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1847" r:id="rId2"/>
    <p:sldId id="1848" r:id="rId3"/>
    <p:sldId id="1849" r:id="rId4"/>
    <p:sldId id="1850" r:id="rId5"/>
    <p:sldId id="1851" r:id="rId6"/>
    <p:sldId id="1852" r:id="rId7"/>
    <p:sldId id="1853" r:id="rId8"/>
    <p:sldId id="1854" r:id="rId9"/>
    <p:sldId id="1855" r:id="rId10"/>
    <p:sldId id="1856" r:id="rId11"/>
    <p:sldId id="1857" r:id="rId12"/>
    <p:sldId id="1858" r:id="rId13"/>
    <p:sldId id="1859" r:id="rId14"/>
    <p:sldId id="1860" r:id="rId15"/>
    <p:sldId id="1861" r:id="rId16"/>
    <p:sldId id="1862" r:id="rId17"/>
    <p:sldId id="1863" r:id="rId18"/>
    <p:sldId id="1864" r:id="rId19"/>
    <p:sldId id="1904" r:id="rId20"/>
    <p:sldId id="1865" r:id="rId21"/>
    <p:sldId id="1911" r:id="rId22"/>
    <p:sldId id="1867" r:id="rId23"/>
    <p:sldId id="1910" r:id="rId24"/>
    <p:sldId id="1869" r:id="rId25"/>
    <p:sldId id="1870" r:id="rId26"/>
    <p:sldId id="1871" r:id="rId27"/>
    <p:sldId id="1872" r:id="rId28"/>
    <p:sldId id="1873" r:id="rId29"/>
    <p:sldId id="1874" r:id="rId30"/>
    <p:sldId id="1875" r:id="rId31"/>
    <p:sldId id="1876" r:id="rId32"/>
    <p:sldId id="1877" r:id="rId33"/>
    <p:sldId id="1878" r:id="rId34"/>
    <p:sldId id="1879" r:id="rId35"/>
    <p:sldId id="1880" r:id="rId36"/>
    <p:sldId id="1909" r:id="rId37"/>
    <p:sldId id="1882" r:id="rId38"/>
    <p:sldId id="1883" r:id="rId39"/>
    <p:sldId id="1905" r:id="rId40"/>
    <p:sldId id="1906" r:id="rId41"/>
    <p:sldId id="1907" r:id="rId42"/>
    <p:sldId id="1908" r:id="rId43"/>
    <p:sldId id="1884" r:id="rId44"/>
    <p:sldId id="1885" r:id="rId45"/>
    <p:sldId id="1886" r:id="rId46"/>
    <p:sldId id="1887" r:id="rId47"/>
    <p:sldId id="1888" r:id="rId48"/>
    <p:sldId id="1889" r:id="rId49"/>
    <p:sldId id="1890" r:id="rId50"/>
    <p:sldId id="1891" r:id="rId51"/>
    <p:sldId id="1892" r:id="rId52"/>
    <p:sldId id="1893" r:id="rId53"/>
    <p:sldId id="1894" r:id="rId54"/>
    <p:sldId id="1895" r:id="rId55"/>
    <p:sldId id="1896" r:id="rId56"/>
    <p:sldId id="1897" r:id="rId57"/>
    <p:sldId id="1898" r:id="rId58"/>
    <p:sldId id="1912" r:id="rId59"/>
    <p:sldId id="1913" r:id="rId60"/>
    <p:sldId id="1914" r:id="rId61"/>
    <p:sldId id="1915" r:id="rId62"/>
    <p:sldId id="1899" r:id="rId63"/>
    <p:sldId id="1900" r:id="rId64"/>
    <p:sldId id="1901" r:id="rId65"/>
    <p:sldId id="1902" r:id="rId66"/>
    <p:sldId id="1903" r:id="rId67"/>
  </p:sldIdLst>
  <p:sldSz cx="12192000" cy="6858000"/>
  <p:notesSz cx="7099300" cy="102346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7" autoAdjust="0"/>
    <p:restoredTop sz="90341" autoAdjust="0"/>
  </p:normalViewPr>
  <p:slideViewPr>
    <p:cSldViewPr snapToGrid="0">
      <p:cViewPr varScale="1">
        <p:scale>
          <a:sx n="58" d="100"/>
          <a:sy n="58" d="100"/>
        </p:scale>
        <p:origin x="596" y="56"/>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24976"/>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2" tIns="49521" rIns="99042" bIns="49521"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2" tIns="49521" rIns="99042" bIns="49521" rtlCol="0"/>
          <a:lstStyle>
            <a:lvl1pPr algn="r">
              <a:defRPr sz="1300"/>
            </a:lvl1pPr>
          </a:lstStyle>
          <a:p>
            <a:fld id="{B377335C-6462-4247-BEFA-CD97B67177F9}" type="datetimeFigureOut">
              <a:rPr kumimoji="1" lang="ja-JP" altLang="en-US" smtClean="0"/>
              <a:t>2016/5/29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2" tIns="49521" rIns="99042" bIns="49521" rtlCol="0" anchor="ctr"/>
          <a:lstStyle/>
          <a:p>
            <a:endParaRPr lang="ja-JP" altLang="en-US"/>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42" tIns="49521" rIns="99042" bIns="4952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9"/>
            <a:ext cx="3076363" cy="513507"/>
          </a:xfrm>
          <a:prstGeom prst="rect">
            <a:avLst/>
          </a:prstGeom>
        </p:spPr>
        <p:txBody>
          <a:bodyPr vert="horz" lIns="99042" tIns="49521" rIns="99042" bIns="49521"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9"/>
            <a:ext cx="3076363" cy="513507"/>
          </a:xfrm>
          <a:prstGeom prst="rect">
            <a:avLst/>
          </a:prstGeom>
        </p:spPr>
        <p:txBody>
          <a:bodyPr vert="horz" lIns="99042" tIns="49521" rIns="99042" bIns="49521"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ja-JP" sz="1200" dirty="0" smtClean="0"/>
              <a:t>国会法第</a:t>
            </a:r>
            <a:r>
              <a:rPr lang="en-US" altLang="ja-JP" sz="1200" dirty="0" smtClean="0"/>
              <a:t>130</a:t>
            </a:r>
            <a:r>
              <a:rPr lang="ja-JP" altLang="ja-JP" sz="1200" dirty="0" smtClean="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1200" dirty="0" smtClean="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2016/5/29</a:t>
            </a:fld>
            <a:endParaRPr kumimoji="1" lang="ja-JP" altLang="en-US" dirty="0"/>
          </a:p>
        </p:txBody>
      </p:sp>
    </p:spTree>
    <p:extLst>
      <p:ext uri="{BB962C8B-B14F-4D97-AF65-F5344CB8AC3E}">
        <p14:creationId xmlns:p14="http://schemas.microsoft.com/office/powerpoint/2010/main" val="132257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04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04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A03C7730-C3AA-4875-BACA-EDD1C89AB1C2}"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10</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0469" name="Rectangle 2"/>
          <p:cNvSpPr>
            <a:spLocks noGrp="1" noRot="1" noChangeAspect="1" noChangeArrowheads="1" noTextEdit="1"/>
          </p:cNvSpPr>
          <p:nvPr>
            <p:ph type="sldImg"/>
          </p:nvPr>
        </p:nvSpPr>
        <p:spPr>
          <a:xfrm>
            <a:off x="100013" y="788988"/>
            <a:ext cx="7023100" cy="3949700"/>
          </a:xfrm>
          <a:ln/>
        </p:spPr>
      </p:sp>
      <p:sp>
        <p:nvSpPr>
          <p:cNvPr id="1904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u="sng" dirty="0" smtClean="0">
                <a:latin typeface="Arial" panose="020B0604020202020204" pitchFamily="34" charset="0"/>
              </a:rPr>
              <a:t>実施すべきことを、具体的に実現するために必要な機能を、考えていきます。</a:t>
            </a:r>
            <a:r>
              <a:rPr lang="ja-JP" altLang="en-US" dirty="0" smtClean="0">
                <a:latin typeface="Arial" panose="020B0604020202020204" pitchFamily="34" charset="0"/>
              </a:rPr>
              <a:t> </a:t>
            </a:r>
          </a:p>
        </p:txBody>
      </p:sp>
    </p:spTree>
    <p:extLst>
      <p:ext uri="{BB962C8B-B14F-4D97-AF65-F5344CB8AC3E}">
        <p14:creationId xmlns:p14="http://schemas.microsoft.com/office/powerpoint/2010/main" val="2465114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14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14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7432142E-49A1-4BA3-BFEE-3D92560071B6}"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11</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1493" name="Rectangle 2"/>
          <p:cNvSpPr>
            <a:spLocks noGrp="1" noRot="1" noChangeAspect="1" noChangeArrowheads="1" noTextEdit="1"/>
          </p:cNvSpPr>
          <p:nvPr>
            <p:ph type="sldImg"/>
          </p:nvPr>
        </p:nvSpPr>
        <p:spPr>
          <a:xfrm>
            <a:off x="100013" y="788988"/>
            <a:ext cx="7023100" cy="3949700"/>
          </a:xfrm>
          <a:ln/>
        </p:spPr>
      </p:sp>
      <p:sp>
        <p:nvSpPr>
          <p:cNvPr id="1914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3252" indent="-243252"/>
            <a:r>
              <a:rPr lang="ja-JP" altLang="en-US" u="sng" dirty="0" smtClean="0">
                <a:latin typeface="Arial" panose="020B0604020202020204" pitchFamily="34" charset="0"/>
              </a:rPr>
              <a:t>まずは、データベース内の情報の「見える化」です。</a:t>
            </a:r>
            <a:endParaRPr lang="en-US" altLang="ja-JP" u="sng" dirty="0" smtClean="0">
              <a:latin typeface="Arial" panose="020B0604020202020204" pitchFamily="34" charset="0"/>
            </a:endParaRPr>
          </a:p>
          <a:p>
            <a:pPr marL="243252" indent="-243252"/>
            <a:r>
              <a:rPr lang="ja-JP" altLang="en-US" u="sng" dirty="0" smtClean="0">
                <a:latin typeface="Arial" panose="020B0604020202020204" pitchFamily="34" charset="0"/>
              </a:rPr>
              <a:t>一般のユーザの情報探索行動として、検索の入り口は、まずは検索エンジンです。</a:t>
            </a:r>
            <a:r>
              <a:rPr lang="ja-JP" altLang="en-US" dirty="0" smtClean="0">
                <a:latin typeface="Arial" panose="020B0604020202020204" pitchFamily="34" charset="0"/>
              </a:rPr>
              <a:t>検索エンジンで見えない情報はないも同然です。データベースを公開していても、検索エンジンでは、データベースの中までは検索できません。</a:t>
            </a:r>
          </a:p>
          <a:p>
            <a:pPr marL="243252" indent="-243252"/>
            <a:r>
              <a:rPr lang="ja-JP" altLang="en-US" dirty="0" smtClean="0">
                <a:latin typeface="Arial" panose="020B0604020202020204" pitchFamily="34" charset="0"/>
              </a:rPr>
              <a:t>また、検索エンジンで見つかった無数のデータベースを、個別に確認していくことは困難です。</a:t>
            </a:r>
            <a:endParaRPr lang="ja-JP" altLang="en-US" u="sng" dirty="0" smtClean="0">
              <a:latin typeface="Arial" panose="020B0604020202020204" pitchFamily="34" charset="0"/>
            </a:endParaRPr>
          </a:p>
          <a:p>
            <a:pPr marL="243252" indent="-243252"/>
            <a:r>
              <a:rPr lang="ja-JP" altLang="en-US" u="sng" dirty="0" smtClean="0">
                <a:latin typeface="Arial" panose="020B0604020202020204" pitchFamily="34" charset="0"/>
              </a:rPr>
              <a:t>個々に公開されているデータベースを、「見える化」すれば、検索エンジンや他のシステムからデータベースの中まで検索できるようになります。</a:t>
            </a:r>
            <a:endParaRPr lang="ja-JP" altLang="en-US" dirty="0" smtClean="0">
              <a:latin typeface="Arial" panose="020B0604020202020204" pitchFamily="34" charset="0"/>
            </a:endParaRPr>
          </a:p>
          <a:p>
            <a:pPr marL="243252" indent="-243252"/>
            <a:r>
              <a:rPr lang="ja-JP" altLang="en-US" dirty="0" smtClean="0">
                <a:latin typeface="Arial" panose="020B0604020202020204" pitchFamily="34" charset="0"/>
              </a:rPr>
              <a:t>データベースの中まで検索できるようになると、情報量は、また飛躍的に増加します。</a:t>
            </a:r>
          </a:p>
          <a:p>
            <a:pPr marL="243252" indent="-243252"/>
            <a:r>
              <a:rPr lang="ja-JP" altLang="en-US" dirty="0" smtClean="0">
                <a:latin typeface="Arial" panose="020B0604020202020204" pitchFamily="34" charset="0"/>
              </a:rPr>
              <a:t>ユーザの個々の検索ニーズに答えるためには、ニーズに応じて特化した多様な入り口（ポータル）が必要です。</a:t>
            </a:r>
          </a:p>
        </p:txBody>
      </p:sp>
    </p:spTree>
    <p:extLst>
      <p:ext uri="{BB962C8B-B14F-4D97-AF65-F5344CB8AC3E}">
        <p14:creationId xmlns:p14="http://schemas.microsoft.com/office/powerpoint/2010/main" val="185841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2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2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D61488A7-C5EA-494C-BB49-EA029A4B864A}"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12</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2517" name="Rectangle 2"/>
          <p:cNvSpPr>
            <a:spLocks noGrp="1" noRot="1" noChangeAspect="1" noChangeArrowheads="1" noTextEdit="1"/>
          </p:cNvSpPr>
          <p:nvPr>
            <p:ph type="sldImg"/>
          </p:nvPr>
        </p:nvSpPr>
        <p:spPr>
          <a:xfrm>
            <a:off x="100013" y="788988"/>
            <a:ext cx="7023100" cy="3949700"/>
          </a:xfrm>
          <a:ln/>
        </p:spPr>
      </p:sp>
      <p:sp>
        <p:nvSpPr>
          <p:cNvPr id="1925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3252" indent="-243252">
              <a:lnSpc>
                <a:spcPct val="90000"/>
              </a:lnSpc>
            </a:pPr>
            <a:r>
              <a:rPr lang="ja-JP" altLang="en-US" sz="1000" u="sng" dirty="0">
                <a:latin typeface="Arial" panose="020B0604020202020204" pitchFamily="34" charset="0"/>
              </a:rPr>
              <a:t>次に情報の集約に関して</a:t>
            </a:r>
            <a:r>
              <a:rPr lang="ja-JP" altLang="en-US" sz="1000" u="sng" dirty="0" err="1">
                <a:latin typeface="Arial" panose="020B0604020202020204" pitchFamily="34" charset="0"/>
              </a:rPr>
              <a:t>です</a:t>
            </a:r>
            <a:r>
              <a:rPr lang="ja-JP" altLang="en-US" sz="1000" u="sng" dirty="0">
                <a:latin typeface="Arial" panose="020B0604020202020204" pitchFamily="34" charset="0"/>
              </a:rPr>
              <a:t>。</a:t>
            </a:r>
          </a:p>
          <a:p>
            <a:pPr marL="243252" indent="-243252">
              <a:lnSpc>
                <a:spcPct val="90000"/>
              </a:lnSpc>
            </a:pPr>
            <a:r>
              <a:rPr lang="ja-JP" altLang="en-US" sz="1000" u="sng" dirty="0">
                <a:latin typeface="Arial" panose="020B0604020202020204" pitchFamily="34" charset="0"/>
              </a:rPr>
              <a:t>組織を超えて知識を集約すること、として</a:t>
            </a:r>
          </a:p>
          <a:p>
            <a:pPr marL="729756" lvl="1" indent="-243252">
              <a:lnSpc>
                <a:spcPct val="90000"/>
              </a:lnSpc>
            </a:pPr>
            <a:r>
              <a:rPr lang="ja-JP" altLang="en-US" sz="1000" u="sng" dirty="0">
                <a:latin typeface="Arial" panose="020B0604020202020204" pitchFamily="34" charset="0"/>
              </a:rPr>
              <a:t>現在、図書館、公文書館、博物館などのそれぞれの機関は、多くの書物を所蔵していますが、明確な基準に沿って、分担保存されていません。</a:t>
            </a:r>
            <a:endParaRPr lang="en-US" altLang="ja-JP" sz="1000" dirty="0">
              <a:latin typeface="Arial" panose="020B0604020202020204" pitchFamily="34" charset="0"/>
            </a:endParaRPr>
          </a:p>
          <a:p>
            <a:pPr marL="729756" lvl="1" indent="-243252">
              <a:lnSpc>
                <a:spcPct val="90000"/>
              </a:lnSpc>
            </a:pPr>
            <a:r>
              <a:rPr lang="ja-JP" altLang="en-US" sz="1000" dirty="0">
                <a:latin typeface="Arial" panose="020B0604020202020204" pitchFamily="34" charset="0"/>
              </a:rPr>
              <a:t>例えば、</a:t>
            </a:r>
            <a:r>
              <a:rPr lang="en-US" altLang="ja-JP" sz="1000" dirty="0">
                <a:latin typeface="Arial" panose="020B0604020202020204" pitchFamily="34" charset="0"/>
              </a:rPr>
              <a:t>Google</a:t>
            </a:r>
            <a:r>
              <a:rPr lang="ja-JP" altLang="en-US" sz="1000" dirty="0">
                <a:latin typeface="Arial" panose="020B0604020202020204" pitchFamily="34" charset="0"/>
              </a:rPr>
              <a:t>や</a:t>
            </a:r>
            <a:r>
              <a:rPr lang="en-US" altLang="ja-JP" sz="1000" dirty="0">
                <a:latin typeface="Arial" panose="020B0604020202020204" pitchFamily="34" charset="0"/>
              </a:rPr>
              <a:t>PORTA</a:t>
            </a:r>
            <a:r>
              <a:rPr lang="ja-JP" altLang="en-US" sz="1000" dirty="0">
                <a:latin typeface="Arial" panose="020B0604020202020204" pitchFamily="34" charset="0"/>
              </a:rPr>
              <a:t>で「源氏物語」を検索して見ると、様々な機関、個人が情報を発信しています。１つの機関だけを検索しても、全体から見ると一部に過ぎません。</a:t>
            </a:r>
            <a:endParaRPr lang="en-US" altLang="ja-JP" sz="1000" u="sng" dirty="0">
              <a:latin typeface="Arial" panose="020B0604020202020204" pitchFamily="34" charset="0"/>
            </a:endParaRPr>
          </a:p>
          <a:p>
            <a:pPr marL="729756" lvl="1" indent="-243252">
              <a:lnSpc>
                <a:spcPct val="90000"/>
              </a:lnSpc>
            </a:pPr>
            <a:r>
              <a:rPr lang="ja-JP" altLang="en-US" sz="1000" u="sng" dirty="0">
                <a:latin typeface="Arial" panose="020B0604020202020204" pitchFamily="34" charset="0"/>
              </a:rPr>
              <a:t>個々の機関が網羅的なコレクションを構築しようとしても、原本を交換し合うのは不可能です。しかし、デジタルコンテンツなら、組織を超えて、必要なコレクションを持ち合うことが可能です。</a:t>
            </a:r>
          </a:p>
          <a:p>
            <a:pPr marL="243252" indent="-243252">
              <a:lnSpc>
                <a:spcPct val="90000"/>
              </a:lnSpc>
            </a:pPr>
            <a:r>
              <a:rPr lang="ja-JP" altLang="en-US" sz="1000" u="sng" dirty="0">
                <a:latin typeface="Arial" panose="020B0604020202020204" pitchFamily="34" charset="0"/>
              </a:rPr>
              <a:t>専門家の知識を集約すること、として</a:t>
            </a:r>
          </a:p>
          <a:p>
            <a:pPr marL="729756" lvl="1" indent="-243252">
              <a:lnSpc>
                <a:spcPct val="90000"/>
              </a:lnSpc>
            </a:pPr>
            <a:r>
              <a:rPr lang="ja-JP" altLang="en-US" sz="1000" u="sng" dirty="0">
                <a:latin typeface="Arial" panose="020B0604020202020204" pitchFamily="34" charset="0"/>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1000" dirty="0">
              <a:latin typeface="Arial" panose="020B0604020202020204" pitchFamily="34" charset="0"/>
            </a:endParaRPr>
          </a:p>
          <a:p>
            <a:pPr marL="729756" lvl="1" indent="-243252">
              <a:lnSpc>
                <a:spcPct val="90000"/>
              </a:lnSpc>
            </a:pPr>
            <a:r>
              <a:rPr lang="ja-JP" altLang="en-US" sz="1000" dirty="0">
                <a:latin typeface="Arial" panose="020B0604020202020204" pitchFamily="34" charset="0"/>
              </a:rPr>
              <a:t>その方法として、古くから、ナレッジデータベースの構築が叫ばれています。</a:t>
            </a:r>
          </a:p>
          <a:p>
            <a:pPr marL="1216261" lvl="2" indent="-243252">
              <a:lnSpc>
                <a:spcPct val="90000"/>
              </a:lnSpc>
            </a:pPr>
            <a:r>
              <a:rPr lang="ja-JP" altLang="en-US" sz="1000" dirty="0">
                <a:latin typeface="Arial" panose="020B0604020202020204" pitchFamily="34" charset="0"/>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216261" lvl="2" indent="-243252">
              <a:lnSpc>
                <a:spcPct val="90000"/>
              </a:lnSpc>
            </a:pPr>
            <a:r>
              <a:rPr lang="ja-JP" altLang="en-US" sz="1000" dirty="0">
                <a:latin typeface="Arial" panose="020B0604020202020204" pitchFamily="34" charset="0"/>
              </a:rPr>
              <a:t>専門家による</a:t>
            </a:r>
            <a:r>
              <a:rPr lang="en-US" altLang="ja-JP" sz="1000" dirty="0">
                <a:latin typeface="Arial" panose="020B0604020202020204" pitchFamily="34" charset="0"/>
              </a:rPr>
              <a:t>Wikipedia</a:t>
            </a:r>
            <a:r>
              <a:rPr lang="ja-JP" altLang="en-US" sz="1000" dirty="0" err="1">
                <a:latin typeface="Arial" panose="020B0604020202020204" pitchFamily="34" charset="0"/>
              </a:rPr>
              <a:t>のような</a:t>
            </a:r>
            <a:r>
              <a:rPr lang="ja-JP" altLang="en-US" sz="1000" dirty="0">
                <a:latin typeface="Arial" panose="020B0604020202020204" pitchFamily="34" charset="0"/>
              </a:rPr>
              <a:t>ものを作ってもいいのではないでしょうか？</a:t>
            </a:r>
            <a:endParaRPr lang="ja-JP" altLang="en-US" sz="1000" u="sng" dirty="0">
              <a:latin typeface="Arial" panose="020B0604020202020204" pitchFamily="34" charset="0"/>
            </a:endParaRPr>
          </a:p>
          <a:p>
            <a:pPr marL="243252" indent="-243252">
              <a:lnSpc>
                <a:spcPct val="90000"/>
              </a:lnSpc>
            </a:pPr>
            <a:r>
              <a:rPr lang="ja-JP" altLang="en-US" sz="1000" u="sng" dirty="0">
                <a:latin typeface="Arial" panose="020B0604020202020204" pitchFamily="34" charset="0"/>
              </a:rPr>
              <a:t>個人の知識を活用すること、として</a:t>
            </a:r>
            <a:endParaRPr lang="ja-JP" altLang="en-US" sz="1000" dirty="0">
              <a:latin typeface="Arial" panose="020B0604020202020204" pitchFamily="34" charset="0"/>
            </a:endParaRPr>
          </a:p>
          <a:p>
            <a:pPr marL="729756" lvl="1" indent="-243252">
              <a:lnSpc>
                <a:spcPct val="90000"/>
              </a:lnSpc>
            </a:pPr>
            <a:r>
              <a:rPr lang="en-US" altLang="ja-JP" sz="1000" dirty="0">
                <a:latin typeface="Arial" panose="020B0604020202020204" pitchFamily="34" charset="0"/>
              </a:rPr>
              <a:t>CGM(Consumer Generated Media)</a:t>
            </a:r>
            <a:r>
              <a:rPr lang="ja-JP" altLang="en-US" sz="1000" dirty="0">
                <a:latin typeface="Arial" panose="020B0604020202020204" pitchFamily="34" charset="0"/>
              </a:rPr>
              <a:t>の活用</a:t>
            </a:r>
            <a:endParaRPr lang="ja-JP" altLang="en-US" sz="1000" u="sng" dirty="0">
              <a:latin typeface="Arial" panose="020B0604020202020204" pitchFamily="34" charset="0"/>
            </a:endParaRPr>
          </a:p>
          <a:p>
            <a:pPr marL="1216261" lvl="2" indent="-243252">
              <a:lnSpc>
                <a:spcPct val="90000"/>
              </a:lnSpc>
            </a:pPr>
            <a:r>
              <a:rPr lang="ja-JP" altLang="en-US" sz="1000" u="sng" dirty="0">
                <a:latin typeface="Arial" panose="020B0604020202020204" pitchFamily="34" charset="0"/>
              </a:rPr>
              <a:t>ここ</a:t>
            </a:r>
            <a:r>
              <a:rPr lang="en-US" altLang="ja-JP" sz="1000" u="sng" dirty="0">
                <a:latin typeface="Arial" panose="020B0604020202020204" pitchFamily="34" charset="0"/>
              </a:rPr>
              <a:t>2</a:t>
            </a:r>
            <a:r>
              <a:rPr lang="ja-JP" altLang="en-US" sz="1000" u="sng" dirty="0">
                <a:latin typeface="Arial" panose="020B0604020202020204" pitchFamily="34" charset="0"/>
              </a:rPr>
              <a:t>～</a:t>
            </a:r>
            <a:r>
              <a:rPr lang="en-US" altLang="ja-JP" sz="1000" u="sng" dirty="0">
                <a:latin typeface="Arial" panose="020B0604020202020204" pitchFamily="34" charset="0"/>
              </a:rPr>
              <a:t>3</a:t>
            </a:r>
            <a:r>
              <a:rPr lang="ja-JP" altLang="en-US" sz="1000" u="sng" dirty="0">
                <a:latin typeface="Arial" panose="020B0604020202020204" pitchFamily="34" charset="0"/>
              </a:rPr>
              <a:t>年で、組織や専門家だけでなく、一般ユーザが直接生成する情報は、膨大になってきました。それらは、個々には断片であっても、集合すると有用な情報になっています。</a:t>
            </a:r>
            <a:endParaRPr lang="ja-JP" altLang="en-US" sz="1000" dirty="0">
              <a:latin typeface="Arial" panose="020B0604020202020204" pitchFamily="34" charset="0"/>
            </a:endParaRPr>
          </a:p>
          <a:p>
            <a:pPr marL="1216261" lvl="2" indent="-243252">
              <a:lnSpc>
                <a:spcPct val="90000"/>
              </a:lnSpc>
            </a:pPr>
            <a:r>
              <a:rPr lang="ja-JP" altLang="en-US" sz="1000" dirty="0">
                <a:latin typeface="Arial" panose="020B0604020202020204" pitchFamily="34" charset="0"/>
              </a:rPr>
              <a:t>はてな、</a:t>
            </a:r>
            <a:r>
              <a:rPr lang="en-US" altLang="ja-JP" sz="1000" dirty="0">
                <a:latin typeface="Arial" panose="020B0604020202020204" pitchFamily="34" charset="0"/>
              </a:rPr>
              <a:t>Yahoo</a:t>
            </a:r>
            <a:r>
              <a:rPr lang="ja-JP" altLang="en-US" sz="1000" dirty="0">
                <a:latin typeface="Arial" panose="020B0604020202020204" pitchFamily="34" charset="0"/>
              </a:rPr>
              <a:t>知恵袋、教えて</a:t>
            </a:r>
            <a:r>
              <a:rPr lang="en-US" altLang="ja-JP" sz="1000" dirty="0">
                <a:latin typeface="Arial" panose="020B0604020202020204" pitchFamily="34" charset="0"/>
              </a:rPr>
              <a:t>goo</a:t>
            </a:r>
            <a:r>
              <a:rPr lang="ja-JP" altLang="en-US" sz="1000" dirty="0">
                <a:latin typeface="Arial" panose="020B0604020202020204" pitchFamily="34" charset="0"/>
              </a:rPr>
              <a:t>などでは、専門家のレファレンス情報を凌ぐ情報提供も多々あります。</a:t>
            </a:r>
            <a:r>
              <a:rPr lang="en-US" altLang="ja-JP" sz="1000" dirty="0">
                <a:latin typeface="Arial" panose="020B0604020202020204" pitchFamily="34" charset="0"/>
              </a:rPr>
              <a:t>Wikipedia</a:t>
            </a:r>
            <a:r>
              <a:rPr lang="ja-JP" altLang="en-US" sz="1000" dirty="0">
                <a:latin typeface="Arial" panose="020B0604020202020204" pitchFamily="34" charset="0"/>
              </a:rPr>
              <a:t>を辞書や解題として利用して、問題解決できる場合も多いと思います。</a:t>
            </a:r>
          </a:p>
          <a:p>
            <a:pPr marL="1216261" lvl="2" indent="-243252">
              <a:lnSpc>
                <a:spcPct val="90000"/>
              </a:lnSpc>
            </a:pPr>
            <a:r>
              <a:rPr lang="ja-JP" altLang="en-US" sz="1000" dirty="0">
                <a:latin typeface="Arial" panose="020B0604020202020204" pitchFamily="34" charset="0"/>
              </a:rPr>
              <a:t>また、ユーザの利用行動の情報、コメントも、集約するとそれ自身も他のユーザにとって、有用な情報源となります。</a:t>
            </a:r>
          </a:p>
        </p:txBody>
      </p:sp>
    </p:spTree>
    <p:extLst>
      <p:ext uri="{BB962C8B-B14F-4D97-AF65-F5344CB8AC3E}">
        <p14:creationId xmlns:p14="http://schemas.microsoft.com/office/powerpoint/2010/main" val="1937437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35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35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6488582-27EA-42A4-A34C-B14DD03792DD}"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13</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3541" name="Rectangle 2"/>
          <p:cNvSpPr>
            <a:spLocks noGrp="1" noRot="1" noChangeAspect="1" noChangeArrowheads="1" noTextEdit="1"/>
          </p:cNvSpPr>
          <p:nvPr>
            <p:ph type="sldImg"/>
          </p:nvPr>
        </p:nvSpPr>
        <p:spPr>
          <a:xfrm>
            <a:off x="100013" y="788988"/>
            <a:ext cx="7023100" cy="3949700"/>
          </a:xfrm>
          <a:ln/>
        </p:spPr>
      </p:sp>
      <p:sp>
        <p:nvSpPr>
          <p:cNvPr id="1935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3252" indent="-243252"/>
            <a:r>
              <a:rPr lang="ja-JP" altLang="en-US" u="sng" dirty="0" smtClean="0">
                <a:latin typeface="Arial" panose="020B0604020202020204" pitchFamily="34" charset="0"/>
              </a:rPr>
              <a:t>永久保存のために実施すべきことの１つとして</a:t>
            </a:r>
            <a:endParaRPr lang="ja-JP" altLang="en-US" i="1" dirty="0" smtClean="0">
              <a:latin typeface="Arial" panose="020B0604020202020204" pitchFamily="34" charset="0"/>
            </a:endParaRPr>
          </a:p>
          <a:p>
            <a:pPr marL="243252" indent="-243252"/>
            <a:r>
              <a:rPr lang="ja-JP" altLang="en-US" i="1" dirty="0" smtClean="0">
                <a:latin typeface="Arial" panose="020B0604020202020204" pitchFamily="34" charset="0"/>
              </a:rPr>
              <a:t>組織、専門家、個人が生成しインターネットで公開した情報は、どれも現在のユーザにとって、重要なものです。</a:t>
            </a:r>
          </a:p>
          <a:p>
            <a:pPr marL="243252" indent="-243252"/>
            <a:r>
              <a:rPr lang="ja-JP" altLang="en-US" i="1" dirty="0" smtClean="0">
                <a:latin typeface="Arial" panose="020B0604020202020204" pitchFamily="34" charset="0"/>
              </a:rPr>
              <a:t>それらは、いつの時代も歴史的文献として古い資料を閲覧利用するのと同じで、将来のユーザにとっても重要なものです。そのために、将来に亘って利用できる形で保存しておくことが必要です。</a:t>
            </a:r>
          </a:p>
          <a:p>
            <a:pPr marL="729756" lvl="1" indent="-243252"/>
            <a:r>
              <a:rPr lang="ja-JP" altLang="en-US" i="1" dirty="0" smtClean="0">
                <a:latin typeface="Arial" panose="020B0604020202020204" pitchFamily="34" charset="0"/>
              </a:rPr>
              <a:t>インターネット上の情報は消え行くものです。各サイトから消えるまえにアーカイブ機関が保存できるようにする必要があります。</a:t>
            </a:r>
          </a:p>
          <a:p>
            <a:pPr marL="1216261" lvl="2" indent="-243252"/>
            <a:r>
              <a:rPr lang="ja-JP" altLang="en-US" i="1" dirty="0" smtClean="0">
                <a:latin typeface="Arial" panose="020B0604020202020204" pitchFamily="34" charset="0"/>
              </a:rPr>
              <a:t>各サイトで利用できるうちはアーカイブからコンテンツを公開できなくても、消える前に保存する必要があります。</a:t>
            </a:r>
            <a:endParaRPr lang="ja-JP" altLang="en-US" dirty="0" smtClean="0">
              <a:latin typeface="Arial" panose="020B0604020202020204" pitchFamily="34" charset="0"/>
            </a:endParaRPr>
          </a:p>
          <a:p>
            <a:pPr marL="729756" lvl="1" indent="-243252"/>
            <a:r>
              <a:rPr lang="ja-JP" altLang="en-US" u="sng" dirty="0" smtClean="0">
                <a:latin typeface="Arial" panose="020B0604020202020204" pitchFamily="34" charset="0"/>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i="1" u="sng" dirty="0" smtClean="0">
              <a:latin typeface="Arial" panose="020B0604020202020204" pitchFamily="34" charset="0"/>
            </a:endParaRPr>
          </a:p>
          <a:p>
            <a:pPr marL="243252" indent="-243252"/>
            <a:r>
              <a:rPr lang="ja-JP" altLang="en-US" i="1" dirty="0" smtClean="0">
                <a:latin typeface="Arial" panose="020B0604020202020204" pitchFamily="34" charset="0"/>
              </a:rPr>
              <a:t>インターネット上の情報は、すべてを１つの組織で保存することは不可能です。</a:t>
            </a:r>
          </a:p>
          <a:p>
            <a:pPr marL="729756" lvl="1" indent="-243252"/>
            <a:r>
              <a:rPr lang="ja-JP" altLang="en-US" i="1" dirty="0" smtClean="0">
                <a:latin typeface="Arial" panose="020B0604020202020204" pitchFamily="34" charset="0"/>
              </a:rPr>
              <a:t>複数のアーカイブ組織で分担して保存できるようにする必要があります。</a:t>
            </a:r>
          </a:p>
          <a:p>
            <a:pPr marL="729756" lvl="1" indent="-243252"/>
            <a:r>
              <a:rPr lang="ja-JP" altLang="en-US" i="1" dirty="0" smtClean="0">
                <a:latin typeface="Arial" panose="020B0604020202020204" pitchFamily="34" charset="0"/>
              </a:rPr>
              <a:t>各アーカイブ組織が、自らの組織のタスクに応じて、必要なコンテンツを交換し合って保存できるようにしていく必要があります。</a:t>
            </a:r>
          </a:p>
          <a:p>
            <a:pPr marL="1216261" lvl="2" indent="-243252"/>
            <a:r>
              <a:rPr lang="ja-JP" altLang="en-US" i="1" dirty="0" smtClean="0">
                <a:latin typeface="Arial" panose="020B0604020202020204" pitchFamily="34" charset="0"/>
              </a:rPr>
              <a:t>永久保存の観点からのディザスタリカバリ対策の面からも有効なことです。</a:t>
            </a:r>
          </a:p>
        </p:txBody>
      </p:sp>
    </p:spTree>
    <p:extLst>
      <p:ext uri="{BB962C8B-B14F-4D97-AF65-F5344CB8AC3E}">
        <p14:creationId xmlns:p14="http://schemas.microsoft.com/office/powerpoint/2010/main" val="205191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45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45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7091971-3943-4C6C-AD8A-AF9AC7501392}"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14</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4565" name="Rectangle 2"/>
          <p:cNvSpPr>
            <a:spLocks noGrp="1" noRot="1" noChangeAspect="1" noChangeArrowheads="1" noTextEdit="1"/>
          </p:cNvSpPr>
          <p:nvPr>
            <p:ph type="sldImg"/>
          </p:nvPr>
        </p:nvSpPr>
        <p:spPr>
          <a:xfrm>
            <a:off x="801688" y="376238"/>
            <a:ext cx="4259262" cy="2395537"/>
          </a:xfrm>
          <a:ln/>
        </p:spPr>
      </p:sp>
      <p:sp>
        <p:nvSpPr>
          <p:cNvPr id="194566" name="Rectangle 3"/>
          <p:cNvSpPr>
            <a:spLocks noGrp="1" noChangeArrowheads="1"/>
          </p:cNvSpPr>
          <p:nvPr>
            <p:ph type="body" idx="1"/>
          </p:nvPr>
        </p:nvSpPr>
        <p:spPr>
          <a:xfrm>
            <a:off x="239976" y="2893293"/>
            <a:ext cx="6812861" cy="747786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3252" indent="-243252">
              <a:lnSpc>
                <a:spcPct val="80000"/>
              </a:lnSpc>
            </a:pPr>
            <a:r>
              <a:rPr lang="ja-JP" altLang="en-US" sz="800" b="1" u="sng" dirty="0">
                <a:latin typeface="Arial" panose="020B0604020202020204" pitchFamily="34" charset="0"/>
              </a:rPr>
              <a:t>情報の組織化、</a:t>
            </a:r>
            <a:endParaRPr lang="ja-JP" altLang="en-US" sz="800" b="1" dirty="0">
              <a:latin typeface="Arial" panose="020B0604020202020204" pitchFamily="34" charset="0"/>
            </a:endParaRPr>
          </a:p>
          <a:p>
            <a:pPr marL="243252" indent="-243252">
              <a:lnSpc>
                <a:spcPct val="80000"/>
              </a:lnSpc>
            </a:pPr>
            <a:r>
              <a:rPr lang="en-US" altLang="ja-JP" sz="800" b="1" dirty="0">
                <a:latin typeface="Arial" panose="020B0604020202020204" pitchFamily="34" charset="0"/>
              </a:rPr>
              <a:t>【</a:t>
            </a:r>
            <a:r>
              <a:rPr lang="ja-JP" altLang="en-US" sz="800" b="1" dirty="0">
                <a:latin typeface="Arial" panose="020B0604020202020204" pitchFamily="34" charset="0"/>
              </a:rPr>
              <a:t>スライド</a:t>
            </a:r>
            <a:r>
              <a:rPr lang="en-US" altLang="ja-JP" sz="800" b="1" dirty="0">
                <a:latin typeface="Arial" panose="020B0604020202020204" pitchFamily="34" charset="0"/>
              </a:rPr>
              <a:t>】</a:t>
            </a:r>
            <a:r>
              <a:rPr lang="ja-JP" altLang="en-US" sz="800" u="sng" dirty="0">
                <a:latin typeface="Arial" panose="020B0604020202020204" pitchFamily="34" charset="0"/>
              </a:rPr>
              <a:t>情報の組織化として、</a:t>
            </a:r>
          </a:p>
          <a:p>
            <a:pPr marL="243252" indent="-243252">
              <a:lnSpc>
                <a:spcPct val="80000"/>
              </a:lnSpc>
            </a:pPr>
            <a:r>
              <a:rPr lang="ja-JP" altLang="en-US" sz="800" u="sng" dirty="0">
                <a:latin typeface="Arial" panose="020B0604020202020204" pitchFamily="34" charset="0"/>
              </a:rPr>
              <a:t>情報が膨大になるほど、情報の選択が必要になります。最近は、コンテンツの内容をキーワードで全文検索することで十分、という声もありますが、それでは本当に必要な情報が見逃される可能性も多くあります。</a:t>
            </a:r>
          </a:p>
          <a:p>
            <a:pPr marL="243252" indent="-243252">
              <a:lnSpc>
                <a:spcPct val="80000"/>
              </a:lnSpc>
            </a:pPr>
            <a:r>
              <a:rPr lang="ja-JP" altLang="en-US" sz="800" u="sng" dirty="0">
                <a:latin typeface="Arial" panose="020B0604020202020204" pitchFamily="34" charset="0"/>
              </a:rPr>
              <a:t>そのために情報に対する情報として、ある程度のメタデータが付与されることが有効です。メタデータは一義的には、コンテンツの作成者が付与するのが望ましいと考えます。</a:t>
            </a:r>
          </a:p>
          <a:p>
            <a:pPr marL="243252" indent="-243252">
              <a:lnSpc>
                <a:spcPct val="80000"/>
              </a:lnSpc>
            </a:pPr>
            <a:r>
              <a:rPr lang="en-US" altLang="ja-JP" sz="800" u="sng" dirty="0">
                <a:latin typeface="Arial" panose="020B0604020202020204" pitchFamily="34" charset="0"/>
              </a:rPr>
              <a:t>CGM(Consumer Generated Media)</a:t>
            </a:r>
            <a:r>
              <a:rPr lang="ja-JP" altLang="en-US" sz="800" u="sng" dirty="0">
                <a:latin typeface="Arial" panose="020B0604020202020204" pitchFamily="34" charset="0"/>
              </a:rPr>
              <a:t>という概念がありますが、</a:t>
            </a:r>
          </a:p>
          <a:p>
            <a:pPr marL="729756" lvl="1" indent="-243252">
              <a:lnSpc>
                <a:spcPct val="80000"/>
              </a:lnSpc>
            </a:pPr>
            <a:r>
              <a:rPr lang="ja-JP" altLang="en-US" sz="800" u="sng" dirty="0">
                <a:latin typeface="Arial" panose="020B0604020202020204" pitchFamily="34" charset="0"/>
              </a:rPr>
              <a:t>現在、</a:t>
            </a:r>
            <a:r>
              <a:rPr lang="en-US" altLang="ja-JP" sz="800" u="sng" dirty="0">
                <a:latin typeface="Arial" panose="020B0604020202020204" pitchFamily="34" charset="0"/>
              </a:rPr>
              <a:t>blog</a:t>
            </a:r>
            <a:r>
              <a:rPr lang="ja-JP" altLang="en-US" sz="800" u="sng" dirty="0" err="1">
                <a:latin typeface="Arial" panose="020B0604020202020204" pitchFamily="34" charset="0"/>
              </a:rPr>
              <a:t>、</a:t>
            </a:r>
            <a:r>
              <a:rPr lang="en-US" altLang="ja-JP" sz="800" u="sng" dirty="0">
                <a:latin typeface="Arial" panose="020B0604020202020204" pitchFamily="34" charset="0"/>
              </a:rPr>
              <a:t>wiki</a:t>
            </a:r>
            <a:r>
              <a:rPr lang="ja-JP" altLang="en-US" sz="800" u="sng" dirty="0" err="1">
                <a:latin typeface="Arial" panose="020B0604020202020204" pitchFamily="34" charset="0"/>
              </a:rPr>
              <a:t>、</a:t>
            </a:r>
            <a:r>
              <a:rPr lang="en-US" altLang="ja-JP" sz="800" u="sng" dirty="0">
                <a:latin typeface="Arial" panose="020B0604020202020204" pitchFamily="34" charset="0"/>
              </a:rPr>
              <a:t>SNS</a:t>
            </a:r>
            <a:r>
              <a:rPr lang="ja-JP" altLang="en-US" sz="800" u="sng" dirty="0" err="1">
                <a:latin typeface="Arial" panose="020B0604020202020204" pitchFamily="34" charset="0"/>
              </a:rPr>
              <a:t>のような</a:t>
            </a:r>
            <a:r>
              <a:rPr lang="en-US" altLang="ja-JP" sz="800" u="sng" dirty="0">
                <a:latin typeface="Arial" panose="020B0604020202020204" pitchFamily="34" charset="0"/>
              </a:rPr>
              <a:t>CMS</a:t>
            </a:r>
            <a:r>
              <a:rPr lang="ja-JP" altLang="en-US" sz="800" u="sng" dirty="0">
                <a:latin typeface="Arial" panose="020B0604020202020204" pitchFamily="34" charset="0"/>
              </a:rPr>
              <a:t>（</a:t>
            </a:r>
            <a:r>
              <a:rPr lang="en-US" altLang="ja-JP" sz="800" u="sng" dirty="0">
                <a:latin typeface="Arial" panose="020B0604020202020204" pitchFamily="34" charset="0"/>
              </a:rPr>
              <a:t>Contents Management System</a:t>
            </a:r>
            <a:r>
              <a:rPr lang="ja-JP" altLang="en-US" sz="800" u="sng" dirty="0">
                <a:latin typeface="Arial" panose="020B0604020202020204" pitchFamily="34" charset="0"/>
              </a:rPr>
              <a:t>）を利用した環境で生成されたコンテンツは、ユーザが意識しなくても、システムにより、自動的に、ある程度のメタデータが付与されます。</a:t>
            </a:r>
            <a:endParaRPr lang="ja-JP" altLang="en-US" sz="800" dirty="0">
              <a:latin typeface="Arial" panose="020B0604020202020204" pitchFamily="34" charset="0"/>
            </a:endParaRPr>
          </a:p>
          <a:p>
            <a:pPr marL="729756" lvl="1" indent="-243252">
              <a:lnSpc>
                <a:spcPct val="80000"/>
              </a:lnSpc>
            </a:pPr>
            <a:r>
              <a:rPr lang="ja-JP" altLang="en-US" sz="800" dirty="0">
                <a:latin typeface="Arial" panose="020B0604020202020204" pitchFamily="34" charset="0"/>
              </a:rPr>
              <a:t>また、</a:t>
            </a:r>
            <a:r>
              <a:rPr lang="en-US" altLang="ja-JP" sz="800" dirty="0">
                <a:latin typeface="Arial" panose="020B0604020202020204" pitchFamily="34" charset="0"/>
              </a:rPr>
              <a:t>html</a:t>
            </a:r>
            <a:r>
              <a:rPr lang="ja-JP" altLang="en-US" sz="800" dirty="0">
                <a:latin typeface="Arial" panose="020B0604020202020204" pitchFamily="34" charset="0"/>
              </a:rPr>
              <a:t>で書かれた文書に、システムにより、マイクロフォーマットのような形で、システムが判断できる意味ある情報をもたらすことも可能になってきています。</a:t>
            </a:r>
          </a:p>
          <a:p>
            <a:pPr marL="729756" lvl="1" indent="-243252">
              <a:lnSpc>
                <a:spcPct val="80000"/>
              </a:lnSpc>
            </a:pPr>
            <a:r>
              <a:rPr lang="ja-JP" altLang="en-US" sz="800" dirty="0">
                <a:latin typeface="Arial" panose="020B0604020202020204" pitchFamily="34" charset="0"/>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216261" lvl="2" indent="-243252">
              <a:lnSpc>
                <a:spcPct val="80000"/>
              </a:lnSpc>
            </a:pPr>
            <a:r>
              <a:rPr lang="ja-JP" altLang="en-US" sz="800" dirty="0">
                <a:latin typeface="Arial" panose="020B0604020202020204" pitchFamily="34" charset="0"/>
              </a:rPr>
              <a:t>統制語彙のようにあらかじめ定められた言葉でものごとを分類するのではなく、各人が任意のタグ（自然語）を追加するものです。ユーザが自ら情報群を作ることです。</a:t>
            </a:r>
            <a:endParaRPr lang="ja-JP" altLang="en-US" sz="800" u="sng" dirty="0">
              <a:latin typeface="Arial" panose="020B0604020202020204" pitchFamily="34" charset="0"/>
            </a:endParaRPr>
          </a:p>
          <a:p>
            <a:pPr marL="243252" indent="-243252">
              <a:lnSpc>
                <a:spcPct val="80000"/>
              </a:lnSpc>
            </a:pPr>
            <a:r>
              <a:rPr lang="ja-JP" altLang="en-US" sz="800" u="sng" dirty="0">
                <a:latin typeface="Arial" panose="020B0604020202020204" pitchFamily="34" charset="0"/>
              </a:rPr>
              <a:t>より精度の高い検索を可能にするためには、情報に対して、タイトル、著者、作成日はもとより、多角的な検索のための各種分類を付与することが必要です。 </a:t>
            </a:r>
            <a:endParaRPr lang="ja-JP" altLang="en-US" sz="800" dirty="0">
              <a:latin typeface="Arial" panose="020B0604020202020204" pitchFamily="34" charset="0"/>
            </a:endParaRPr>
          </a:p>
          <a:p>
            <a:pPr marL="243252" indent="-243252">
              <a:lnSpc>
                <a:spcPct val="80000"/>
              </a:lnSpc>
            </a:pPr>
            <a:r>
              <a:rPr lang="ja-JP" altLang="en-US" sz="800" dirty="0">
                <a:latin typeface="Arial" panose="020B0604020202020204" pitchFamily="34" charset="0"/>
              </a:rPr>
              <a:t>自動組織化（自動メタデータ付与）</a:t>
            </a:r>
            <a:endParaRPr lang="ja-JP" altLang="en-US" sz="800" u="sng" dirty="0">
              <a:latin typeface="Arial" panose="020B0604020202020204" pitchFamily="34" charset="0"/>
            </a:endParaRPr>
          </a:p>
          <a:p>
            <a:pPr marL="729756" lvl="1" indent="-243252">
              <a:lnSpc>
                <a:spcPct val="80000"/>
              </a:lnSpc>
            </a:pPr>
            <a:r>
              <a:rPr lang="ja-JP" altLang="en-US" sz="800" u="sng" dirty="0">
                <a:latin typeface="Arial" panose="020B0604020202020204" pitchFamily="34" charset="0"/>
              </a:rPr>
              <a:t>それには、人手を介さないで、コンテンツの文書構造、文脈、画像や音声の特徴を、システム的に自動で認識し、メタデータを生成する、自動メタデータ付与の仕組みが必要です。</a:t>
            </a:r>
            <a:endParaRPr lang="ja-JP" altLang="en-US" sz="800" dirty="0">
              <a:latin typeface="Arial" panose="020B0604020202020204" pitchFamily="34" charset="0"/>
            </a:endParaRPr>
          </a:p>
          <a:p>
            <a:pPr marL="1216261" lvl="2" indent="-243252">
              <a:lnSpc>
                <a:spcPct val="80000"/>
              </a:lnSpc>
            </a:pPr>
            <a:r>
              <a:rPr lang="ja-JP" altLang="en-US" sz="800" dirty="0">
                <a:latin typeface="Arial" panose="020B0604020202020204" pitchFamily="34" charset="0"/>
              </a:rPr>
              <a:t>現在利用されている例としては、はてなブックマークでは、ブックマークすると、自動的にカテゴリ分類とキーワードが候補として提示されています。</a:t>
            </a:r>
            <a:endParaRPr lang="ja-JP" altLang="en-US" sz="800" u="sng" dirty="0">
              <a:latin typeface="Arial" panose="020B0604020202020204" pitchFamily="34" charset="0"/>
            </a:endParaRPr>
          </a:p>
          <a:p>
            <a:pPr marL="729756" lvl="1" indent="-243252">
              <a:lnSpc>
                <a:spcPct val="80000"/>
              </a:lnSpc>
            </a:pPr>
            <a:r>
              <a:rPr lang="ja-JP" altLang="en-US" sz="800" u="sng" dirty="0">
                <a:latin typeface="Arial" panose="020B0604020202020204" pitchFamily="34" charset="0"/>
              </a:rPr>
              <a:t>現在、また、今後も、様々な機関で研究開発や製品開発が進んでいくと思われます。</a:t>
            </a:r>
          </a:p>
          <a:p>
            <a:pPr marL="243252" indent="-243252">
              <a:lnSpc>
                <a:spcPct val="80000"/>
              </a:lnSpc>
            </a:pPr>
            <a:r>
              <a:rPr lang="ja-JP" altLang="en-US" sz="800" u="sng" dirty="0">
                <a:latin typeface="Arial" panose="020B0604020202020204" pitchFamily="34" charset="0"/>
              </a:rPr>
              <a:t>情報と情報の関連付け、として</a:t>
            </a:r>
          </a:p>
          <a:p>
            <a:pPr marL="729756" lvl="1" indent="-243252">
              <a:lnSpc>
                <a:spcPct val="80000"/>
              </a:lnSpc>
            </a:pPr>
            <a:r>
              <a:rPr lang="ja-JP" altLang="en-US" sz="800" u="sng" dirty="0">
                <a:latin typeface="Arial" panose="020B0604020202020204" pitchFamily="34" charset="0"/>
              </a:rPr>
              <a:t>情報にある程度、メタデータが付与されれば、著作の内容、属性での類似性などで、グルーピング（いわゆるクラスタリング）して情報群を形成できます。</a:t>
            </a:r>
          </a:p>
          <a:p>
            <a:pPr marL="729756" lvl="1" indent="-243252">
              <a:lnSpc>
                <a:spcPct val="80000"/>
              </a:lnSpc>
            </a:pPr>
            <a:r>
              <a:rPr lang="ja-JP" altLang="en-US" sz="800" u="sng" dirty="0">
                <a:latin typeface="Arial" panose="020B0604020202020204" pitchFamily="34" charset="0"/>
              </a:rPr>
              <a:t>あとで図示する、</a:t>
            </a:r>
            <a:r>
              <a:rPr lang="en-US" altLang="ja-JP" sz="800" u="sng" dirty="0">
                <a:latin typeface="Arial" panose="020B0604020202020204" pitchFamily="34" charset="0"/>
              </a:rPr>
              <a:t>FRBR</a:t>
            </a:r>
            <a:r>
              <a:rPr lang="ja-JP" altLang="en-US" sz="800" u="sng" dirty="0" err="1">
                <a:latin typeface="Arial" panose="020B0604020202020204" pitchFamily="34" charset="0"/>
              </a:rPr>
              <a:t>、</a:t>
            </a:r>
            <a:r>
              <a:rPr lang="ja-JP" altLang="en-US" sz="800" u="sng" dirty="0">
                <a:latin typeface="Arial" panose="020B0604020202020204" pitchFamily="34" charset="0"/>
              </a:rPr>
              <a:t>書誌ファミリーの概念での組織化も一つの方法です。</a:t>
            </a:r>
            <a:endParaRPr lang="ja-JP" altLang="en-US" sz="800" dirty="0">
              <a:latin typeface="Arial" panose="020B0604020202020204" pitchFamily="34" charset="0"/>
            </a:endParaRPr>
          </a:p>
          <a:p>
            <a:pPr marL="1216261" lvl="2" indent="-243252">
              <a:lnSpc>
                <a:spcPct val="80000"/>
              </a:lnSpc>
            </a:pPr>
            <a:r>
              <a:rPr lang="en-US" altLang="ja-JP" sz="800" dirty="0">
                <a:latin typeface="Arial" panose="020B0604020202020204" pitchFamily="34" charset="0"/>
              </a:rPr>
              <a:t>FRBR</a:t>
            </a:r>
            <a:r>
              <a:rPr lang="ja-JP" altLang="en-US" sz="800" dirty="0">
                <a:latin typeface="Arial" panose="020B0604020202020204" pitchFamily="34" charset="0"/>
              </a:rPr>
              <a:t>や書誌ファミリーの概念で、同一著作、原作から様々な媒体や形式に派生した著作物を書誌事項で体系的に把握することも有効です。</a:t>
            </a:r>
          </a:p>
          <a:p>
            <a:pPr marL="729756" lvl="1" indent="-243252">
              <a:lnSpc>
                <a:spcPct val="80000"/>
              </a:lnSpc>
            </a:pPr>
            <a:r>
              <a:rPr lang="en-US" altLang="ja-JP" sz="800" dirty="0">
                <a:latin typeface="Arial" panose="020B0604020202020204" pitchFamily="34" charset="0"/>
              </a:rPr>
              <a:t>CGM</a:t>
            </a:r>
            <a:r>
              <a:rPr lang="ja-JP" altLang="en-US" sz="800" dirty="0">
                <a:latin typeface="Arial" panose="020B0604020202020204" pitchFamily="34" charset="0"/>
              </a:rPr>
              <a:t>の活用例として、</a:t>
            </a:r>
            <a:r>
              <a:rPr lang="ja-JP" altLang="en-US" sz="800" u="sng" dirty="0">
                <a:latin typeface="Arial" panose="020B0604020202020204" pitchFamily="34" charset="0"/>
              </a:rPr>
              <a:t>ソーシャルタギングなどにおいて、統制語が使われていけば、より確実な分類になって、ユーザの情報だけででも、精度の高いグルーピングが可能になっていきます。</a:t>
            </a:r>
            <a:endParaRPr lang="ja-JP" altLang="en-US" sz="800" dirty="0">
              <a:latin typeface="Arial" panose="020B0604020202020204" pitchFamily="34" charset="0"/>
            </a:endParaRPr>
          </a:p>
          <a:p>
            <a:pPr marL="729756" lvl="1" indent="-243252">
              <a:lnSpc>
                <a:spcPct val="80000"/>
              </a:lnSpc>
            </a:pPr>
            <a:r>
              <a:rPr lang="ja-JP" altLang="en-US" sz="800" dirty="0">
                <a:latin typeface="Arial" panose="020B0604020202020204" pitchFamily="34" charset="0"/>
              </a:rPr>
              <a:t>セマンティックウェブ技術の活用←分かりやすく解説</a:t>
            </a:r>
          </a:p>
          <a:p>
            <a:pPr marL="1216261" lvl="2" indent="-243252">
              <a:lnSpc>
                <a:spcPct val="80000"/>
              </a:lnSpc>
            </a:pPr>
            <a:r>
              <a:rPr lang="ja-JP" altLang="en-US" sz="800" u="sng" dirty="0">
                <a:latin typeface="Arial" panose="020B0604020202020204" pitchFamily="34" charset="0"/>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800" b="1" u="sng" dirty="0">
              <a:latin typeface="Arial" panose="020B0604020202020204" pitchFamily="34" charset="0"/>
            </a:endParaRPr>
          </a:p>
          <a:p>
            <a:pPr marL="243252" indent="-243252">
              <a:lnSpc>
                <a:spcPct val="80000"/>
              </a:lnSpc>
            </a:pPr>
            <a:r>
              <a:rPr lang="ja-JP" altLang="en-US" sz="800" b="1" dirty="0">
                <a:latin typeface="Arial" panose="020B0604020202020204" pitchFamily="34" charset="0"/>
              </a:rPr>
              <a:t>利用者情報の組織化</a:t>
            </a:r>
          </a:p>
          <a:p>
            <a:pPr marL="243252" indent="-243252">
              <a:lnSpc>
                <a:spcPct val="80000"/>
              </a:lnSpc>
            </a:pPr>
            <a:r>
              <a:rPr lang="en-US" altLang="ja-JP" sz="800" b="1" dirty="0">
                <a:latin typeface="Arial" panose="020B0604020202020204" pitchFamily="34" charset="0"/>
              </a:rPr>
              <a:t>【</a:t>
            </a:r>
            <a:r>
              <a:rPr lang="ja-JP" altLang="en-US" sz="800" b="1" dirty="0">
                <a:latin typeface="Arial" panose="020B0604020202020204" pitchFamily="34" charset="0"/>
              </a:rPr>
              <a:t>スライド</a:t>
            </a:r>
            <a:r>
              <a:rPr lang="en-US" altLang="ja-JP" sz="800" b="1" dirty="0">
                <a:latin typeface="Arial" panose="020B0604020202020204" pitchFamily="34" charset="0"/>
              </a:rPr>
              <a:t>】</a:t>
            </a:r>
            <a:r>
              <a:rPr lang="ja-JP" altLang="en-US" sz="800" u="sng" dirty="0">
                <a:latin typeface="Arial" panose="020B0604020202020204" pitchFamily="34" charset="0"/>
              </a:rPr>
              <a:t>図書館では、従来、利用者情報、利用情報は、情報検索、閲覧には利用してきませんでした。</a:t>
            </a:r>
          </a:p>
          <a:p>
            <a:pPr marL="243252" indent="-243252">
              <a:lnSpc>
                <a:spcPct val="80000"/>
              </a:lnSpc>
            </a:pPr>
            <a:r>
              <a:rPr lang="ja-JP" altLang="en-US" sz="800" u="sng" dirty="0">
                <a:latin typeface="Arial" panose="020B0604020202020204" pitchFamily="34" charset="0"/>
              </a:rPr>
              <a:t>しかし、ユーザの利用傾向がわかれば、ユーザの趣味、嗜好などを推定でき、同じ検索手段でも、あらかじめ、提示する情報の機械的な絞込みが可能になります。</a:t>
            </a:r>
          </a:p>
          <a:p>
            <a:pPr marL="729756" lvl="1" indent="-243252">
              <a:lnSpc>
                <a:spcPct val="80000"/>
              </a:lnSpc>
            </a:pPr>
            <a:r>
              <a:rPr lang="ja-JP" altLang="en-US" sz="800" u="sng" dirty="0">
                <a:latin typeface="Arial" panose="020B0604020202020204" pitchFamily="34" charset="0"/>
              </a:rPr>
              <a:t>決して、実在する特定個人のプロフィールや、行動を監視するのが、目的ではありません。</a:t>
            </a:r>
            <a:endParaRPr lang="ja-JP" altLang="en-US" sz="800" dirty="0">
              <a:latin typeface="Arial" panose="020B0604020202020204" pitchFamily="34" charset="0"/>
            </a:endParaRPr>
          </a:p>
          <a:p>
            <a:pPr marL="1216261" lvl="2" indent="-243252">
              <a:lnSpc>
                <a:spcPct val="80000"/>
              </a:lnSpc>
            </a:pPr>
            <a:r>
              <a:rPr lang="ja-JP" altLang="en-US" sz="800" dirty="0">
                <a:latin typeface="Arial" panose="020B0604020202020204" pitchFamily="34" charset="0"/>
              </a:rPr>
              <a:t>その意味では、実在する個人として登録されないと使えない申し込み機能と、情報探索のためのユーザ管理は別物として運用されることが好ましいかもしれません。</a:t>
            </a:r>
            <a:endParaRPr lang="ja-JP" altLang="en-US" sz="800" u="sng" dirty="0">
              <a:latin typeface="Arial" panose="020B0604020202020204" pitchFamily="34" charset="0"/>
            </a:endParaRPr>
          </a:p>
          <a:p>
            <a:pPr marL="729756" lvl="1" indent="-243252">
              <a:lnSpc>
                <a:spcPct val="80000"/>
              </a:lnSpc>
            </a:pPr>
            <a:r>
              <a:rPr lang="ja-JP" altLang="en-US" sz="800" u="sng" dirty="0">
                <a:latin typeface="Arial" panose="020B0604020202020204" pitchFamily="34" charset="0"/>
              </a:rPr>
              <a:t>また、推定に当たっては、ユーザには、公的、私的で別の嗜好を持つことも考慮する必要があります。</a:t>
            </a:r>
          </a:p>
          <a:p>
            <a:pPr marL="1216261" lvl="2" indent="-243252">
              <a:lnSpc>
                <a:spcPct val="80000"/>
              </a:lnSpc>
            </a:pPr>
            <a:r>
              <a:rPr lang="ja-JP" altLang="en-US" sz="800" u="sng" dirty="0">
                <a:latin typeface="Arial" panose="020B0604020202020204" pitchFamily="34" charset="0"/>
              </a:rPr>
              <a:t>例えば、情報処理の仕事をしているが、草花が好きという人がいます。どちらも自分自身ですが、それを一人の興味・嗜好と認識すると、誤った推薦をしてしまいます。</a:t>
            </a:r>
            <a:endParaRPr lang="ja-JP" altLang="en-US" sz="800" dirty="0">
              <a:latin typeface="Arial" panose="020B0604020202020204" pitchFamily="34" charset="0"/>
            </a:endParaRPr>
          </a:p>
          <a:p>
            <a:pPr marL="1216261" lvl="2" indent="-243252">
              <a:lnSpc>
                <a:spcPct val="80000"/>
              </a:lnSpc>
            </a:pPr>
            <a:r>
              <a:rPr lang="ja-JP" altLang="en-US" sz="800" dirty="0">
                <a:latin typeface="Arial" panose="020B0604020202020204" pitchFamily="34" charset="0"/>
              </a:rPr>
              <a:t>ユーザの特別な行動は排除されなければ、的確な情報の提示ができません。（人から頼まれて調べた</a:t>
            </a:r>
            <a:r>
              <a:rPr lang="ja-JP" altLang="en-US" sz="800" dirty="0" err="1">
                <a:latin typeface="Arial" panose="020B0604020202020204" pitchFamily="34" charset="0"/>
              </a:rPr>
              <a:t>。。。</a:t>
            </a:r>
            <a:r>
              <a:rPr lang="ja-JP" altLang="en-US" sz="800" dirty="0">
                <a:latin typeface="Arial" panose="020B0604020202020204" pitchFamily="34" charset="0"/>
              </a:rPr>
              <a:t>）</a:t>
            </a:r>
            <a:endParaRPr lang="ja-JP" altLang="en-US" sz="800" u="sng" dirty="0">
              <a:latin typeface="Arial" panose="020B0604020202020204" pitchFamily="34" charset="0"/>
            </a:endParaRPr>
          </a:p>
          <a:p>
            <a:pPr marL="243252" indent="-243252">
              <a:lnSpc>
                <a:spcPct val="80000"/>
              </a:lnSpc>
            </a:pPr>
            <a:r>
              <a:rPr lang="ja-JP" altLang="en-US" sz="800" u="sng" dirty="0">
                <a:latin typeface="Arial" panose="020B0604020202020204" pitchFamily="34" charset="0"/>
              </a:rPr>
              <a:t>人と人の関係付け、として、</a:t>
            </a:r>
          </a:p>
          <a:p>
            <a:pPr marL="729756" lvl="1" indent="-243252">
              <a:lnSpc>
                <a:spcPct val="80000"/>
              </a:lnSpc>
            </a:pPr>
            <a:r>
              <a:rPr lang="ja-JP" altLang="en-US" sz="800" u="sng" dirty="0">
                <a:latin typeface="Arial" panose="020B0604020202020204" pitchFamily="34" charset="0"/>
              </a:rPr>
              <a:t>ユーザ個人の利用情報だけなく、複数のユーザ同士の利用傾向の類似性が把握できれば、他のユーザの利用傾向を、あたかも自らの利用傾向として認識でき、人と人のコミュニティが形成できます。そのコミュニティ内の誰かの行動は、自分の情報探索の行動にも参考になるものです。</a:t>
            </a:r>
            <a:endParaRPr lang="ja-JP" altLang="en-US" sz="800" dirty="0">
              <a:latin typeface="Arial" panose="020B0604020202020204" pitchFamily="34" charset="0"/>
            </a:endParaRPr>
          </a:p>
          <a:p>
            <a:pPr marL="729756" lvl="1" indent="-243252">
              <a:lnSpc>
                <a:spcPct val="80000"/>
              </a:lnSpc>
            </a:pPr>
            <a:r>
              <a:rPr lang="ja-JP" altLang="en-US" sz="800" dirty="0">
                <a:latin typeface="Arial" panose="020B0604020202020204" pitchFamily="34" charset="0"/>
              </a:rPr>
              <a:t>ユーザ同士の類似性で、が作られ、そのコミュニティに参加することにより、より大きなユーザ群としての利用行動として認識できるようになります。</a:t>
            </a:r>
          </a:p>
          <a:p>
            <a:pPr marL="729756" lvl="1" indent="-243252">
              <a:lnSpc>
                <a:spcPct val="80000"/>
              </a:lnSpc>
            </a:pPr>
            <a:r>
              <a:rPr lang="ja-JP" altLang="en-US" sz="800" dirty="0">
                <a:latin typeface="Arial" panose="020B0604020202020204" pitchFamily="34" charset="0"/>
              </a:rPr>
              <a:t>これは、ユーザ群が情報群を作ることです。</a:t>
            </a:r>
            <a:endParaRPr lang="ja-JP" altLang="en-US" sz="800" b="1" dirty="0">
              <a:latin typeface="Arial" panose="020B0604020202020204" pitchFamily="34" charset="0"/>
            </a:endParaRPr>
          </a:p>
          <a:p>
            <a:pPr marL="243252" indent="-243252">
              <a:lnSpc>
                <a:spcPct val="80000"/>
              </a:lnSpc>
            </a:pPr>
            <a:r>
              <a:rPr lang="ja-JP" altLang="en-US" sz="800" b="1" dirty="0">
                <a:latin typeface="Arial" panose="020B0604020202020204" pitchFamily="34" charset="0"/>
              </a:rPr>
              <a:t>情報と人の関係付け</a:t>
            </a:r>
          </a:p>
          <a:p>
            <a:pPr marL="243252" indent="-243252">
              <a:lnSpc>
                <a:spcPct val="80000"/>
              </a:lnSpc>
            </a:pPr>
            <a:r>
              <a:rPr lang="en-US" altLang="ja-JP" sz="800" b="1" dirty="0">
                <a:latin typeface="Arial" panose="020B0604020202020204" pitchFamily="34" charset="0"/>
              </a:rPr>
              <a:t>【</a:t>
            </a:r>
            <a:r>
              <a:rPr lang="ja-JP" altLang="en-US" sz="800" b="1" dirty="0">
                <a:latin typeface="Arial" panose="020B0604020202020204" pitchFamily="34" charset="0"/>
              </a:rPr>
              <a:t>スライド</a:t>
            </a:r>
            <a:r>
              <a:rPr lang="en-US" altLang="ja-JP" sz="800" b="1" dirty="0">
                <a:latin typeface="Arial" panose="020B0604020202020204" pitchFamily="34" charset="0"/>
              </a:rPr>
              <a:t>】</a:t>
            </a:r>
            <a:r>
              <a:rPr lang="ja-JP" altLang="en-US" sz="800" u="sng" dirty="0">
                <a:latin typeface="Arial" panose="020B0604020202020204" pitchFamily="34" charset="0"/>
              </a:rPr>
              <a:t>情報と人との関係付けとして、</a:t>
            </a:r>
          </a:p>
          <a:p>
            <a:pPr marL="243252" indent="-243252">
              <a:lnSpc>
                <a:spcPct val="80000"/>
              </a:lnSpc>
            </a:pPr>
            <a:r>
              <a:rPr lang="ja-JP" altLang="en-US" sz="800" u="sng" dirty="0">
                <a:latin typeface="Arial" panose="020B0604020202020204" pitchFamily="34" charset="0"/>
              </a:rPr>
              <a:t>どういうユーザ群が、どういう情報群を利用したかという形で、ユーザ群と情報群が関係付けられれば、</a:t>
            </a:r>
            <a:r>
              <a:rPr lang="ja-JP" altLang="en-US" sz="800" dirty="0">
                <a:latin typeface="Arial" panose="020B0604020202020204" pitchFamily="34" charset="0"/>
              </a:rPr>
              <a:t>情報の選択がより一層容易になって、</a:t>
            </a:r>
            <a:r>
              <a:rPr lang="ja-JP" altLang="en-US" sz="800" u="sng" dirty="0">
                <a:latin typeface="Arial" panose="020B0604020202020204" pitchFamily="34" charset="0"/>
              </a:rPr>
              <a:t>インターネット上の情報が膨大になっても、的確に情報に辿り着けるようにすることができます。また、ユーザ群から情報群の中にある情報を見つけ出すことにより、通常では見つけられなかったような情報も見えてきます。このような形で、ロングテールにもつながります。</a:t>
            </a:r>
            <a:endParaRPr lang="ja-JP" altLang="en-US" sz="800" dirty="0">
              <a:latin typeface="Arial" panose="020B0604020202020204" pitchFamily="34" charset="0"/>
            </a:endParaRPr>
          </a:p>
          <a:p>
            <a:pPr marL="729756" lvl="1" indent="-243252">
              <a:lnSpc>
                <a:spcPct val="80000"/>
              </a:lnSpc>
            </a:pPr>
            <a:r>
              <a:rPr lang="ja-JP" altLang="en-US" sz="800" u="sng" dirty="0">
                <a:latin typeface="Arial" panose="020B0604020202020204" pitchFamily="34" charset="0"/>
              </a:rPr>
              <a:t>これは、協調フィルタリング（</a:t>
            </a:r>
            <a:r>
              <a:rPr lang="en-US" altLang="ja-JP" sz="800" u="sng" dirty="0">
                <a:latin typeface="Arial" panose="020B0604020202020204" pitchFamily="34" charset="0"/>
              </a:rPr>
              <a:t>Collaborative Filtering, CF</a:t>
            </a:r>
            <a:r>
              <a:rPr lang="ja-JP" altLang="en-US" sz="800" u="sng" dirty="0">
                <a:latin typeface="Arial" panose="020B0604020202020204" pitchFamily="34" charset="0"/>
              </a:rPr>
              <a:t>）の考え方です。</a:t>
            </a:r>
          </a:p>
          <a:p>
            <a:pPr marL="1216261" lvl="2" indent="-243252">
              <a:lnSpc>
                <a:spcPct val="80000"/>
              </a:lnSpc>
            </a:pPr>
            <a:r>
              <a:rPr lang="ja-JP" altLang="en-US" sz="800" dirty="0">
                <a:latin typeface="Arial" panose="020B0604020202020204" pitchFamily="34" charset="0"/>
              </a:rPr>
              <a:t>多くのユーザの嗜好情報を蓄積し、あるユーザと嗜好の類似した他のユーザの情報を用いて自動的に推論を行う方法論である。協調フィルタリングはリコメンデーション（推薦）やパーソナライゼーションに利用されている。実際に</a:t>
            </a:r>
            <a:r>
              <a:rPr lang="en-US" altLang="ja-JP" sz="800" dirty="0">
                <a:latin typeface="Arial" panose="020B0604020202020204" pitchFamily="34" charset="0"/>
              </a:rPr>
              <a:t>Amazon.com</a:t>
            </a:r>
            <a:r>
              <a:rPr lang="ja-JP" altLang="en-US" sz="800" dirty="0">
                <a:latin typeface="Arial" panose="020B0604020202020204" pitchFamily="34" charset="0"/>
              </a:rPr>
              <a:t>の「おすすめの商品」や、はてなアンテナの「おとなりアンテナ」などに応用されており、</a:t>
            </a:r>
            <a:r>
              <a:rPr lang="en-US" altLang="ja-JP" sz="800" dirty="0">
                <a:latin typeface="Arial" panose="020B0604020202020204" pitchFamily="34" charset="0"/>
              </a:rPr>
              <a:t>Web 2.0</a:t>
            </a:r>
            <a:r>
              <a:rPr lang="ja-JP" altLang="en-US" sz="800" dirty="0">
                <a:latin typeface="Arial" panose="020B0604020202020204" pitchFamily="34" charset="0"/>
              </a:rPr>
              <a:t>においてロングテールを支える要素技術として捉えることができる。（</a:t>
            </a:r>
            <a:r>
              <a:rPr lang="en-US" altLang="ja-JP" sz="800" dirty="0">
                <a:latin typeface="Arial" panose="020B0604020202020204" pitchFamily="34" charset="0"/>
              </a:rPr>
              <a:t>Wikipedia</a:t>
            </a:r>
            <a:r>
              <a:rPr lang="ja-JP" altLang="en-US" sz="800" dirty="0">
                <a:latin typeface="Arial" panose="020B0604020202020204" pitchFamily="34" charset="0"/>
              </a:rPr>
              <a:t>より）</a:t>
            </a:r>
          </a:p>
        </p:txBody>
      </p:sp>
    </p:spTree>
    <p:extLst>
      <p:ext uri="{BB962C8B-B14F-4D97-AF65-F5344CB8AC3E}">
        <p14:creationId xmlns:p14="http://schemas.microsoft.com/office/powerpoint/2010/main" val="357100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55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55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C223B293-D607-48AD-B126-839382844266}"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15</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95589" name="Rectangle 2"/>
          <p:cNvSpPr>
            <a:spLocks noGrp="1" noRot="1" noChangeAspect="1" noChangeArrowheads="1" noTextEdit="1"/>
          </p:cNvSpPr>
          <p:nvPr>
            <p:ph type="sldImg"/>
          </p:nvPr>
        </p:nvSpPr>
        <p:spPr>
          <a:xfrm>
            <a:off x="100013" y="788988"/>
            <a:ext cx="7023100" cy="3949700"/>
          </a:xfrm>
          <a:ln/>
        </p:spPr>
      </p:sp>
      <p:sp>
        <p:nvSpPr>
          <p:cNvPr id="195590" name="Rectangle 3"/>
          <p:cNvSpPr>
            <a:spLocks noGrp="1" noChangeArrowheads="1"/>
          </p:cNvSpPr>
          <p:nvPr>
            <p:ph type="body" idx="1"/>
          </p:nvPr>
        </p:nvSpPr>
        <p:spPr>
          <a:xfrm>
            <a:off x="461226" y="4999353"/>
            <a:ext cx="6445243" cy="5525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3523" indent="-263523">
              <a:lnSpc>
                <a:spcPct val="80000"/>
              </a:lnSpc>
            </a:pPr>
            <a:r>
              <a:rPr lang="ja-JP" altLang="en-US" sz="1000" u="sng" dirty="0">
                <a:latin typeface="Arial" panose="020B0604020202020204" pitchFamily="34" charset="0"/>
              </a:rPr>
              <a:t>このような状況において、情報の検索・閲覧環境として必要なサービスを想定します。</a:t>
            </a:r>
            <a:endParaRPr lang="ja-JP" altLang="en-US" sz="1000" b="1" dirty="0">
              <a:latin typeface="Arial" panose="020B0604020202020204" pitchFamily="34" charset="0"/>
            </a:endParaRPr>
          </a:p>
          <a:p>
            <a:pPr marL="750027" lvl="1" indent="-263523">
              <a:lnSpc>
                <a:spcPct val="80000"/>
              </a:lnSpc>
            </a:pPr>
            <a:r>
              <a:rPr lang="ja-JP" altLang="en-US" sz="1000" b="1" dirty="0">
                <a:latin typeface="Arial" panose="020B0604020202020204" pitchFamily="34" charset="0"/>
              </a:rPr>
              <a:t>情報の関連を活用した検索（情報の選択範囲の拡大・絞込み）</a:t>
            </a:r>
            <a:endParaRPr lang="ja-JP" altLang="en-US" sz="1000" u="sng" dirty="0">
              <a:latin typeface="Arial" panose="020B0604020202020204" pitchFamily="34" charset="0"/>
            </a:endParaRPr>
          </a:p>
          <a:p>
            <a:pPr marL="1236532" lvl="2" indent="-263523">
              <a:lnSpc>
                <a:spcPct val="80000"/>
              </a:lnSpc>
            </a:pPr>
            <a:r>
              <a:rPr lang="ja-JP" altLang="en-US" sz="1000" u="sng" dirty="0">
                <a:latin typeface="Arial" panose="020B0604020202020204" pitchFamily="34" charset="0"/>
              </a:rPr>
              <a:t>全文検索だけでは、的確に絞り込めません。また、検索語など、適切な検索条件を、入力することは困難です。</a:t>
            </a:r>
          </a:p>
          <a:p>
            <a:pPr marL="1236532" lvl="2" indent="-263523">
              <a:lnSpc>
                <a:spcPct val="80000"/>
              </a:lnSpc>
            </a:pPr>
            <a:r>
              <a:rPr lang="ja-JP" altLang="en-US" sz="1000" u="sng" dirty="0">
                <a:latin typeface="Arial" panose="020B0604020202020204" pitchFamily="34" charset="0"/>
              </a:rPr>
              <a:t>連想検索、あいまい検索、さらに多角的な絞込み検索のために、ファセット検索、クラスタリング検索が効果的です。</a:t>
            </a:r>
          </a:p>
          <a:p>
            <a:pPr marL="1236532" lvl="2" indent="-263523">
              <a:lnSpc>
                <a:spcPct val="80000"/>
              </a:lnSpc>
            </a:pPr>
            <a:r>
              <a:rPr lang="ja-JP" altLang="en-US" sz="1000" u="sng" dirty="0">
                <a:latin typeface="Arial" panose="020B0604020202020204" pitchFamily="34" charset="0"/>
              </a:rPr>
              <a:t>異業種、異文化圏の情報の検索として</a:t>
            </a:r>
          </a:p>
          <a:p>
            <a:pPr marL="1723036" lvl="3" indent="-263523">
              <a:lnSpc>
                <a:spcPct val="80000"/>
              </a:lnSpc>
            </a:pPr>
            <a:r>
              <a:rPr lang="ja-JP" altLang="en-US" sz="1000" u="sng" dirty="0">
                <a:latin typeface="Arial" panose="020B0604020202020204" pitchFamily="34" charset="0"/>
              </a:rPr>
              <a:t>オントロジー等の技術を活用した検索語の翻訳、検索結果の自動翻訳などの技術も期待しています。</a:t>
            </a:r>
          </a:p>
          <a:p>
            <a:pPr marL="1236532" lvl="2" indent="-263523">
              <a:lnSpc>
                <a:spcPct val="80000"/>
              </a:lnSpc>
            </a:pPr>
            <a:r>
              <a:rPr lang="ja-JP" altLang="en-US" sz="1000" u="sng" dirty="0">
                <a:latin typeface="Arial" panose="020B0604020202020204" pitchFamily="34" charset="0"/>
              </a:rPr>
              <a:t>組織を越えた統合検索と、関連する情報への芋づる的なナビゲーションができれば、</a:t>
            </a:r>
          </a:p>
          <a:p>
            <a:pPr marL="1723036" lvl="3" indent="-263523">
              <a:lnSpc>
                <a:spcPct val="80000"/>
              </a:lnSpc>
            </a:pPr>
            <a:r>
              <a:rPr lang="ja-JP" altLang="en-US" sz="1000" u="sng" dirty="0">
                <a:latin typeface="Arial" panose="020B0604020202020204" pitchFamily="34" charset="0"/>
              </a:rPr>
              <a:t>組織を越えた大きな集合知の中から、多角的に絞込み、関連しそうな情報を提示することが可能になります。</a:t>
            </a:r>
            <a:endParaRPr lang="ja-JP" altLang="en-US" sz="1000" b="1" dirty="0">
              <a:latin typeface="Arial" panose="020B0604020202020204" pitchFamily="34" charset="0"/>
            </a:endParaRPr>
          </a:p>
          <a:p>
            <a:pPr marL="750027" lvl="1" indent="-263523">
              <a:lnSpc>
                <a:spcPct val="80000"/>
              </a:lnSpc>
            </a:pPr>
            <a:r>
              <a:rPr lang="ja-JP" altLang="en-US" sz="1000" b="1" dirty="0">
                <a:latin typeface="Arial" panose="020B0604020202020204" pitchFamily="34" charset="0"/>
              </a:rPr>
              <a:t>利用者属性、利用情報を活用した検索および閲覧（利用者属性・利用環境に応じた情報閲覧）</a:t>
            </a:r>
          </a:p>
          <a:p>
            <a:pPr marL="1236532" lvl="2" indent="-263523">
              <a:lnSpc>
                <a:spcPct val="80000"/>
              </a:lnSpc>
            </a:pPr>
            <a:r>
              <a:rPr lang="en-US" altLang="ja-JP" sz="1000" b="1" dirty="0">
                <a:latin typeface="Arial" panose="020B0604020202020204" pitchFamily="34" charset="0"/>
              </a:rPr>
              <a:t>【</a:t>
            </a:r>
            <a:r>
              <a:rPr lang="ja-JP" altLang="en-US" sz="1000" b="1" dirty="0">
                <a:latin typeface="Arial" panose="020B0604020202020204" pitchFamily="34" charset="0"/>
              </a:rPr>
              <a:t>スライド</a:t>
            </a:r>
            <a:r>
              <a:rPr lang="en-US" altLang="ja-JP" sz="1000" b="1" dirty="0">
                <a:latin typeface="Arial" panose="020B0604020202020204" pitchFamily="34" charset="0"/>
              </a:rPr>
              <a:t>】</a:t>
            </a:r>
            <a:r>
              <a:rPr lang="ja-JP" altLang="en-US" sz="1000" u="sng" dirty="0">
                <a:latin typeface="Arial" panose="020B0604020202020204" pitchFamily="34" charset="0"/>
              </a:rPr>
              <a:t>いわゆるパーソナライズ機能として、</a:t>
            </a:r>
          </a:p>
          <a:p>
            <a:pPr marL="1723036" lvl="3" indent="-263523">
              <a:lnSpc>
                <a:spcPct val="80000"/>
              </a:lnSpc>
            </a:pPr>
            <a:r>
              <a:rPr lang="ja-JP" altLang="en-US" sz="1000" u="sng" dirty="0">
                <a:latin typeface="Arial" panose="020B0604020202020204" pitchFamily="34" charset="0"/>
              </a:rPr>
              <a:t>ユーザの属性、行動履歴を参考に</a:t>
            </a:r>
          </a:p>
          <a:p>
            <a:pPr marL="1723036" lvl="3" indent="-263523">
              <a:lnSpc>
                <a:spcPct val="80000"/>
              </a:lnSpc>
            </a:pPr>
            <a:r>
              <a:rPr lang="ja-JP" altLang="en-US" sz="1000" u="sng" dirty="0">
                <a:latin typeface="Arial" panose="020B0604020202020204" pitchFamily="34" charset="0"/>
              </a:rPr>
              <a:t>利用場所、利用機器に応じて、最適なコンテンツを自動選択する仕組みを作ることができます。</a:t>
            </a:r>
            <a:endParaRPr lang="ja-JP" altLang="en-US" sz="1000" dirty="0">
              <a:latin typeface="Arial" panose="020B0604020202020204" pitchFamily="34" charset="0"/>
            </a:endParaRPr>
          </a:p>
          <a:p>
            <a:pPr marL="2209541" lvl="4" indent="-263523">
              <a:lnSpc>
                <a:spcPct val="80000"/>
              </a:lnSpc>
            </a:pPr>
            <a:r>
              <a:rPr lang="ja-JP" altLang="en-US" sz="1000" dirty="0">
                <a:latin typeface="Arial" panose="020B0604020202020204" pitchFamily="34" charset="0"/>
              </a:rPr>
              <a:t>同一原本から、様々な媒体、形式に派生したコンテンツを、利用場所・利用機器により閲覧可能なコンテンツを選別し、</a:t>
            </a:r>
          </a:p>
          <a:p>
            <a:pPr marL="2209541" lvl="4" indent="-263523">
              <a:lnSpc>
                <a:spcPct val="80000"/>
              </a:lnSpc>
            </a:pPr>
            <a:r>
              <a:rPr lang="ja-JP" altLang="en-US" sz="1000" dirty="0">
                <a:latin typeface="Arial" panose="020B0604020202020204" pitchFamily="34" charset="0"/>
              </a:rPr>
              <a:t>利用場所：図書館内、移動中、自宅等</a:t>
            </a:r>
          </a:p>
          <a:p>
            <a:pPr marL="2209541" lvl="4" indent="-263523">
              <a:lnSpc>
                <a:spcPct val="80000"/>
              </a:lnSpc>
            </a:pPr>
            <a:r>
              <a:rPr lang="ja-JP" altLang="en-US" sz="1000" dirty="0">
                <a:latin typeface="Arial" panose="020B0604020202020204" pitchFamily="34" charset="0"/>
              </a:rPr>
              <a:t>利用機器：</a:t>
            </a:r>
            <a:r>
              <a:rPr lang="en-US" altLang="ja-JP" sz="1000" dirty="0">
                <a:latin typeface="Arial" panose="020B0604020202020204" pitchFamily="34" charset="0"/>
              </a:rPr>
              <a:t>PC</a:t>
            </a:r>
            <a:r>
              <a:rPr lang="ja-JP" altLang="en-US" sz="1000" dirty="0" err="1">
                <a:latin typeface="Arial" panose="020B0604020202020204" pitchFamily="34" charset="0"/>
              </a:rPr>
              <a:t>、</a:t>
            </a:r>
            <a:r>
              <a:rPr lang="ja-JP" altLang="en-US" sz="1000" dirty="0">
                <a:latin typeface="Arial" panose="020B0604020202020204" pitchFamily="34" charset="0"/>
              </a:rPr>
              <a:t>携帯電話、</a:t>
            </a:r>
            <a:r>
              <a:rPr lang="en-US" altLang="ja-JP" sz="1000" dirty="0">
                <a:latin typeface="Arial" panose="020B0604020202020204" pitchFamily="34" charset="0"/>
              </a:rPr>
              <a:t>PDA</a:t>
            </a:r>
            <a:r>
              <a:rPr lang="ja-JP" altLang="en-US" sz="1000" dirty="0">
                <a:latin typeface="Arial" panose="020B0604020202020204" pitchFamily="34" charset="0"/>
              </a:rPr>
              <a:t>等</a:t>
            </a:r>
          </a:p>
          <a:p>
            <a:pPr marL="2209541" lvl="4" indent="-263523">
              <a:lnSpc>
                <a:spcPct val="80000"/>
              </a:lnSpc>
            </a:pPr>
            <a:r>
              <a:rPr lang="ja-JP" altLang="en-US" sz="1000" dirty="0">
                <a:latin typeface="Arial" panose="020B0604020202020204" pitchFamily="34" charset="0"/>
              </a:rPr>
              <a:t>最適なコンテンツ形態のものを利用できるようになります。</a:t>
            </a:r>
            <a:endParaRPr lang="ja-JP" altLang="en-US" sz="1000" u="sng" dirty="0">
              <a:latin typeface="Arial" panose="020B0604020202020204" pitchFamily="34" charset="0"/>
            </a:endParaRPr>
          </a:p>
          <a:p>
            <a:pPr marL="2209541" lvl="4" indent="-263523">
              <a:lnSpc>
                <a:spcPct val="80000"/>
              </a:lnSpc>
            </a:pPr>
            <a:r>
              <a:rPr lang="ja-JP" altLang="en-US" sz="1000" u="sng" dirty="0">
                <a:latin typeface="Arial" panose="020B0604020202020204" pitchFamily="34" charset="0"/>
              </a:rPr>
              <a:t>今や、インターネットは</a:t>
            </a:r>
            <a:r>
              <a:rPr lang="en-US" altLang="ja-JP" sz="1000" u="sng" dirty="0">
                <a:latin typeface="Arial" panose="020B0604020202020204" pitchFamily="34" charset="0"/>
              </a:rPr>
              <a:t>PC</a:t>
            </a:r>
            <a:r>
              <a:rPr lang="ja-JP" altLang="en-US" sz="1000" u="sng" dirty="0" err="1">
                <a:latin typeface="Arial" panose="020B0604020202020204" pitchFamily="34" charset="0"/>
              </a:rPr>
              <a:t>だけで</a:t>
            </a:r>
            <a:r>
              <a:rPr lang="ja-JP" altLang="en-US" sz="1000" u="sng" dirty="0">
                <a:latin typeface="Arial" panose="020B0604020202020204" pitchFamily="34" charset="0"/>
              </a:rPr>
              <a:t>見るものではありません。携帯電話や携帯端末での利用が増加しています。</a:t>
            </a:r>
          </a:p>
          <a:p>
            <a:pPr marL="2209541" lvl="4" indent="-263523">
              <a:lnSpc>
                <a:spcPct val="80000"/>
              </a:lnSpc>
            </a:pPr>
            <a:r>
              <a:rPr lang="ja-JP" altLang="en-US" sz="1000" u="sng" dirty="0">
                <a:latin typeface="Arial" panose="020B0604020202020204" pitchFamily="34" charset="0"/>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latin typeface="Arial" panose="020B0604020202020204" pitchFamily="34" charset="0"/>
            </a:endParaRPr>
          </a:p>
          <a:p>
            <a:pPr marL="1236532" lvl="2" indent="-263523">
              <a:lnSpc>
                <a:spcPct val="80000"/>
              </a:lnSpc>
            </a:pPr>
            <a:r>
              <a:rPr lang="ja-JP" altLang="en-US" sz="1000" dirty="0">
                <a:latin typeface="Arial" panose="020B0604020202020204" pitchFamily="34" charset="0"/>
              </a:rPr>
              <a:t>協調フィルタリングの考え方に基づいて</a:t>
            </a:r>
          </a:p>
          <a:p>
            <a:pPr marL="1723036" lvl="3" indent="-263523">
              <a:lnSpc>
                <a:spcPct val="80000"/>
              </a:lnSpc>
            </a:pPr>
            <a:r>
              <a:rPr lang="ja-JP" altLang="en-US" sz="1000" dirty="0">
                <a:latin typeface="Arial" panose="020B0604020202020204" pitchFamily="34" charset="0"/>
              </a:rPr>
              <a:t>他人の利用情報により推奨する検索が有効です。</a:t>
            </a:r>
            <a:endParaRPr lang="ja-JP" altLang="en-US" sz="1000" b="1" dirty="0">
              <a:latin typeface="Arial" panose="020B0604020202020204" pitchFamily="34" charset="0"/>
            </a:endParaRPr>
          </a:p>
          <a:p>
            <a:pPr marL="750027" lvl="1" indent="-263523">
              <a:lnSpc>
                <a:spcPct val="80000"/>
              </a:lnSpc>
            </a:pPr>
            <a:r>
              <a:rPr lang="ja-JP" altLang="en-US" sz="1000" b="1" dirty="0">
                <a:latin typeface="Arial" panose="020B0604020202020204" pitchFamily="34" charset="0"/>
              </a:rPr>
              <a:t>まとめ</a:t>
            </a:r>
            <a:endParaRPr lang="ja-JP" altLang="en-US" sz="1000" u="sng" dirty="0">
              <a:latin typeface="Arial" panose="020B0604020202020204" pitchFamily="34" charset="0"/>
            </a:endParaRPr>
          </a:p>
          <a:p>
            <a:pPr marL="1236532" lvl="2" indent="-263523">
              <a:lnSpc>
                <a:spcPct val="80000"/>
              </a:lnSpc>
            </a:pPr>
            <a:r>
              <a:rPr lang="ja-JP" altLang="en-US" sz="1000" u="sng" dirty="0">
                <a:latin typeface="Arial" panose="020B0604020202020204" pitchFamily="34" charset="0"/>
              </a:rPr>
              <a:t>情報の利用の仕方も、技術の進展とともに変化しています。</a:t>
            </a:r>
          </a:p>
          <a:p>
            <a:pPr marL="1236532" lvl="2" indent="-263523">
              <a:lnSpc>
                <a:spcPct val="80000"/>
              </a:lnSpc>
            </a:pPr>
            <a:r>
              <a:rPr lang="ja-JP" altLang="en-US" sz="1000" u="sng" dirty="0">
                <a:latin typeface="Arial" panose="020B0604020202020204" pitchFamily="34" charset="0"/>
              </a:rPr>
              <a:t>ニーズとしての利用の仕方の調査研究も必要で、新たなニーズが見えてくれば、それに対応して、技術シーズも生まれてきます。</a:t>
            </a:r>
          </a:p>
        </p:txBody>
      </p:sp>
    </p:spTree>
    <p:extLst>
      <p:ext uri="{BB962C8B-B14F-4D97-AF65-F5344CB8AC3E}">
        <p14:creationId xmlns:p14="http://schemas.microsoft.com/office/powerpoint/2010/main" val="3554441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1056229"/>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1056229"/>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1056229"/>
            <a:fld id="{010E8F47-D1FD-4A44-8287-97A34E0C3CB9}" type="slidenum">
              <a:rPr lang="en-US" altLang="ja-JP" smtClean="0">
                <a:solidFill>
                  <a:prstClr val="black"/>
                </a:solidFill>
              </a:rPr>
              <a:pPr defTabSz="1056229"/>
              <a:t>16</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238125" y="334963"/>
            <a:ext cx="6291263" cy="3538537"/>
          </a:xfrm>
          <a:ln/>
        </p:spPr>
      </p:sp>
      <p:sp>
        <p:nvSpPr>
          <p:cNvPr id="141318" name="Rectangle 3"/>
          <p:cNvSpPr>
            <a:spLocks noGrp="1" noChangeArrowheads="1"/>
          </p:cNvSpPr>
          <p:nvPr>
            <p:ph type="body" idx="1"/>
          </p:nvPr>
        </p:nvSpPr>
        <p:spPr>
          <a:xfrm>
            <a:off x="340468" y="3954965"/>
            <a:ext cx="6468814" cy="7204132"/>
          </a:xfrm>
          <a:noFill/>
          <a:ln/>
        </p:spPr>
        <p:txBody>
          <a:bodyPr>
            <a:normAutofit fontScale="92500" lnSpcReduction="20000"/>
          </a:bodyPr>
          <a:lstStyle/>
          <a:p>
            <a:pPr eaLnBrk="1" hangingPunct="1">
              <a:lnSpc>
                <a:spcPct val="80000"/>
              </a:lnSpc>
            </a:pPr>
            <a:r>
              <a:rPr lang="en-US" altLang="ja-JP" u="sng" dirty="0" smtClean="0">
                <a:solidFill>
                  <a:srgbClr val="FF0000"/>
                </a:solidFill>
                <a:ea typeface="ＭＳ Ｐ明朝" charset="-128"/>
              </a:rPr>
              <a:t>2007</a:t>
            </a:r>
            <a:r>
              <a:rPr lang="ja-JP" altLang="en-US" u="sng" dirty="0" smtClean="0">
                <a:solidFill>
                  <a:srgbClr val="FF0000"/>
                </a:solidFill>
                <a:ea typeface="ＭＳ Ｐ明朝" charset="-128"/>
              </a:rPr>
              <a:t>年時点でのイメージ図</a:t>
            </a:r>
            <a:endParaRPr lang="en-US" altLang="ja-JP" u="sng" dirty="0" smtClean="0">
              <a:solidFill>
                <a:srgbClr val="FF0000"/>
              </a:solidFill>
              <a:ea typeface="ＭＳ Ｐ明朝" charset="-128"/>
            </a:endParaRPr>
          </a:p>
          <a:p>
            <a:pPr eaLnBrk="1" hangingPunct="1">
              <a:lnSpc>
                <a:spcPct val="80000"/>
              </a:lnSpc>
            </a:pPr>
            <a:r>
              <a:rPr lang="ja-JP" altLang="en-US" u="sng" dirty="0" smtClean="0">
                <a:solidFill>
                  <a:srgbClr val="FF0000"/>
                </a:solidFill>
                <a:ea typeface="ＭＳ Ｐ明朝" charset="-128"/>
              </a:rPr>
              <a:t>そのような仕組み</a:t>
            </a:r>
            <a:r>
              <a:rPr lang="ja-JP" altLang="en-US" u="sng" dirty="0" smtClean="0">
                <a:ea typeface="ＭＳ Ｐ明朝" charset="-128"/>
              </a:rPr>
              <a:t>は、</a:t>
            </a:r>
            <a:r>
              <a:rPr lang="en-US" altLang="ja-JP" u="sng" dirty="0" smtClean="0">
                <a:ea typeface="ＭＳ Ｐ明朝" charset="-128"/>
              </a:rPr>
              <a:t>NDL</a:t>
            </a:r>
            <a:r>
              <a:rPr lang="ja-JP" altLang="en-US" u="sng" dirty="0" smtClean="0">
                <a:ea typeface="ＭＳ Ｐ明朝" charset="-128"/>
              </a:rPr>
              <a:t>からだけでなく、様々な機関から提供されていますが、それぞれの</a:t>
            </a:r>
            <a:r>
              <a:rPr lang="ja-JP" altLang="en-US" u="sng" dirty="0" smtClean="0">
                <a:solidFill>
                  <a:srgbClr val="FF0000"/>
                </a:solidFill>
                <a:ea typeface="ＭＳ Ｐ明朝" charset="-128"/>
              </a:rPr>
              <a:t>サービスが連携する</a:t>
            </a:r>
            <a:r>
              <a:rPr lang="ja-JP" altLang="en-US" u="sng" dirty="0" smtClean="0">
                <a:ea typeface="ＭＳ Ｐ明朝" charset="-128"/>
              </a:rPr>
              <a:t>ことにより、より効果的なサービスとなっていきます。</a:t>
            </a:r>
            <a:endParaRPr lang="en-US" altLang="ja-JP" u="sng" dirty="0" smtClean="0">
              <a:ea typeface="ＭＳ Ｐ明朝" charset="-128"/>
            </a:endParaRPr>
          </a:p>
          <a:p>
            <a:pPr marL="274691" indent="-274691">
              <a:lnSpc>
                <a:spcPct val="80000"/>
              </a:lnSpc>
            </a:pPr>
            <a:endParaRPr lang="en-US" altLang="ja-JP" u="sng" dirty="0" smtClean="0">
              <a:ea typeface="ＭＳ Ｐ明朝" charset="-128"/>
            </a:endParaRPr>
          </a:p>
          <a:p>
            <a:pPr marL="274691" indent="-274691" defTabSz="1021502">
              <a:lnSpc>
                <a:spcPct val="80000"/>
              </a:lnSpc>
              <a:buFont typeface="+mj-lt"/>
              <a:buAutoNum type="arabicPeriod"/>
              <a:defRPr/>
            </a:pPr>
            <a:r>
              <a:rPr lang="ja-JP" altLang="en-US" u="sng" dirty="0" smtClean="0">
                <a:solidFill>
                  <a:srgbClr val="FF0000"/>
                </a:solidFill>
              </a:rPr>
              <a:t>サービスが連携できる</a:t>
            </a:r>
            <a:r>
              <a:rPr lang="ja-JP" altLang="ja-JP" u="sng" dirty="0" smtClean="0">
                <a:solidFill>
                  <a:srgbClr val="FF0000"/>
                </a:solidFill>
              </a:rPr>
              <a:t>情報提供環境</a:t>
            </a:r>
            <a:r>
              <a:rPr lang="ja-JP" altLang="ja-JP" u="sng" dirty="0" smtClean="0"/>
              <a:t>として、</a:t>
            </a:r>
            <a:r>
              <a:rPr lang="ja-JP" altLang="en-US" u="sng" dirty="0" smtClean="0"/>
              <a:t>当時</a:t>
            </a:r>
            <a:r>
              <a:rPr lang="ja-JP" altLang="ja-JP" u="sng" dirty="0" smtClean="0"/>
              <a:t>の大きなパラダイムシフトの一つとして、</a:t>
            </a:r>
            <a:r>
              <a:rPr lang="ja-JP" altLang="ja-JP" u="sng" dirty="0" smtClean="0">
                <a:solidFill>
                  <a:srgbClr val="FF0000"/>
                </a:solidFill>
              </a:rPr>
              <a:t>クラウドコンピュータ</a:t>
            </a:r>
            <a:r>
              <a:rPr lang="ja-JP" altLang="ja-JP" u="sng" dirty="0" smtClean="0"/>
              <a:t>の世界がありま</a:t>
            </a:r>
            <a:r>
              <a:rPr lang="ja-JP" altLang="en-US" u="sng" dirty="0" smtClean="0"/>
              <a:t>したが、今は個人の情報管理にまでインフラとして普及している</a:t>
            </a:r>
            <a:r>
              <a:rPr lang="ja-JP" altLang="ja-JP" u="sng" dirty="0" smtClean="0"/>
              <a:t>。</a:t>
            </a:r>
            <a:endParaRPr lang="en-US" altLang="ja-JP" u="sng" dirty="0" smtClean="0"/>
          </a:p>
          <a:p>
            <a:pPr marL="785442" lvl="1" indent="-274691" defTabSz="1021502">
              <a:lnSpc>
                <a:spcPct val="80000"/>
              </a:lnSpc>
              <a:buFont typeface="+mj-lt"/>
              <a:buAutoNum type="arabicPeriod"/>
              <a:defRPr/>
            </a:pPr>
            <a:r>
              <a:rPr lang="ja-JP" altLang="ja-JP" dirty="0" smtClean="0"/>
              <a:t>クラウドコンピュータは、ネットワークコンピューティング、グリッドコンピューティング、</a:t>
            </a:r>
            <a:r>
              <a:rPr lang="en-US" altLang="ja-JP" dirty="0" err="1" smtClean="0"/>
              <a:t>SaaS</a:t>
            </a:r>
            <a:r>
              <a:rPr lang="ja-JP" altLang="ja-JP" dirty="0" smtClean="0"/>
              <a:t>（</a:t>
            </a:r>
            <a:r>
              <a:rPr lang="en-US" altLang="ja-JP" dirty="0" smtClean="0"/>
              <a:t>Software as a Service</a:t>
            </a:r>
            <a:r>
              <a:rPr lang="ja-JP" altLang="ja-JP" dirty="0" smtClean="0"/>
              <a:t>）、</a:t>
            </a:r>
            <a:r>
              <a:rPr lang="en-US" altLang="ja-JP" dirty="0" smtClean="0"/>
              <a:t>Web</a:t>
            </a:r>
            <a:r>
              <a:rPr lang="ja-JP" altLang="ja-JP" dirty="0" smtClean="0"/>
              <a:t>サービス等の技術を融合させた、データセンターのようなものです。</a:t>
            </a:r>
            <a:endParaRPr lang="en-US" altLang="ja-JP" dirty="0" smtClean="0"/>
          </a:p>
          <a:p>
            <a:pPr marL="785442" lvl="1" indent="-274691" defTabSz="1021502">
              <a:lnSpc>
                <a:spcPct val="80000"/>
              </a:lnSpc>
              <a:buFont typeface="+mj-lt"/>
              <a:buAutoNum type="arabicPeriod"/>
              <a:defRPr/>
            </a:pPr>
            <a:r>
              <a:rPr lang="ja-JP" altLang="ja-JP" dirty="0" smtClean="0"/>
              <a:t>個別の組織が、</a:t>
            </a:r>
            <a:r>
              <a:rPr lang="ja-JP" altLang="ja-JP" dirty="0" smtClean="0">
                <a:solidFill>
                  <a:srgbClr val="FF0000"/>
                </a:solidFill>
              </a:rPr>
              <a:t>単独でコンピュータ資源</a:t>
            </a:r>
            <a:r>
              <a:rPr lang="ja-JP" altLang="ja-JP" dirty="0" smtClean="0"/>
              <a:t>（ハードウェア、ソフトウェア）や</a:t>
            </a:r>
            <a:r>
              <a:rPr lang="ja-JP" altLang="ja-JP" dirty="0" smtClean="0">
                <a:solidFill>
                  <a:srgbClr val="FF0000"/>
                </a:solidFill>
              </a:rPr>
              <a:t>情報を抱えて、サービスを提供</a:t>
            </a:r>
            <a:r>
              <a:rPr lang="ja-JP" altLang="ja-JP" dirty="0" smtClean="0"/>
              <a:t>し、ユーザが、</a:t>
            </a:r>
            <a:r>
              <a:rPr lang="ja-JP" altLang="ja-JP" dirty="0" smtClean="0">
                <a:solidFill>
                  <a:srgbClr val="FF0000"/>
                </a:solidFill>
              </a:rPr>
              <a:t>個別のサービスを利用するような形ではありません</a:t>
            </a:r>
            <a:r>
              <a:rPr lang="ja-JP" altLang="ja-JP" dirty="0" smtClean="0"/>
              <a:t>。</a:t>
            </a:r>
          </a:p>
          <a:p>
            <a:pPr marL="274691" indent="-274691" defTabSz="1021502">
              <a:lnSpc>
                <a:spcPct val="80000"/>
              </a:lnSpc>
              <a:buFont typeface="+mj-lt"/>
              <a:buAutoNum type="arabicPeriod"/>
              <a:defRPr/>
            </a:pPr>
            <a:r>
              <a:rPr lang="ja-JP" altLang="ja-JP" u="sng" dirty="0" smtClean="0"/>
              <a:t>クラウドコンピュータの普及する時代には、様々な機関の情報の共有だけでなく、サービスが共有しやすくなる世界になっていきます。</a:t>
            </a:r>
            <a:endParaRPr lang="en-US" altLang="ja-JP" u="sng" dirty="0" smtClean="0"/>
          </a:p>
          <a:p>
            <a:pPr marL="274691" indent="-274691" defTabSz="1021502">
              <a:lnSpc>
                <a:spcPct val="80000"/>
              </a:lnSpc>
              <a:buFont typeface="+mj-lt"/>
              <a:buAutoNum type="arabicPeriod"/>
              <a:defRPr/>
            </a:pPr>
            <a:r>
              <a:rPr lang="ja-JP" altLang="ja-JP" u="sng" dirty="0" smtClean="0"/>
              <a:t>各機関、当館のサービスも、このパラダイムシフトに対応していかなければ、孤立したサービスになっていきます。</a:t>
            </a:r>
            <a:endParaRPr lang="en-US" altLang="ja-JP" u="sng" dirty="0" smtClean="0"/>
          </a:p>
          <a:p>
            <a:pPr marL="255377" indent="-255377">
              <a:buFont typeface="+mj-lt"/>
              <a:buAutoNum type="arabicPeriod"/>
            </a:pPr>
            <a:r>
              <a:rPr lang="ja-JP" altLang="ja-JP" u="sng" dirty="0" smtClean="0"/>
              <a:t>そういう時代が近く到来することを見据えて、情報の管理の仕方、サービスのあり方を考えていく必要があります。</a:t>
            </a:r>
            <a:endParaRPr lang="en-US" altLang="ja-JP" u="sng" dirty="0" smtClean="0"/>
          </a:p>
          <a:p>
            <a:pPr marL="255377" indent="-255377">
              <a:buFont typeface="+mj-lt"/>
              <a:buAutoNum type="arabicPeriod"/>
            </a:pPr>
            <a:r>
              <a:rPr lang="ja-JP" altLang="ja-JP" u="sng" dirty="0" smtClean="0"/>
              <a:t>今後ますます、情報と情報が情報群、サービスとサービスがサービス群、人と人がユーザ群として有機的に関連付けられていくものと思われます。</a:t>
            </a:r>
            <a:endParaRPr lang="en-US" altLang="ja-JP" u="sng" dirty="0" smtClean="0"/>
          </a:p>
          <a:p>
            <a:pPr marL="766127" lvl="1" indent="-255377">
              <a:buFont typeface="+mj-lt"/>
              <a:buAutoNum type="arabicPeriod"/>
            </a:pPr>
            <a:r>
              <a:rPr lang="ja-JP" altLang="ja-JP" dirty="0" smtClean="0"/>
              <a:t>従来のように個別のデータベースを検索し、コンテンツを閲覧するような形から、クラウドコンピュータの世界のリソースを、情報サービスの所在場所を意識せずに、サービス群として利用していくことになると思われます。</a:t>
            </a:r>
            <a:endParaRPr lang="en-US" altLang="ja-JP" dirty="0" smtClean="0"/>
          </a:p>
          <a:p>
            <a:pPr marL="766127" lvl="1" indent="-255377">
              <a:buFont typeface="+mj-lt"/>
              <a:buAutoNum type="arabicPeriod"/>
            </a:pPr>
            <a:r>
              <a:rPr lang="ja-JP" altLang="ja-JP" dirty="0" smtClean="0"/>
              <a:t>そこでは、所蔵機関、専門家・一般個人の区別なく集合が作られて、当館のサービスは、これらの複数のサービス群、情報群の１つにすぎなくなります。</a:t>
            </a:r>
          </a:p>
          <a:p>
            <a:pPr marL="255377" indent="-255377">
              <a:buFont typeface="+mj-lt"/>
              <a:buAutoNum type="arabicPeriod"/>
            </a:pPr>
            <a:r>
              <a:rPr lang="ja-JP" altLang="ja-JP" u="sng" dirty="0" smtClean="0"/>
              <a:t>また、インターネットの世界での情報発信の状況が変革すると、当館が進めているウェブアーカイブ、情報探索サービスのあり方にも大きく影響します。</a:t>
            </a:r>
            <a:endParaRPr lang="en-US" altLang="ja-JP" u="sng" dirty="0" smtClean="0"/>
          </a:p>
          <a:p>
            <a:pPr marL="766127" lvl="1" indent="-255377">
              <a:buFont typeface="+mj-lt"/>
              <a:buAutoNum type="arabicPeriod"/>
            </a:pPr>
            <a:r>
              <a:rPr lang="ja-JP" altLang="ja-JP" u="sng" dirty="0" smtClean="0"/>
              <a:t>従来のウェブアーカイブは情報を収集保存してきていますが、このようなサービスの形をそのまま保存することは困難です。どのようにしてサービスの中から情報を収集していくのかを考える必要があります。</a:t>
            </a:r>
            <a:endParaRPr lang="en-US" altLang="ja-JP" u="sng" dirty="0" smtClean="0">
              <a:ea typeface="ＭＳ Ｐ明朝" charset="-128"/>
            </a:endParaRPr>
          </a:p>
          <a:p>
            <a:pPr marL="274691" indent="-274691">
              <a:lnSpc>
                <a:spcPct val="80000"/>
              </a:lnSpc>
            </a:pPr>
            <a:r>
              <a:rPr lang="ja-JP" altLang="en-US" sz="1100" u="sng" dirty="0">
                <a:ea typeface="ＭＳ Ｐ明朝" charset="-128"/>
              </a:rPr>
              <a:t>～～～～～～～～～～～～～～～～～～～～</a:t>
            </a:r>
            <a:endParaRPr lang="en-US" altLang="ja-JP" sz="1100" u="sng" dirty="0">
              <a:ea typeface="ＭＳ Ｐ明朝" charset="-128"/>
            </a:endParaRPr>
          </a:p>
          <a:p>
            <a:pPr marL="274691" indent="-274691">
              <a:lnSpc>
                <a:spcPct val="80000"/>
              </a:lnSpc>
            </a:pPr>
            <a:endParaRPr lang="en-US" altLang="ja-JP" sz="1100" u="sng" dirty="0">
              <a:ea typeface="ＭＳ Ｐ明朝" charset="-128"/>
            </a:endParaRPr>
          </a:p>
          <a:p>
            <a:pPr marL="274691" indent="-274691">
              <a:lnSpc>
                <a:spcPct val="80000"/>
              </a:lnSpc>
            </a:pPr>
            <a:r>
              <a:rPr lang="ja-JP" altLang="en-US" sz="1100" u="sng" dirty="0">
                <a:ea typeface="ＭＳ Ｐ明朝" charset="-128"/>
              </a:rPr>
              <a:t>次は、人と情報が関連付けられて、精緻な検索の絞込みと、ニーズに応じた閲覧ができるサービスを提供することです。</a:t>
            </a:r>
            <a:endParaRPr lang="ja-JP" altLang="en-US" sz="1100" b="1" dirty="0">
              <a:ea typeface="ＭＳ Ｐ明朝" charset="-128"/>
            </a:endParaRPr>
          </a:p>
          <a:p>
            <a:pPr marL="274691" indent="-274691">
              <a:lnSpc>
                <a:spcPct val="80000"/>
              </a:lnSpc>
            </a:pPr>
            <a:r>
              <a:rPr lang="en-US" altLang="ja-JP" sz="1100" b="1" dirty="0">
                <a:ea typeface="ＭＳ Ｐ明朝" charset="-128"/>
              </a:rPr>
              <a:t>5</a:t>
            </a:r>
            <a:r>
              <a:rPr lang="ja-JP" altLang="en-US" sz="1100" b="1" dirty="0">
                <a:ea typeface="ＭＳ Ｐ明朝" charset="-128"/>
              </a:rPr>
              <a:t>年程度までの方向性（クラウドコンピュータの世界の普及をイメージして）</a:t>
            </a:r>
            <a:endParaRPr lang="ja-JP" altLang="en-US" sz="1100" dirty="0">
              <a:ea typeface="ＭＳ Ｐ明朝" charset="-128"/>
            </a:endParaRPr>
          </a:p>
          <a:p>
            <a:pPr marL="274691" indent="-274691">
              <a:lnSpc>
                <a:spcPct val="80000"/>
              </a:lnSpc>
            </a:pPr>
            <a:r>
              <a:rPr lang="ja-JP" altLang="en-US" sz="1100" dirty="0">
                <a:ea typeface="ＭＳ Ｐ明朝" charset="-128"/>
              </a:rPr>
              <a:t>過去２～３年の変化。</a:t>
            </a:r>
            <a:endParaRPr lang="ja-JP" altLang="en-US" sz="1100" u="sng" dirty="0">
              <a:ea typeface="ＭＳ Ｐ明朝" charset="-128"/>
            </a:endParaRPr>
          </a:p>
          <a:p>
            <a:pPr marL="785088" lvl="1" indent="-274691">
              <a:lnSpc>
                <a:spcPct val="80000"/>
              </a:lnSpc>
            </a:pPr>
            <a:r>
              <a:rPr lang="en-US" altLang="ja-JP" sz="1100" u="sng" dirty="0">
                <a:ea typeface="ＭＳ Ｐ明朝" charset="-128"/>
              </a:rPr>
              <a:t>Blog</a:t>
            </a:r>
            <a:r>
              <a:rPr lang="ja-JP" altLang="en-US" sz="1100" u="sng" dirty="0" err="1">
                <a:ea typeface="ＭＳ Ｐ明朝" charset="-128"/>
              </a:rPr>
              <a:t>、</a:t>
            </a:r>
            <a:r>
              <a:rPr lang="en-US" altLang="ja-JP" sz="1100" u="sng" dirty="0">
                <a:ea typeface="ＭＳ Ｐ明朝" charset="-128"/>
              </a:rPr>
              <a:t>wiki</a:t>
            </a:r>
            <a:r>
              <a:rPr lang="ja-JP" altLang="en-US" sz="1100" u="sng" dirty="0" err="1">
                <a:ea typeface="ＭＳ Ｐ明朝" charset="-128"/>
              </a:rPr>
              <a:t>、</a:t>
            </a:r>
            <a:r>
              <a:rPr lang="en-US" altLang="ja-JP" sz="1100" u="sng" dirty="0">
                <a:ea typeface="ＭＳ Ｐ明朝" charset="-128"/>
              </a:rPr>
              <a:t>SNS</a:t>
            </a:r>
            <a:r>
              <a:rPr lang="ja-JP" altLang="en-US" sz="1100" u="sng" dirty="0">
                <a:ea typeface="ＭＳ Ｐ明朝" charset="-128"/>
              </a:rPr>
              <a:t>等で個人の情報が発信されるようになり、ソーシャルブックマーク機能で個人がタギングして情報を分類できるようになりました。</a:t>
            </a:r>
            <a:r>
              <a:rPr lang="en-US" altLang="ja-JP" sz="1100" i="1" dirty="0">
                <a:ea typeface="ＭＳ Ｐ明朝" charset="-128"/>
              </a:rPr>
              <a:t>RSS1.0</a:t>
            </a:r>
            <a:r>
              <a:rPr lang="ja-JP" altLang="en-US" sz="1100" i="1" dirty="0">
                <a:ea typeface="ＭＳ Ｐ明朝" charset="-128"/>
              </a:rPr>
              <a:t>でメタデータの配信、</a:t>
            </a:r>
            <a:r>
              <a:rPr lang="en-US" altLang="ja-JP" sz="1100" i="1" dirty="0">
                <a:ea typeface="ＭＳ Ｐ明朝" charset="-128"/>
              </a:rPr>
              <a:t>RSS2.0</a:t>
            </a:r>
            <a:r>
              <a:rPr lang="ja-JP" altLang="en-US" sz="1100" i="1" dirty="0">
                <a:ea typeface="ＭＳ Ｐ明朝" charset="-128"/>
              </a:rPr>
              <a:t>や</a:t>
            </a:r>
            <a:r>
              <a:rPr lang="en-US" altLang="ja-JP" sz="1100" i="1" dirty="0">
                <a:ea typeface="ＭＳ Ｐ明朝" charset="-128"/>
              </a:rPr>
              <a:t>atom</a:t>
            </a:r>
            <a:r>
              <a:rPr lang="ja-JP" altLang="en-US" sz="1100" i="1" dirty="0">
                <a:ea typeface="ＭＳ Ｐ明朝" charset="-128"/>
              </a:rPr>
              <a:t>でコンテンツの配信まで行われるようになった。</a:t>
            </a:r>
            <a:endParaRPr lang="ja-JP" altLang="en-US" sz="1100" dirty="0">
              <a:ea typeface="ＭＳ Ｐ明朝" charset="-128"/>
            </a:endParaRPr>
          </a:p>
          <a:p>
            <a:pPr marL="274691" indent="-274691">
              <a:lnSpc>
                <a:spcPct val="80000"/>
              </a:lnSpc>
            </a:pPr>
            <a:r>
              <a:rPr lang="ja-JP" altLang="en-US" sz="1100" dirty="0">
                <a:ea typeface="ＭＳ Ｐ明朝" charset="-128"/>
              </a:rPr>
              <a:t>クラウドコンピュータの世界でのサービスのイメージ（図を作成）</a:t>
            </a:r>
            <a:endParaRPr lang="ja-JP" altLang="en-US" sz="1100" u="sng" dirty="0">
              <a:ea typeface="ＭＳ Ｐ明朝" charset="-128"/>
            </a:endParaRPr>
          </a:p>
          <a:p>
            <a:pPr marL="785088" lvl="1" indent="-274691">
              <a:lnSpc>
                <a:spcPct val="80000"/>
              </a:lnSpc>
            </a:pPr>
            <a:r>
              <a:rPr lang="en-US" altLang="ja-JP" sz="1100" u="sng" dirty="0">
                <a:ea typeface="ＭＳ Ｐ明朝" charset="-128"/>
              </a:rPr>
              <a:t>5</a:t>
            </a:r>
            <a:r>
              <a:rPr lang="ja-JP" altLang="en-US" sz="1100" u="sng" dirty="0">
                <a:ea typeface="ＭＳ Ｐ明朝" charset="-128"/>
              </a:rPr>
              <a:t>年後には、大きなパラダイムシフトがあると想定されます。その一つとして、クラウドコンピュータの世界があります。</a:t>
            </a:r>
          </a:p>
          <a:p>
            <a:pPr marL="785088" lvl="1" indent="-274691">
              <a:lnSpc>
                <a:spcPct val="80000"/>
              </a:lnSpc>
            </a:pPr>
            <a:r>
              <a:rPr lang="ja-JP" altLang="en-US" sz="1100" u="sng" dirty="0">
                <a:ea typeface="ＭＳ Ｐ明朝" charset="-128"/>
              </a:rPr>
              <a:t>クラウドコンピュータは、ネットワークコンピューティング、グリッドコンピューティング、</a:t>
            </a:r>
            <a:r>
              <a:rPr lang="en-US" altLang="ja-JP" sz="1100" u="sng" dirty="0" err="1">
                <a:ea typeface="ＭＳ Ｐ明朝" charset="-128"/>
              </a:rPr>
              <a:t>SaaS</a:t>
            </a:r>
            <a:r>
              <a:rPr lang="ja-JP" altLang="en-US" sz="1100" u="sng" dirty="0">
                <a:ea typeface="ＭＳ Ｐ明朝" charset="-128"/>
              </a:rPr>
              <a:t>（</a:t>
            </a:r>
            <a:r>
              <a:rPr lang="en-US" altLang="ja-JP" sz="1100" u="sng" dirty="0">
                <a:ea typeface="ＭＳ Ｐ明朝" charset="-128"/>
              </a:rPr>
              <a:t>Software as a Service</a:t>
            </a:r>
            <a:r>
              <a:rPr lang="ja-JP" altLang="en-US" sz="1100" u="sng" dirty="0">
                <a:ea typeface="ＭＳ Ｐ明朝" charset="-128"/>
              </a:rPr>
              <a:t>）、</a:t>
            </a:r>
            <a:r>
              <a:rPr lang="en-US" altLang="ja-JP" sz="1100" u="sng" dirty="0">
                <a:ea typeface="ＭＳ Ｐ明朝" charset="-128"/>
              </a:rPr>
              <a:t>Web</a:t>
            </a:r>
            <a:r>
              <a:rPr lang="ja-JP" altLang="en-US" sz="1100" u="sng" dirty="0">
                <a:ea typeface="ＭＳ Ｐ明朝" charset="-128"/>
              </a:rPr>
              <a:t>サービス等の技術を融合させた、データセンターのようなものです。</a:t>
            </a:r>
          </a:p>
          <a:p>
            <a:pPr marL="1293708" lvl="2" indent="-274691">
              <a:lnSpc>
                <a:spcPct val="80000"/>
              </a:lnSpc>
            </a:pPr>
            <a:r>
              <a:rPr lang="ja-JP" altLang="en-US" sz="11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293708" lvl="2" indent="-274691">
              <a:lnSpc>
                <a:spcPct val="80000"/>
              </a:lnSpc>
            </a:pPr>
            <a:r>
              <a:rPr lang="ja-JP" altLang="en-US" sz="11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293708" lvl="2" indent="-274691">
              <a:lnSpc>
                <a:spcPct val="80000"/>
              </a:lnSpc>
            </a:pPr>
            <a:r>
              <a:rPr lang="ja-JP" altLang="en-US" sz="1100" u="sng" dirty="0">
                <a:ea typeface="ＭＳ Ｐ明朝" charset="-128"/>
              </a:rPr>
              <a:t>クラウドコンピュータの普及する時代には、単に情報を共有する世界ではなく、サービスを共有する世界になっていると思われます。</a:t>
            </a:r>
          </a:p>
          <a:p>
            <a:pPr marL="1293708" lvl="2" indent="-274691">
              <a:lnSpc>
                <a:spcPct val="80000"/>
              </a:lnSpc>
            </a:pPr>
            <a:r>
              <a:rPr lang="en-US" altLang="ja-JP" sz="1100" u="sng" dirty="0">
                <a:ea typeface="ＭＳ Ｐ明朝" charset="-128"/>
              </a:rPr>
              <a:t>Web2.0</a:t>
            </a:r>
            <a:r>
              <a:rPr lang="ja-JP" altLang="en-US" sz="1100" u="sng" dirty="0">
                <a:ea typeface="ＭＳ Ｐ明朝" charset="-128"/>
              </a:rPr>
              <a:t>が</a:t>
            </a:r>
            <a:r>
              <a:rPr lang="en-US" altLang="ja-JP" sz="1100" u="sng" dirty="0">
                <a:ea typeface="ＭＳ Ｐ明朝" charset="-128"/>
              </a:rPr>
              <a:t>2</a:t>
            </a:r>
            <a:r>
              <a:rPr lang="ja-JP" altLang="en-US" sz="1100" u="sng" dirty="0">
                <a:ea typeface="ＭＳ Ｐ明朝" charset="-128"/>
              </a:rPr>
              <a:t>～</a:t>
            </a:r>
            <a:r>
              <a:rPr lang="en-US" altLang="ja-JP" sz="1100" u="sng" dirty="0">
                <a:ea typeface="ＭＳ Ｐ明朝" charset="-128"/>
              </a:rPr>
              <a:t>3</a:t>
            </a:r>
            <a:r>
              <a:rPr lang="ja-JP" altLang="en-US" sz="1100" u="sng" dirty="0">
                <a:ea typeface="ＭＳ Ｐ明朝" charset="-128"/>
              </a:rPr>
              <a:t>年で爆発的に普及したことを考えると、このような時代が、</a:t>
            </a:r>
            <a:r>
              <a:rPr lang="en-US" altLang="ja-JP" sz="1100" u="sng" dirty="0">
                <a:ea typeface="ＭＳ Ｐ明朝" charset="-128"/>
              </a:rPr>
              <a:t>5</a:t>
            </a:r>
            <a:r>
              <a:rPr lang="ja-JP" altLang="en-US" sz="1100" u="sng" dirty="0">
                <a:ea typeface="ＭＳ Ｐ明朝" charset="-128"/>
              </a:rPr>
              <a:t>年後には到来すると思われます。</a:t>
            </a:r>
          </a:p>
          <a:p>
            <a:pPr marL="1293708" lvl="2" indent="-274691">
              <a:lnSpc>
                <a:spcPct val="80000"/>
              </a:lnSpc>
            </a:pPr>
            <a:r>
              <a:rPr lang="ja-JP" altLang="en-US" sz="1100" u="sng" dirty="0">
                <a:ea typeface="ＭＳ Ｐ明朝" charset="-128"/>
              </a:rPr>
              <a:t>各機関、当館のサービスも、このパラダイムシフトに対応していかなければ、利用されなくなります。</a:t>
            </a:r>
          </a:p>
          <a:p>
            <a:pPr marL="1293708" lvl="2" indent="-274691">
              <a:lnSpc>
                <a:spcPct val="80000"/>
              </a:lnSpc>
            </a:pPr>
            <a:r>
              <a:rPr lang="ja-JP" altLang="en-US" sz="1100" u="sng" dirty="0">
                <a:ea typeface="ＭＳ Ｐ明朝" charset="-128"/>
              </a:rPr>
              <a:t>そういう時代になることを予測して、情報の管理の仕方、サービスのあり方を考えていく必要があります。</a:t>
            </a:r>
          </a:p>
          <a:p>
            <a:pPr marL="274691" indent="-274691">
              <a:lnSpc>
                <a:spcPct val="80000"/>
              </a:lnSpc>
            </a:pPr>
            <a:r>
              <a:rPr lang="ja-JP" altLang="en-US" sz="11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100" dirty="0">
              <a:ea typeface="ＭＳ Ｐ明朝" charset="-128"/>
            </a:endParaRPr>
          </a:p>
          <a:p>
            <a:pPr marL="785088" lvl="1" indent="-274691">
              <a:lnSpc>
                <a:spcPct val="80000"/>
              </a:lnSpc>
            </a:pPr>
            <a:r>
              <a:rPr lang="ja-JP" altLang="en-US" sz="1100" dirty="0">
                <a:ea typeface="ＭＳ Ｐ明朝" charset="-128"/>
              </a:rPr>
              <a:t>従来のように検索し、コンテンツを閲覧するような形から、</a:t>
            </a:r>
            <a:r>
              <a:rPr lang="ja-JP" altLang="en-US" sz="11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100" dirty="0">
              <a:ea typeface="ＭＳ Ｐ明朝" charset="-128"/>
            </a:endParaRPr>
          </a:p>
          <a:p>
            <a:pPr marL="1293708" lvl="2" indent="-274691">
              <a:lnSpc>
                <a:spcPct val="80000"/>
              </a:lnSpc>
            </a:pPr>
            <a:r>
              <a:rPr lang="en-US" altLang="ja-JP" sz="1100" dirty="0">
                <a:ea typeface="ＭＳ Ｐ明朝" charset="-128"/>
              </a:rPr>
              <a:t>Web2.0</a:t>
            </a:r>
            <a:r>
              <a:rPr lang="ja-JP" altLang="en-US" sz="1100" dirty="0">
                <a:ea typeface="ＭＳ Ｐ明朝" charset="-128"/>
              </a:rPr>
              <a:t>では、パーソナライズ、人と人の関係を活用して情報を選択してきました。また、サービスも先進的な機関が提供する</a:t>
            </a:r>
            <a:r>
              <a:rPr lang="en-US" altLang="ja-JP" sz="1100" dirty="0">
                <a:ea typeface="ＭＳ Ｐ明朝" charset="-128"/>
              </a:rPr>
              <a:t>Web</a:t>
            </a:r>
            <a:r>
              <a:rPr lang="ja-JP" altLang="en-US" sz="1100" dirty="0">
                <a:ea typeface="ＭＳ Ｐ明朝" charset="-128"/>
              </a:rPr>
              <a:t>サービスを個別に利用してきました。</a:t>
            </a:r>
          </a:p>
          <a:p>
            <a:pPr marL="1293708" lvl="2" indent="-274691">
              <a:lnSpc>
                <a:spcPct val="80000"/>
              </a:lnSpc>
            </a:pPr>
            <a:r>
              <a:rPr lang="ja-JP" altLang="en-US" sz="11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100" u="sng" dirty="0">
              <a:ea typeface="ＭＳ Ｐ明朝" charset="-128"/>
            </a:endParaRPr>
          </a:p>
          <a:p>
            <a:pPr marL="785088" lvl="1" indent="-274691">
              <a:lnSpc>
                <a:spcPct val="80000"/>
              </a:lnSpc>
            </a:pPr>
            <a:r>
              <a:rPr lang="ja-JP" altLang="en-US" sz="11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100" dirty="0">
              <a:ea typeface="ＭＳ Ｐ明朝" charset="-128"/>
            </a:endParaRPr>
          </a:p>
          <a:p>
            <a:pPr marL="1293708" lvl="2" indent="-274691">
              <a:lnSpc>
                <a:spcPct val="80000"/>
              </a:lnSpc>
            </a:pPr>
            <a:r>
              <a:rPr lang="ja-JP" altLang="en-US" sz="1100" dirty="0">
                <a:ea typeface="ＭＳ Ｐ明朝" charset="-128"/>
              </a:rPr>
              <a:t>当館は、</a:t>
            </a:r>
          </a:p>
          <a:p>
            <a:pPr marL="785088" lvl="1" indent="-274691">
              <a:lnSpc>
                <a:spcPct val="80000"/>
              </a:lnSpc>
            </a:pPr>
            <a:r>
              <a:rPr lang="ja-JP" altLang="en-US" sz="1100" dirty="0">
                <a:ea typeface="ＭＳ Ｐ明朝" charset="-128"/>
              </a:rPr>
              <a:t>国の情報資源を後世に残す役割と</a:t>
            </a:r>
          </a:p>
          <a:p>
            <a:pPr marL="785088" lvl="1" indent="-274691">
              <a:lnSpc>
                <a:spcPct val="80000"/>
              </a:lnSpc>
            </a:pPr>
            <a:r>
              <a:rPr lang="ja-JP" altLang="en-US" sz="11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1056229"/>
            <a:r>
              <a:rPr lang="en-US" altLang="ja-JP" dirty="0" smtClean="0">
                <a:solidFill>
                  <a:prstClr val="black"/>
                </a:solidFill>
              </a:rPr>
              <a:t>2009/10/30</a:t>
            </a:r>
          </a:p>
        </p:txBody>
      </p:sp>
    </p:spTree>
    <p:extLst>
      <p:ext uri="{BB962C8B-B14F-4D97-AF65-F5344CB8AC3E}">
        <p14:creationId xmlns:p14="http://schemas.microsoft.com/office/powerpoint/2010/main" val="3765054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1056229"/>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1056229"/>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1056229"/>
            <a:fld id="{010E8F47-D1FD-4A44-8287-97A34E0C3CB9}" type="slidenum">
              <a:rPr lang="en-US" altLang="ja-JP" smtClean="0">
                <a:solidFill>
                  <a:prstClr val="black"/>
                </a:solidFill>
              </a:rPr>
              <a:pPr defTabSz="1056229"/>
              <a:t>17</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238125" y="334963"/>
            <a:ext cx="6291263" cy="3538537"/>
          </a:xfrm>
          <a:ln/>
        </p:spPr>
      </p:sp>
      <p:sp>
        <p:nvSpPr>
          <p:cNvPr id="141318" name="Rectangle 3"/>
          <p:cNvSpPr>
            <a:spLocks noGrp="1" noChangeArrowheads="1"/>
          </p:cNvSpPr>
          <p:nvPr>
            <p:ph type="body" idx="1"/>
          </p:nvPr>
        </p:nvSpPr>
        <p:spPr>
          <a:xfrm>
            <a:off x="340468" y="3954965"/>
            <a:ext cx="6468814" cy="7204132"/>
          </a:xfrm>
          <a:noFill/>
          <a:ln/>
        </p:spPr>
        <p:txBody>
          <a:bodyPr>
            <a:normAutofit fontScale="92500" lnSpcReduction="10000"/>
          </a:bodyPr>
          <a:lstStyle/>
          <a:p>
            <a:pPr marL="274691" indent="-274691">
              <a:lnSpc>
                <a:spcPct val="80000"/>
              </a:lnSpc>
            </a:pPr>
            <a:r>
              <a:rPr lang="ja-JP" altLang="en-US" u="sng" dirty="0" smtClean="0">
                <a:ea typeface="ＭＳ Ｐ明朝" charset="-128"/>
              </a:rPr>
              <a:t>これは、</a:t>
            </a:r>
            <a:r>
              <a:rPr lang="ja-JP" altLang="en-US" u="sng" dirty="0" smtClean="0"/>
              <a:t>クラウドの世界でサービスが連携した、</a:t>
            </a:r>
            <a:r>
              <a:rPr lang="ja-JP" altLang="en-US" u="sng" dirty="0" smtClean="0">
                <a:solidFill>
                  <a:srgbClr val="FF0000"/>
                </a:solidFill>
              </a:rPr>
              <a:t>情報探索サービスの将来像</a:t>
            </a:r>
            <a:r>
              <a:rPr lang="ja-JP" altLang="en-US" u="sng" dirty="0" smtClean="0"/>
              <a:t>です。</a:t>
            </a:r>
            <a:endParaRPr lang="en-US" altLang="ja-JP" u="sng" dirty="0" smtClean="0"/>
          </a:p>
          <a:p>
            <a:pPr marL="274691" indent="-274691">
              <a:lnSpc>
                <a:spcPct val="80000"/>
              </a:lnSpc>
            </a:pPr>
            <a:endParaRPr lang="en-US" altLang="ja-JP" dirty="0" smtClean="0"/>
          </a:p>
          <a:p>
            <a:pPr marL="255377" indent="-255377">
              <a:buFont typeface="+mj-lt"/>
              <a:buAutoNum type="arabicPeriod"/>
            </a:pPr>
            <a:r>
              <a:rPr lang="ja-JP" altLang="ja-JP" u="sng" dirty="0" smtClean="0">
                <a:solidFill>
                  <a:srgbClr val="FF0000"/>
                </a:solidFill>
              </a:rPr>
              <a:t>コレクション構築、サービスの構築、サービスの提供</a:t>
            </a:r>
            <a:r>
              <a:rPr lang="ja-JP" altLang="ja-JP" u="sng" dirty="0" smtClean="0"/>
              <a:t>のどれも、</a:t>
            </a:r>
            <a:r>
              <a:rPr lang="en-US" altLang="ja-JP" u="sng" dirty="0" smtClean="0"/>
              <a:t>NDL</a:t>
            </a:r>
            <a:r>
              <a:rPr lang="ja-JP" altLang="ja-JP" u="sng" dirty="0" smtClean="0"/>
              <a:t>の力だけではなし得ず、</a:t>
            </a:r>
            <a:r>
              <a:rPr lang="ja-JP" altLang="ja-JP" u="sng" dirty="0" smtClean="0">
                <a:solidFill>
                  <a:srgbClr val="FF0000"/>
                </a:solidFill>
              </a:rPr>
              <a:t>関係機関の協力と連携が不可欠</a:t>
            </a:r>
            <a:r>
              <a:rPr lang="ja-JP" altLang="ja-JP" u="sng" dirty="0" smtClean="0"/>
              <a:t>です。</a:t>
            </a:r>
            <a:r>
              <a:rPr lang="ja-JP" altLang="ja-JP" i="1" u="sng" dirty="0" smtClean="0"/>
              <a:t> </a:t>
            </a:r>
            <a:endParaRPr lang="ja-JP" altLang="ja-JP" u="sng" dirty="0" smtClean="0"/>
          </a:p>
          <a:p>
            <a:pPr marL="255377" indent="-255377">
              <a:buFont typeface="+mj-lt"/>
              <a:buAutoNum type="arabicPeriod"/>
            </a:pPr>
            <a:r>
              <a:rPr lang="ja-JP" altLang="ja-JP" u="sng" dirty="0" smtClean="0"/>
              <a:t>今後のサービストレンドを踏まえたサービスの構築は、関係機関による研究開発、技術開発の成果を活用させていただかなければ、実現が困難です。</a:t>
            </a:r>
          </a:p>
          <a:p>
            <a:pPr marL="255377" indent="-255377">
              <a:buFont typeface="+mj-lt"/>
              <a:buAutoNum type="arabicPeriod"/>
            </a:pPr>
            <a:r>
              <a:rPr lang="ja-JP" altLang="ja-JP" u="sng" dirty="0" smtClean="0"/>
              <a:t>また、コレクション構築においても、</a:t>
            </a:r>
            <a:r>
              <a:rPr lang="ja-JP" altLang="ja-JP" u="sng" dirty="0" smtClean="0">
                <a:solidFill>
                  <a:srgbClr val="FF0000"/>
                </a:solidFill>
              </a:rPr>
              <a:t>すべてを当館だけで保存することは困難</a:t>
            </a:r>
            <a:r>
              <a:rPr lang="ja-JP" altLang="ja-JP" u="sng" dirty="0" smtClean="0"/>
              <a:t>です。</a:t>
            </a:r>
          </a:p>
          <a:p>
            <a:pPr marL="255377" indent="-255377">
              <a:buFont typeface="+mj-lt"/>
              <a:buAutoNum type="arabicPeriod"/>
            </a:pPr>
            <a:r>
              <a:rPr lang="ja-JP" altLang="ja-JP" b="1" u="sng" dirty="0" smtClean="0">
                <a:solidFill>
                  <a:srgbClr val="FF0000"/>
                </a:solidFill>
              </a:rPr>
              <a:t>同種のコレクションを保有する公共図書館、大学図書館を含めて、博物館、美術館、公文書館等の各機関、政府機関、民間、さらに個人が持つ有用な情報が１つの巨大なデータベースとして利用できるようにすることが必要です。</a:t>
            </a:r>
            <a:endParaRPr lang="en-US" altLang="ja-JP" b="1" u="sng" dirty="0" smtClean="0">
              <a:solidFill>
                <a:srgbClr val="FF0000"/>
              </a:solidFill>
            </a:endParaRPr>
          </a:p>
          <a:p>
            <a:pPr marL="766127" lvl="1" indent="-255377">
              <a:buFont typeface="+mj-lt"/>
              <a:buAutoNum type="arabicPeriod"/>
            </a:pPr>
            <a:r>
              <a:rPr lang="ja-JP" altLang="ja-JP" dirty="0" smtClean="0"/>
              <a:t>そのためには、１つのデータベースに集約するのではなく、個別の分散データベースとして提供され、他のサービスからナビゲートできるように「見える化」していただくことが重要となります。</a:t>
            </a:r>
            <a:endParaRPr lang="en-US" altLang="ja-JP" dirty="0" smtClean="0"/>
          </a:p>
          <a:p>
            <a:pPr marL="766127" lvl="1" indent="-255377">
              <a:buFont typeface="+mj-lt"/>
              <a:buAutoNum type="arabicPeriod"/>
            </a:pPr>
            <a:r>
              <a:rPr lang="ja-JP" altLang="ja-JP" dirty="0" smtClean="0"/>
              <a:t>「見える化」された各機関の持つ分散データベース、分散サービスが、相互に補完しあって、より高度なサービスを提供できるようになることを期待しています。</a:t>
            </a:r>
          </a:p>
          <a:p>
            <a:pPr marL="274691" indent="-274691">
              <a:lnSpc>
                <a:spcPct val="80000"/>
              </a:lnSpc>
            </a:pPr>
            <a:endParaRPr lang="en-US" altLang="ja-JP" dirty="0"/>
          </a:p>
          <a:p>
            <a:pPr eaLnBrk="1" hangingPunct="1">
              <a:lnSpc>
                <a:spcPct val="80000"/>
              </a:lnSpc>
            </a:pPr>
            <a:r>
              <a:rPr lang="ja-JP" altLang="en-US" dirty="0" smtClean="0"/>
              <a:t>それぞれの分野、カテゴリで、サービスが連携して、網羅性のある情報として利用可能になることをイメージしています。</a:t>
            </a:r>
            <a:endParaRPr lang="en-US" altLang="ja-JP" dirty="0" smtClean="0"/>
          </a:p>
          <a:p>
            <a:pPr marL="274691" indent="-274691">
              <a:lnSpc>
                <a:spcPct val="80000"/>
              </a:lnSpc>
            </a:pPr>
            <a:r>
              <a:rPr lang="ja-JP" altLang="en-US" dirty="0" smtClean="0"/>
              <a:t>このなかでは、</a:t>
            </a:r>
            <a:r>
              <a:rPr lang="en-US" altLang="ja-JP" dirty="0" smtClean="0"/>
              <a:t>NDL</a:t>
            </a:r>
            <a:r>
              <a:rPr lang="ja-JP" altLang="en-US" dirty="0" smtClean="0"/>
              <a:t>はデータ及びサービスを提供するプロバイダの１つです。</a:t>
            </a:r>
            <a:endParaRPr lang="en-US" altLang="ja-JP" dirty="0" smtClean="0"/>
          </a:p>
          <a:p>
            <a:pPr marL="274691" indent="-274691" defTabSz="1021502">
              <a:lnSpc>
                <a:spcPct val="80000"/>
              </a:lnSpc>
              <a:defRPr/>
            </a:pPr>
            <a:r>
              <a:rPr lang="ja-JP" altLang="en-US" u="sng" dirty="0" smtClean="0">
                <a:ea typeface="ＭＳ Ｐ明朝" charset="-128"/>
              </a:rPr>
              <a:t>　</a:t>
            </a:r>
            <a:r>
              <a:rPr lang="en-US" altLang="ja-JP" u="sng" dirty="0" smtClean="0">
                <a:ea typeface="ＭＳ Ｐ明朝" charset="-128"/>
              </a:rPr>
              <a:t>NDL</a:t>
            </a:r>
            <a:r>
              <a:rPr lang="ja-JP" altLang="en-US" u="sng" dirty="0" smtClean="0">
                <a:ea typeface="ＭＳ Ｐ明朝" charset="-128"/>
              </a:rPr>
              <a:t>が唯一の入り口になることを目指したものではなく、様々な連携の入り口から統合的に検索できるようにすることを目指します。</a:t>
            </a:r>
          </a:p>
          <a:p>
            <a:pPr marL="274691" indent="-274691">
              <a:lnSpc>
                <a:spcPct val="80000"/>
              </a:lnSpc>
            </a:pPr>
            <a:r>
              <a:rPr lang="en-US" altLang="ja-JP" dirty="0"/>
              <a:t/>
            </a:r>
            <a:br>
              <a:rPr lang="en-US" altLang="ja-JP" dirty="0"/>
            </a:br>
            <a:endParaRPr lang="en-US" altLang="ja-JP" sz="1100" u="sng" dirty="0">
              <a:ea typeface="ＭＳ Ｐ明朝" charset="-128"/>
            </a:endParaRPr>
          </a:p>
          <a:p>
            <a:pPr marL="274691" indent="-274691">
              <a:lnSpc>
                <a:spcPct val="80000"/>
              </a:lnSpc>
            </a:pPr>
            <a:r>
              <a:rPr lang="ja-JP" altLang="en-US" sz="1100" u="sng" dirty="0">
                <a:ea typeface="ＭＳ Ｐ明朝" charset="-128"/>
              </a:rPr>
              <a:t>～～～～～～～～～～～～～～</a:t>
            </a:r>
            <a:endParaRPr lang="en-US" altLang="ja-JP" sz="1100" u="sng" dirty="0">
              <a:ea typeface="ＭＳ Ｐ明朝" charset="-128"/>
            </a:endParaRPr>
          </a:p>
          <a:p>
            <a:pPr marL="274691" indent="-274691">
              <a:lnSpc>
                <a:spcPct val="80000"/>
              </a:lnSpc>
            </a:pPr>
            <a:r>
              <a:rPr lang="ja-JP" altLang="en-US" sz="1100" u="sng" dirty="0">
                <a:ea typeface="ＭＳ Ｐ明朝" charset="-128"/>
              </a:rPr>
              <a:t>次は、人と情報が関連付けられて、精緻な検索の絞込みと、ニーズに応じた閲覧ができるサービスを提供することです。</a:t>
            </a:r>
            <a:endParaRPr lang="ja-JP" altLang="en-US" sz="1100" b="1" dirty="0">
              <a:ea typeface="ＭＳ Ｐ明朝" charset="-128"/>
            </a:endParaRPr>
          </a:p>
          <a:p>
            <a:pPr marL="274691" indent="-274691">
              <a:lnSpc>
                <a:spcPct val="80000"/>
              </a:lnSpc>
            </a:pPr>
            <a:r>
              <a:rPr lang="en-US" altLang="ja-JP" sz="1100" b="1" dirty="0">
                <a:ea typeface="ＭＳ Ｐ明朝" charset="-128"/>
              </a:rPr>
              <a:t>5</a:t>
            </a:r>
            <a:r>
              <a:rPr lang="ja-JP" altLang="en-US" sz="1100" b="1" dirty="0">
                <a:ea typeface="ＭＳ Ｐ明朝" charset="-128"/>
              </a:rPr>
              <a:t>年程度までの方向性（クラウドコンピュータの世界の普及をイメージして）</a:t>
            </a:r>
            <a:endParaRPr lang="ja-JP" altLang="en-US" sz="1100" dirty="0">
              <a:ea typeface="ＭＳ Ｐ明朝" charset="-128"/>
            </a:endParaRPr>
          </a:p>
          <a:p>
            <a:pPr marL="274691" indent="-274691">
              <a:lnSpc>
                <a:spcPct val="80000"/>
              </a:lnSpc>
            </a:pPr>
            <a:r>
              <a:rPr lang="ja-JP" altLang="en-US" sz="1100" dirty="0">
                <a:ea typeface="ＭＳ Ｐ明朝" charset="-128"/>
              </a:rPr>
              <a:t>過去２～３年の変化。</a:t>
            </a:r>
            <a:endParaRPr lang="ja-JP" altLang="en-US" sz="1100" u="sng" dirty="0">
              <a:ea typeface="ＭＳ Ｐ明朝" charset="-128"/>
            </a:endParaRPr>
          </a:p>
          <a:p>
            <a:pPr marL="785088" lvl="1" indent="-274691">
              <a:lnSpc>
                <a:spcPct val="80000"/>
              </a:lnSpc>
            </a:pPr>
            <a:r>
              <a:rPr lang="en-US" altLang="ja-JP" sz="1100" u="sng" dirty="0">
                <a:ea typeface="ＭＳ Ｐ明朝" charset="-128"/>
              </a:rPr>
              <a:t>Blog</a:t>
            </a:r>
            <a:r>
              <a:rPr lang="ja-JP" altLang="en-US" sz="1100" u="sng" dirty="0" err="1">
                <a:ea typeface="ＭＳ Ｐ明朝" charset="-128"/>
              </a:rPr>
              <a:t>、</a:t>
            </a:r>
            <a:r>
              <a:rPr lang="en-US" altLang="ja-JP" sz="1100" u="sng" dirty="0">
                <a:ea typeface="ＭＳ Ｐ明朝" charset="-128"/>
              </a:rPr>
              <a:t>wiki</a:t>
            </a:r>
            <a:r>
              <a:rPr lang="ja-JP" altLang="en-US" sz="1100" u="sng" dirty="0" err="1">
                <a:ea typeface="ＭＳ Ｐ明朝" charset="-128"/>
              </a:rPr>
              <a:t>、</a:t>
            </a:r>
            <a:r>
              <a:rPr lang="en-US" altLang="ja-JP" sz="1100" u="sng" dirty="0">
                <a:ea typeface="ＭＳ Ｐ明朝" charset="-128"/>
              </a:rPr>
              <a:t>SNS</a:t>
            </a:r>
            <a:r>
              <a:rPr lang="ja-JP" altLang="en-US" sz="1100" u="sng" dirty="0">
                <a:ea typeface="ＭＳ Ｐ明朝" charset="-128"/>
              </a:rPr>
              <a:t>等で個人の情報が発信されるようになり、ソーシャルブックマーク機能で個人がタギングして情報を分類できるようになりました。</a:t>
            </a:r>
            <a:r>
              <a:rPr lang="en-US" altLang="ja-JP" sz="1100" i="1" dirty="0">
                <a:ea typeface="ＭＳ Ｐ明朝" charset="-128"/>
              </a:rPr>
              <a:t>RSS1.0</a:t>
            </a:r>
            <a:r>
              <a:rPr lang="ja-JP" altLang="en-US" sz="1100" i="1" dirty="0">
                <a:ea typeface="ＭＳ Ｐ明朝" charset="-128"/>
              </a:rPr>
              <a:t>でメタデータの配信、</a:t>
            </a:r>
            <a:r>
              <a:rPr lang="en-US" altLang="ja-JP" sz="1100" i="1" dirty="0">
                <a:ea typeface="ＭＳ Ｐ明朝" charset="-128"/>
              </a:rPr>
              <a:t>RSS2.0</a:t>
            </a:r>
            <a:r>
              <a:rPr lang="ja-JP" altLang="en-US" sz="1100" i="1" dirty="0">
                <a:ea typeface="ＭＳ Ｐ明朝" charset="-128"/>
              </a:rPr>
              <a:t>や</a:t>
            </a:r>
            <a:r>
              <a:rPr lang="en-US" altLang="ja-JP" sz="1100" i="1" dirty="0">
                <a:ea typeface="ＭＳ Ｐ明朝" charset="-128"/>
              </a:rPr>
              <a:t>atom</a:t>
            </a:r>
            <a:r>
              <a:rPr lang="ja-JP" altLang="en-US" sz="1100" i="1" dirty="0">
                <a:ea typeface="ＭＳ Ｐ明朝" charset="-128"/>
              </a:rPr>
              <a:t>でコンテンツの配信まで行われるようになった。</a:t>
            </a:r>
            <a:endParaRPr lang="ja-JP" altLang="en-US" sz="1100" dirty="0">
              <a:ea typeface="ＭＳ Ｐ明朝" charset="-128"/>
            </a:endParaRPr>
          </a:p>
          <a:p>
            <a:pPr marL="274691" indent="-274691">
              <a:lnSpc>
                <a:spcPct val="80000"/>
              </a:lnSpc>
            </a:pPr>
            <a:r>
              <a:rPr lang="ja-JP" altLang="en-US" sz="1100" dirty="0">
                <a:ea typeface="ＭＳ Ｐ明朝" charset="-128"/>
              </a:rPr>
              <a:t>クラウドコンピュータの世界でのサービスのイメージ（図を作成）</a:t>
            </a:r>
            <a:endParaRPr lang="ja-JP" altLang="en-US" sz="1100" u="sng" dirty="0">
              <a:ea typeface="ＭＳ Ｐ明朝" charset="-128"/>
            </a:endParaRPr>
          </a:p>
          <a:p>
            <a:pPr marL="785088" lvl="1" indent="-274691">
              <a:lnSpc>
                <a:spcPct val="80000"/>
              </a:lnSpc>
            </a:pPr>
            <a:r>
              <a:rPr lang="en-US" altLang="ja-JP" sz="1100" u="sng" dirty="0">
                <a:ea typeface="ＭＳ Ｐ明朝" charset="-128"/>
              </a:rPr>
              <a:t>5</a:t>
            </a:r>
            <a:r>
              <a:rPr lang="ja-JP" altLang="en-US" sz="1100" u="sng" dirty="0">
                <a:ea typeface="ＭＳ Ｐ明朝" charset="-128"/>
              </a:rPr>
              <a:t>年後には、大きなパラダイムシフトがあると想定されます。その一つとして、クラウドコンピュータの世界があります。</a:t>
            </a:r>
          </a:p>
          <a:p>
            <a:pPr marL="785088" lvl="1" indent="-274691">
              <a:lnSpc>
                <a:spcPct val="80000"/>
              </a:lnSpc>
            </a:pPr>
            <a:r>
              <a:rPr lang="ja-JP" altLang="en-US" sz="1100" u="sng" dirty="0">
                <a:ea typeface="ＭＳ Ｐ明朝" charset="-128"/>
              </a:rPr>
              <a:t>クラウドコンピュータは、ネットワークコンピューティング、グリッドコンピューティング、</a:t>
            </a:r>
            <a:r>
              <a:rPr lang="en-US" altLang="ja-JP" sz="1100" u="sng" dirty="0" err="1">
                <a:ea typeface="ＭＳ Ｐ明朝" charset="-128"/>
              </a:rPr>
              <a:t>SaaS</a:t>
            </a:r>
            <a:r>
              <a:rPr lang="ja-JP" altLang="en-US" sz="1100" u="sng" dirty="0">
                <a:ea typeface="ＭＳ Ｐ明朝" charset="-128"/>
              </a:rPr>
              <a:t>（</a:t>
            </a:r>
            <a:r>
              <a:rPr lang="en-US" altLang="ja-JP" sz="1100" u="sng" dirty="0">
                <a:ea typeface="ＭＳ Ｐ明朝" charset="-128"/>
              </a:rPr>
              <a:t>Software as a Service</a:t>
            </a:r>
            <a:r>
              <a:rPr lang="ja-JP" altLang="en-US" sz="1100" u="sng" dirty="0">
                <a:ea typeface="ＭＳ Ｐ明朝" charset="-128"/>
              </a:rPr>
              <a:t>）、</a:t>
            </a:r>
            <a:r>
              <a:rPr lang="en-US" altLang="ja-JP" sz="1100" u="sng" dirty="0">
                <a:ea typeface="ＭＳ Ｐ明朝" charset="-128"/>
              </a:rPr>
              <a:t>Web</a:t>
            </a:r>
            <a:r>
              <a:rPr lang="ja-JP" altLang="en-US" sz="1100" u="sng" dirty="0">
                <a:ea typeface="ＭＳ Ｐ明朝" charset="-128"/>
              </a:rPr>
              <a:t>サービス等の技術を融合させた、データセンターのようなものです。</a:t>
            </a:r>
          </a:p>
          <a:p>
            <a:pPr marL="1293708" lvl="2" indent="-274691">
              <a:lnSpc>
                <a:spcPct val="80000"/>
              </a:lnSpc>
            </a:pPr>
            <a:r>
              <a:rPr lang="ja-JP" altLang="en-US" sz="11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293708" lvl="2" indent="-274691">
              <a:lnSpc>
                <a:spcPct val="80000"/>
              </a:lnSpc>
            </a:pPr>
            <a:r>
              <a:rPr lang="ja-JP" altLang="en-US" sz="11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293708" lvl="2" indent="-274691">
              <a:lnSpc>
                <a:spcPct val="80000"/>
              </a:lnSpc>
            </a:pPr>
            <a:r>
              <a:rPr lang="ja-JP" altLang="en-US" sz="1100" u="sng" dirty="0">
                <a:ea typeface="ＭＳ Ｐ明朝" charset="-128"/>
              </a:rPr>
              <a:t>クラウドコンピュータの普及する時代には、単に情報を共有する世界ではなく、サービスを共有する世界になっていると思われます。</a:t>
            </a:r>
          </a:p>
          <a:p>
            <a:pPr marL="1293708" lvl="2" indent="-274691">
              <a:lnSpc>
                <a:spcPct val="80000"/>
              </a:lnSpc>
            </a:pPr>
            <a:r>
              <a:rPr lang="en-US" altLang="ja-JP" sz="1100" u="sng" dirty="0">
                <a:ea typeface="ＭＳ Ｐ明朝" charset="-128"/>
              </a:rPr>
              <a:t>Web2.0</a:t>
            </a:r>
            <a:r>
              <a:rPr lang="ja-JP" altLang="en-US" sz="1100" u="sng" dirty="0">
                <a:ea typeface="ＭＳ Ｐ明朝" charset="-128"/>
              </a:rPr>
              <a:t>が</a:t>
            </a:r>
            <a:r>
              <a:rPr lang="en-US" altLang="ja-JP" sz="1100" u="sng" dirty="0">
                <a:ea typeface="ＭＳ Ｐ明朝" charset="-128"/>
              </a:rPr>
              <a:t>2</a:t>
            </a:r>
            <a:r>
              <a:rPr lang="ja-JP" altLang="en-US" sz="1100" u="sng" dirty="0">
                <a:ea typeface="ＭＳ Ｐ明朝" charset="-128"/>
              </a:rPr>
              <a:t>～</a:t>
            </a:r>
            <a:r>
              <a:rPr lang="en-US" altLang="ja-JP" sz="1100" u="sng" dirty="0">
                <a:ea typeface="ＭＳ Ｐ明朝" charset="-128"/>
              </a:rPr>
              <a:t>3</a:t>
            </a:r>
            <a:r>
              <a:rPr lang="ja-JP" altLang="en-US" sz="1100" u="sng" dirty="0">
                <a:ea typeface="ＭＳ Ｐ明朝" charset="-128"/>
              </a:rPr>
              <a:t>年で爆発的に普及したことを考えると、このような時代が、</a:t>
            </a:r>
            <a:r>
              <a:rPr lang="en-US" altLang="ja-JP" sz="1100" u="sng" dirty="0">
                <a:ea typeface="ＭＳ Ｐ明朝" charset="-128"/>
              </a:rPr>
              <a:t>5</a:t>
            </a:r>
            <a:r>
              <a:rPr lang="ja-JP" altLang="en-US" sz="1100" u="sng" dirty="0">
                <a:ea typeface="ＭＳ Ｐ明朝" charset="-128"/>
              </a:rPr>
              <a:t>年後には到来すると思われます。</a:t>
            </a:r>
          </a:p>
          <a:p>
            <a:pPr marL="1293708" lvl="2" indent="-274691">
              <a:lnSpc>
                <a:spcPct val="80000"/>
              </a:lnSpc>
            </a:pPr>
            <a:r>
              <a:rPr lang="ja-JP" altLang="en-US" sz="1100" u="sng" dirty="0">
                <a:ea typeface="ＭＳ Ｐ明朝" charset="-128"/>
              </a:rPr>
              <a:t>各機関、当館のサービスも、このパラダイムシフトに対応していかなければ、利用されなくなります。</a:t>
            </a:r>
          </a:p>
          <a:p>
            <a:pPr marL="1293708" lvl="2" indent="-274691">
              <a:lnSpc>
                <a:spcPct val="80000"/>
              </a:lnSpc>
            </a:pPr>
            <a:r>
              <a:rPr lang="ja-JP" altLang="en-US" sz="1100" u="sng" dirty="0">
                <a:ea typeface="ＭＳ Ｐ明朝" charset="-128"/>
              </a:rPr>
              <a:t>そういう時代になることを予測して、情報の管理の仕方、サービスのあり方を考えていく必要があります。</a:t>
            </a:r>
          </a:p>
          <a:p>
            <a:pPr marL="274691" indent="-274691">
              <a:lnSpc>
                <a:spcPct val="80000"/>
              </a:lnSpc>
            </a:pPr>
            <a:r>
              <a:rPr lang="ja-JP" altLang="en-US" sz="11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100" dirty="0">
              <a:ea typeface="ＭＳ Ｐ明朝" charset="-128"/>
            </a:endParaRPr>
          </a:p>
          <a:p>
            <a:pPr marL="785088" lvl="1" indent="-274691">
              <a:lnSpc>
                <a:spcPct val="80000"/>
              </a:lnSpc>
            </a:pPr>
            <a:r>
              <a:rPr lang="ja-JP" altLang="en-US" sz="1100" dirty="0">
                <a:ea typeface="ＭＳ Ｐ明朝" charset="-128"/>
              </a:rPr>
              <a:t>従来のように検索し、コンテンツを閲覧するような形から、</a:t>
            </a:r>
            <a:r>
              <a:rPr lang="ja-JP" altLang="en-US" sz="11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100" dirty="0">
              <a:ea typeface="ＭＳ Ｐ明朝" charset="-128"/>
            </a:endParaRPr>
          </a:p>
          <a:p>
            <a:pPr marL="1293708" lvl="2" indent="-274691">
              <a:lnSpc>
                <a:spcPct val="80000"/>
              </a:lnSpc>
            </a:pPr>
            <a:r>
              <a:rPr lang="en-US" altLang="ja-JP" sz="1100" dirty="0">
                <a:ea typeface="ＭＳ Ｐ明朝" charset="-128"/>
              </a:rPr>
              <a:t>Web2.0</a:t>
            </a:r>
            <a:r>
              <a:rPr lang="ja-JP" altLang="en-US" sz="1100" dirty="0">
                <a:ea typeface="ＭＳ Ｐ明朝" charset="-128"/>
              </a:rPr>
              <a:t>では、パーソナライズ、人と人の関係を活用して情報を選択してきました。また、サービスも先進的な機関が提供する</a:t>
            </a:r>
            <a:r>
              <a:rPr lang="en-US" altLang="ja-JP" sz="1100" dirty="0">
                <a:ea typeface="ＭＳ Ｐ明朝" charset="-128"/>
              </a:rPr>
              <a:t>Web</a:t>
            </a:r>
            <a:r>
              <a:rPr lang="ja-JP" altLang="en-US" sz="1100" dirty="0">
                <a:ea typeface="ＭＳ Ｐ明朝" charset="-128"/>
              </a:rPr>
              <a:t>サービスを個別に利用してきました。</a:t>
            </a:r>
          </a:p>
          <a:p>
            <a:pPr marL="1293708" lvl="2" indent="-274691">
              <a:lnSpc>
                <a:spcPct val="80000"/>
              </a:lnSpc>
            </a:pPr>
            <a:r>
              <a:rPr lang="ja-JP" altLang="en-US" sz="11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100" u="sng" dirty="0">
              <a:ea typeface="ＭＳ Ｐ明朝" charset="-128"/>
            </a:endParaRPr>
          </a:p>
          <a:p>
            <a:pPr marL="785088" lvl="1" indent="-274691">
              <a:lnSpc>
                <a:spcPct val="80000"/>
              </a:lnSpc>
            </a:pPr>
            <a:r>
              <a:rPr lang="ja-JP" altLang="en-US" sz="11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100" dirty="0">
              <a:ea typeface="ＭＳ Ｐ明朝" charset="-128"/>
            </a:endParaRPr>
          </a:p>
          <a:p>
            <a:pPr marL="1293708" lvl="2" indent="-274691">
              <a:lnSpc>
                <a:spcPct val="80000"/>
              </a:lnSpc>
            </a:pPr>
            <a:r>
              <a:rPr lang="ja-JP" altLang="en-US" sz="1100" dirty="0">
                <a:ea typeface="ＭＳ Ｐ明朝" charset="-128"/>
              </a:rPr>
              <a:t>当館は、</a:t>
            </a:r>
          </a:p>
          <a:p>
            <a:pPr marL="785088" lvl="1" indent="-274691">
              <a:lnSpc>
                <a:spcPct val="80000"/>
              </a:lnSpc>
            </a:pPr>
            <a:r>
              <a:rPr lang="ja-JP" altLang="en-US" sz="1100" dirty="0">
                <a:ea typeface="ＭＳ Ｐ明朝" charset="-128"/>
              </a:rPr>
              <a:t>国の情報資源を後世に残す役割と</a:t>
            </a:r>
          </a:p>
          <a:p>
            <a:pPr marL="785088" lvl="1" indent="-274691">
              <a:lnSpc>
                <a:spcPct val="80000"/>
              </a:lnSpc>
            </a:pPr>
            <a:r>
              <a:rPr lang="ja-JP" altLang="en-US" sz="11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1056229"/>
            <a:r>
              <a:rPr lang="en-US" altLang="ja-JP" dirty="0" smtClean="0">
                <a:solidFill>
                  <a:prstClr val="black"/>
                </a:solidFill>
              </a:rPr>
              <a:t>2009/10/30</a:t>
            </a:r>
          </a:p>
        </p:txBody>
      </p:sp>
    </p:spTree>
    <p:extLst>
      <p:ext uri="{BB962C8B-B14F-4D97-AF65-F5344CB8AC3E}">
        <p14:creationId xmlns:p14="http://schemas.microsoft.com/office/powerpoint/2010/main" val="401953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AEFDEEC-8290-4822-B9F7-AEEA3B67F883}" type="slidenum">
              <a:rPr lang="en-US" altLang="ja-JP">
                <a:solidFill>
                  <a:srgbClr val="000000"/>
                </a:solidFill>
              </a:rPr>
              <a:pPr/>
              <a:t>18</a:t>
            </a:fld>
            <a:endParaRPr lang="en-US" altLang="ja-JP">
              <a:solidFill>
                <a:srgbClr val="000000"/>
              </a:solidFill>
            </a:endParaRPr>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en-US" altLang="ja-JP" sz="1300" dirty="0" err="1">
                <a:solidFill>
                  <a:srgbClr val="663300"/>
                </a:solidFill>
                <a:latin typeface="Meiryo UI" panose="020B0604030504040204" pitchFamily="50" charset="-128"/>
                <a:ea typeface="Meiryo UI" panose="020B0604030504040204" pitchFamily="50" charset="-128"/>
              </a:rPr>
              <a:t>PeerToPeer</a:t>
            </a:r>
            <a:r>
              <a:rPr lang="en-US" altLang="ja-JP" sz="1300" dirty="0">
                <a:solidFill>
                  <a:srgbClr val="663300"/>
                </a:solidFill>
                <a:latin typeface="Meiryo UI" panose="020B0604030504040204" pitchFamily="50" charset="-128"/>
                <a:ea typeface="Meiryo UI" panose="020B0604030504040204" pitchFamily="50" charset="-128"/>
              </a:rPr>
              <a:t>(P2P)</a:t>
            </a:r>
            <a:r>
              <a:rPr lang="ja-JP" altLang="en-US" sz="1300" dirty="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ja-JP" altLang="en-US" sz="1300" dirty="0">
                <a:solidFill>
                  <a:srgbClr val="C000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en-US" altLang="ja-JP" sz="1300" dirty="0">
                <a:solidFill>
                  <a:srgbClr val="663300"/>
                </a:solidFill>
                <a:latin typeface="Meiryo UI" panose="020B0604030504040204" pitchFamily="50" charset="-128"/>
                <a:ea typeface="Meiryo UI" panose="020B0604030504040204" pitchFamily="50" charset="-128"/>
              </a:rPr>
              <a:t>P2P</a:t>
            </a:r>
            <a:r>
              <a:rPr lang="ja-JP" altLang="en-US" sz="1300" dirty="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endParaRPr lang="ja-JP" altLang="en-US" sz="1300" dirty="0">
              <a:solidFill>
                <a:srgbClr val="663300"/>
              </a:solidFill>
              <a:latin typeface="Meiryo UI" panose="020B0604030504040204" pitchFamily="50" charset="-128"/>
              <a:ea typeface="Meiryo UI" panose="020B0604030504040204" pitchFamily="50" charset="-128"/>
            </a:endParaRPr>
          </a:p>
          <a:p>
            <a:endParaRPr lang="ja-JP" altLang="ja-JP" dirty="0"/>
          </a:p>
        </p:txBody>
      </p:sp>
    </p:spTree>
    <p:extLst>
      <p:ext uri="{BB962C8B-B14F-4D97-AF65-F5344CB8AC3E}">
        <p14:creationId xmlns:p14="http://schemas.microsoft.com/office/powerpoint/2010/main" val="2669544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2016/5/29</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19</a:t>
            </a:fld>
            <a:endParaRPr kumimoji="1" lang="ja-JP" altLang="en-US">
              <a:solidFill>
                <a:prstClr val="black"/>
              </a:solidFill>
            </a:endParaRPr>
          </a:p>
        </p:txBody>
      </p:sp>
    </p:spTree>
    <p:extLst>
      <p:ext uri="{BB962C8B-B14F-4D97-AF65-F5344CB8AC3E}">
        <p14:creationId xmlns:p14="http://schemas.microsoft.com/office/powerpoint/2010/main" val="338377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2016/5/29</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a:t>
            </a:fld>
            <a:endParaRPr kumimoji="1" lang="ja-JP" altLang="en-US">
              <a:solidFill>
                <a:prstClr val="black"/>
              </a:solidFill>
            </a:endParaRPr>
          </a:p>
        </p:txBody>
      </p:sp>
    </p:spTree>
    <p:extLst>
      <p:ext uri="{BB962C8B-B14F-4D97-AF65-F5344CB8AC3E}">
        <p14:creationId xmlns:p14="http://schemas.microsoft.com/office/powerpoint/2010/main" val="485518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■各図書館の位置づけ</a:t>
            </a:r>
          </a:p>
          <a:p>
            <a:r>
              <a:rPr kumimoji="1" lang="ja-JP" altLang="en-US" dirty="0" smtClean="0"/>
              <a:t>●市町村立図書館は、市町村民のための図書館</a:t>
            </a:r>
          </a:p>
          <a:p>
            <a:r>
              <a:rPr kumimoji="1" lang="ja-JP" altLang="en-US" dirty="0" smtClean="0"/>
              <a:t>市町村立図書館は、国民にとって最も身近なアクセスポイント</a:t>
            </a:r>
          </a:p>
          <a:p>
            <a:r>
              <a:rPr kumimoji="1" lang="ja-JP" altLang="en-US" dirty="0" smtClean="0"/>
              <a:t>市町村民への直接サービス</a:t>
            </a:r>
          </a:p>
          <a:p>
            <a:r>
              <a:rPr kumimoji="1" lang="ja-JP" altLang="en-US" dirty="0" smtClean="0"/>
              <a:t>市町村で収集した情報に加えて、県立図書館、</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●県立図書館は、県民のための図書館</a:t>
            </a:r>
          </a:p>
          <a:p>
            <a:r>
              <a:rPr kumimoji="1" lang="ja-JP" altLang="en-US" dirty="0" smtClean="0"/>
              <a:t>県民への直接サービス</a:t>
            </a:r>
          </a:p>
          <a:p>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市町村立図書館を経由した情報提供</a:t>
            </a:r>
          </a:p>
          <a:p>
            <a:r>
              <a:rPr kumimoji="1" lang="ja-JP" altLang="en-US" dirty="0" smtClean="0"/>
              <a:t>●国立国会図書館は、国民、議員のための図書館</a:t>
            </a:r>
          </a:p>
          <a:p>
            <a:r>
              <a:rPr kumimoji="1" lang="ja-JP" altLang="en-US" dirty="0" smtClean="0"/>
              <a:t>国民への直接サービスとして、インターネットでの情報提供</a:t>
            </a:r>
          </a:p>
          <a:p>
            <a:r>
              <a:rPr kumimoji="1" lang="ja-JP" altLang="en-US" dirty="0" smtClean="0"/>
              <a:t>間接サービスとして、県立図書館を経由した情報提供</a:t>
            </a:r>
          </a:p>
          <a:p>
            <a:r>
              <a:rPr kumimoji="1" lang="ja-JP" altLang="en-US" dirty="0" smtClean="0"/>
              <a:t>全国書誌を提供する役割として、</a:t>
            </a:r>
            <a:r>
              <a:rPr kumimoji="1" lang="en-US" altLang="ja-JP" dirty="0" smtClean="0"/>
              <a:t>NDL</a:t>
            </a:r>
            <a:r>
              <a:rPr kumimoji="1" lang="ja-JP" altLang="en-US" dirty="0" smtClean="0"/>
              <a:t>が収集した出版物のみならず、全ての刊行物の存在と所在場所を提供する</a:t>
            </a:r>
          </a:p>
          <a:p>
            <a:r>
              <a:rPr kumimoji="1" lang="ja-JP" altLang="en-US" dirty="0" smtClean="0"/>
              <a:t>■商用電子図書館サービスの位置づけ</a:t>
            </a:r>
          </a:p>
          <a:p>
            <a:r>
              <a:rPr kumimoji="1" lang="ja-JP" altLang="en-US" dirty="0" smtClean="0"/>
              <a:t>商用電子書籍を、県立等の図書館へ配信し、各図書館が自ら保有する情報と合わせて、各図書館の利用者へ提供</a:t>
            </a:r>
          </a:p>
          <a:p>
            <a:r>
              <a:rPr kumimoji="1" lang="ja-JP" altLang="en-US" dirty="0" smtClean="0"/>
              <a:t>■検討の観点</a:t>
            </a:r>
          </a:p>
          <a:p>
            <a:r>
              <a:rPr kumimoji="1" lang="ja-JP" altLang="en-US" dirty="0" smtClean="0"/>
              <a:t>●提供は、フローとして</a:t>
            </a:r>
          </a:p>
          <a:p>
            <a:r>
              <a:rPr kumimoji="1" lang="en-US" altLang="ja-JP" dirty="0" smtClean="0"/>
              <a:t>NDL</a:t>
            </a:r>
            <a:r>
              <a:rPr kumimoji="1" lang="ja-JP" altLang="en-US" dirty="0" smtClean="0"/>
              <a:t>が自ら保有している情報に加えて、他組織の情報を補完的に提供するのではなく、</a:t>
            </a:r>
          </a:p>
          <a:p>
            <a:r>
              <a:rPr kumimoji="1" lang="ja-JP" altLang="en-US" dirty="0" smtClean="0"/>
              <a:t>最も身近な市町村立図書館が、自ら保有する情報に加えて、県立、</a:t>
            </a:r>
            <a:r>
              <a:rPr kumimoji="1" lang="en-US" altLang="ja-JP" dirty="0" smtClean="0"/>
              <a:t>NDL</a:t>
            </a:r>
            <a:r>
              <a:rPr kumimoji="1" lang="ja-JP" altLang="en-US" dirty="0" err="1" smtClean="0"/>
              <a:t>が提</a:t>
            </a:r>
            <a:r>
              <a:rPr kumimoji="1" lang="ja-JP" altLang="en-US" dirty="0" smtClean="0"/>
              <a:t>供する電子図書サービスを合わせて利用できるようにする</a:t>
            </a:r>
          </a:p>
          <a:p>
            <a:r>
              <a:rPr kumimoji="1" lang="en-US" altLang="ja-JP" dirty="0" smtClean="0"/>
              <a:t>NDL</a:t>
            </a:r>
            <a:r>
              <a:rPr kumimoji="1" lang="ja-JP" altLang="en-US" dirty="0" smtClean="0"/>
              <a:t>は、市場で流通せず、県立、市町村立図書館でも所蔵していない書籍を、提供する責務がある</a:t>
            </a:r>
          </a:p>
          <a:p>
            <a:r>
              <a:rPr kumimoji="1" lang="ja-JP" altLang="en-US" dirty="0" smtClean="0"/>
              <a:t>●収集・保存は、ストックとして</a:t>
            </a:r>
          </a:p>
          <a:p>
            <a:r>
              <a:rPr kumimoji="1" lang="ja-JP" altLang="en-US" dirty="0" smtClean="0"/>
              <a:t>市町村立図書館が収集した情報を、県立図書館が収集。県立図書館が収集した情報を、</a:t>
            </a:r>
            <a:r>
              <a:rPr kumimoji="1" lang="en-US" altLang="ja-JP" dirty="0" smtClean="0"/>
              <a:t>NDL</a:t>
            </a:r>
            <a:r>
              <a:rPr kumimoji="1" lang="ja-JP" altLang="en-US" dirty="0" smtClean="0"/>
              <a:t>が収集</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679752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p>
          <a:p>
            <a:r>
              <a:rPr lang="ja-JP" altLang="en-US" dirty="0" smtClean="0"/>
              <a:t>権利（権限）を持つものは、実施の責任と義務がある</a:t>
            </a:r>
          </a:p>
          <a:p>
            <a:r>
              <a:rPr lang="ja-JP" altLang="en-US" dirty="0" smtClean="0"/>
              <a:t>■出版界</a:t>
            </a:r>
          </a:p>
          <a:p>
            <a:r>
              <a:rPr lang="ja-JP" altLang="en-US" dirty="0" smtClean="0"/>
              <a:t>電子出版権は、出版社の権利ではあるが、それは、利用者に対して、電子出版の義務でもあるのではないか？</a:t>
            </a:r>
          </a:p>
          <a:p>
            <a:r>
              <a:rPr lang="en-US" altLang="ja-JP" dirty="0" smtClean="0"/>
              <a:t>NDL</a:t>
            </a:r>
            <a:r>
              <a:rPr lang="ja-JP" altLang="en-US" dirty="0" smtClean="0"/>
              <a:t>がデジタル化資料のうち、絶版になっている資料の公開範囲を広げられないか？</a:t>
            </a:r>
          </a:p>
          <a:p>
            <a:r>
              <a:rPr lang="ja-JP" altLang="en-US" dirty="0" smtClean="0"/>
              <a:t>■</a:t>
            </a:r>
            <a:r>
              <a:rPr lang="en-US" altLang="ja-JP" dirty="0" smtClean="0"/>
              <a:t>NDL</a:t>
            </a:r>
          </a:p>
          <a:p>
            <a:r>
              <a:rPr lang="ja-JP" altLang="en-US" dirty="0" smtClean="0"/>
              <a:t>ストックとして、将来の利用を保証するために、国民には国内刊行物を納本義務があり、また、</a:t>
            </a:r>
            <a:r>
              <a:rPr lang="en-US" altLang="ja-JP" dirty="0" smtClean="0"/>
              <a:t>NDL</a:t>
            </a:r>
            <a:r>
              <a:rPr lang="ja-JP" altLang="en-US" dirty="0" smtClean="0"/>
              <a:t>は網羅的に収集して保存する責任と義務があるが、単独では不可能</a:t>
            </a:r>
          </a:p>
          <a:p>
            <a:r>
              <a:rPr lang="ja-JP" altLang="en-US" dirty="0" smtClean="0"/>
              <a:t>フローとして、現在の利用者に対しての利用の保証は、すでに各機関で分担してビジネスモデルがある</a:t>
            </a:r>
          </a:p>
          <a:p>
            <a:r>
              <a:rPr lang="ja-JP" altLang="en-US" dirty="0" smtClean="0"/>
              <a:t>■市区町村立図書館（地域住民サービス、地域活性化の拠点）</a:t>
            </a:r>
          </a:p>
          <a:p>
            <a:r>
              <a:rPr lang="ja-JP" altLang="en-US" dirty="0" smtClean="0"/>
              <a:t>新刊書の充実より、身近な図書館として、</a:t>
            </a:r>
            <a:r>
              <a:rPr lang="en-US" altLang="ja-JP" dirty="0" smtClean="0"/>
              <a:t>IT</a:t>
            </a:r>
            <a:r>
              <a:rPr lang="ja-JP" altLang="en-US" dirty="0" smtClean="0"/>
              <a:t>を活用して、様々な情報を得られる場の充実</a:t>
            </a:r>
          </a:p>
          <a:p>
            <a:r>
              <a:rPr lang="ja-JP" altLang="en-US" dirty="0" smtClean="0"/>
              <a:t>■県立図書館</a:t>
            </a:r>
          </a:p>
          <a:p>
            <a:r>
              <a:rPr lang="ja-JP" altLang="en-US" dirty="0" smtClean="0"/>
              <a:t>市区町村図書館での電子図書館サービスの導入支援</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2125915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endParaRPr lang="en-US" altLang="ja-JP" dirty="0" smtClean="0"/>
          </a:p>
          <a:p>
            <a:pPr lvl="1"/>
            <a:r>
              <a:rPr lang="ja-JP" altLang="en-US" dirty="0" smtClean="0"/>
              <a:t>権利（権限）を持つものは、実施の責任と義務がある</a:t>
            </a:r>
            <a:endParaRPr lang="en-US" altLang="ja-JP" dirty="0" smtClean="0"/>
          </a:p>
          <a:p>
            <a:pPr lvl="1"/>
            <a:r>
              <a:rPr lang="ja-JP" altLang="en-US" dirty="0" smtClean="0"/>
              <a:t>活用されるべき知的情報資源の中で、出版物は、重要な情報源の１つ</a:t>
            </a:r>
            <a:endParaRPr lang="en-US" altLang="ja-JP" dirty="0" smtClean="0"/>
          </a:p>
          <a:p>
            <a:pPr lvl="1"/>
            <a:r>
              <a:rPr lang="ja-JP" altLang="en-US" dirty="0" smtClean="0"/>
              <a:t>地域においても、中央と同様の利活用する権利がある</a:t>
            </a:r>
            <a:endParaRPr lang="en-US" altLang="ja-JP" dirty="0" smtClean="0"/>
          </a:p>
          <a:p>
            <a:pPr lvl="1"/>
            <a:r>
              <a:rPr lang="ja-JP" altLang="en-US" dirty="0" smtClean="0"/>
              <a:t>出版文化が発展するということは、より多くの人が書籍に触れ、市場（マーケット）が拡大していくことでは</a:t>
            </a:r>
            <a:endParaRPr lang="en-US" altLang="ja-JP" dirty="0" smtClean="0"/>
          </a:p>
          <a:p>
            <a:pPr lvl="1"/>
            <a:endParaRPr lang="en-US" altLang="ja-JP" dirty="0" smtClean="0"/>
          </a:p>
          <a:p>
            <a:pPr lvl="2"/>
            <a:endParaRPr lang="en-US" altLang="ja-JP" dirty="0" smtClean="0"/>
          </a:p>
          <a:p>
            <a:endParaRPr lang="en-US" altLang="ja-JP" dirty="0" smtClean="0"/>
          </a:p>
          <a:p>
            <a:pPr lvl="1"/>
            <a:endParaRPr lang="en-US" altLang="ja-JP" dirty="0" smtClean="0"/>
          </a:p>
          <a:p>
            <a:pPr lvl="2"/>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3246637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■出版界は</a:t>
            </a:r>
          </a:p>
          <a:p>
            <a:r>
              <a:rPr lang="ja-JP" altLang="en-US" dirty="0" smtClean="0"/>
              <a:t>●様々な情報がインターネットで得られる時代に、書籍を購入する動機づけが必要ではないか？</a:t>
            </a:r>
          </a:p>
          <a:p>
            <a:r>
              <a:rPr lang="en-US" altLang="ja-JP" dirty="0" smtClean="0"/>
              <a:t>SNS</a:t>
            </a:r>
            <a:r>
              <a:rPr lang="ja-JP" altLang="en-US" dirty="0" err="1" smtClean="0"/>
              <a:t>、</a:t>
            </a:r>
            <a:r>
              <a:rPr lang="en-US" altLang="ja-JP" dirty="0" err="1" smtClean="0"/>
              <a:t>OpenData</a:t>
            </a:r>
            <a:r>
              <a:rPr lang="ja-JP" altLang="en-US" dirty="0" smtClean="0"/>
              <a:t>で相当信頼性の高い情報が、インターネット上で関連付けられて得られる時代</a:t>
            </a:r>
          </a:p>
          <a:p>
            <a:r>
              <a:rPr lang="ja-JP" altLang="en-US" dirty="0" smtClean="0"/>
              <a:t>●出版権は、出版社の権利ではあるが、それは、利用者に対して、電子出版の義務でもあるのではないか？</a:t>
            </a:r>
          </a:p>
          <a:p>
            <a:r>
              <a:rPr lang="ja-JP" altLang="en-US" dirty="0" smtClean="0"/>
              <a:t>●</a:t>
            </a:r>
            <a:r>
              <a:rPr lang="en-US" altLang="ja-JP" dirty="0" smtClean="0"/>
              <a:t>NDL</a:t>
            </a:r>
            <a:r>
              <a:rPr lang="ja-JP" altLang="en-US" dirty="0" smtClean="0"/>
              <a:t>は、</a:t>
            </a:r>
            <a:r>
              <a:rPr lang="en-US" altLang="ja-JP" dirty="0" smtClean="0"/>
              <a:t>1968</a:t>
            </a:r>
            <a:r>
              <a:rPr lang="ja-JP" altLang="en-US" dirty="0" smtClean="0"/>
              <a:t>年以前の書籍、</a:t>
            </a:r>
            <a:r>
              <a:rPr lang="en-US" altLang="ja-JP" dirty="0" smtClean="0"/>
              <a:t>2000</a:t>
            </a:r>
            <a:r>
              <a:rPr lang="ja-JP" altLang="en-US" dirty="0" smtClean="0"/>
              <a:t>年以前の雑誌のデジタル化を進めてきた。従来</a:t>
            </a:r>
            <a:r>
              <a:rPr lang="en-US" altLang="ja-JP" dirty="0" smtClean="0"/>
              <a:t>ILL</a:t>
            </a:r>
            <a:r>
              <a:rPr lang="ja-JP" altLang="en-US" dirty="0" smtClean="0"/>
              <a:t>で公共図書館に貸出すことが可能だった資料も、デジタル化により提供できなくなった。</a:t>
            </a:r>
          </a:p>
          <a:p>
            <a:r>
              <a:rPr lang="ja-JP" altLang="en-US" dirty="0" smtClean="0"/>
              <a:t>絶版資料は、デジタル化した資料を公共図書館でも閲覧できるが、絶版になっていない資料はデジタル化資料も公共図書館で利用できない。</a:t>
            </a:r>
          </a:p>
          <a:p>
            <a:r>
              <a:rPr lang="ja-JP" altLang="en-US" dirty="0" smtClean="0"/>
              <a:t>出版社が電子出版権を行使して電子書籍化することが望まれる。コスト削減のために、</a:t>
            </a:r>
            <a:r>
              <a:rPr lang="en-US" altLang="ja-JP" dirty="0" smtClean="0"/>
              <a:t>NDL</a:t>
            </a:r>
            <a:r>
              <a:rPr lang="ja-JP" altLang="en-US" dirty="0" smtClean="0"/>
              <a:t>がスキャンしたデジタルコンテンツを出版社が二次利用することも可能。</a:t>
            </a:r>
          </a:p>
          <a:p>
            <a:r>
              <a:rPr lang="ja-JP" altLang="en-US" dirty="0" smtClean="0"/>
              <a:t>絶版になっていない資料で電子出版権が行使されないならば、何らかの対応が必要。</a:t>
            </a:r>
          </a:p>
          <a:p>
            <a:r>
              <a:rPr lang="ja-JP" altLang="en-US" dirty="0" smtClean="0"/>
              <a:t>●</a:t>
            </a:r>
            <a:r>
              <a:rPr lang="en-US" altLang="ja-JP" dirty="0" smtClean="0"/>
              <a:t>NDL</a:t>
            </a:r>
            <a:r>
              <a:rPr lang="ja-JP" altLang="en-US" dirty="0" smtClean="0"/>
              <a:t>がデジタル化資料のうち、絶版になっている資料の公開範囲を広げられないか？</a:t>
            </a:r>
          </a:p>
          <a:p>
            <a:r>
              <a:rPr lang="ja-JP" altLang="en-US" dirty="0" smtClean="0"/>
              <a:t>せめて、</a:t>
            </a:r>
            <a:r>
              <a:rPr lang="en-US" altLang="ja-JP" dirty="0" smtClean="0"/>
              <a:t>NDL</a:t>
            </a:r>
            <a:r>
              <a:rPr lang="ja-JP" altLang="en-US" dirty="0" smtClean="0"/>
              <a:t>がデジタル化資料のうち、書籍が絶版になって、電子出版権行使されていない資料は、公共図書館に留まらず、インターネット公開しても、著作権者や出版社の不利益にならないのではないか？</a:t>
            </a:r>
          </a:p>
          <a:p>
            <a:endParaRPr lang="ja-JP" altLang="en-US" dirty="0" smtClean="0"/>
          </a:p>
          <a:p>
            <a:endParaRPr lang="ja-JP" altLang="en-US" dirty="0" smtClean="0"/>
          </a:p>
          <a:p>
            <a:endParaRPr lang="ja-JP" altLang="en-US" dirty="0" smtClean="0"/>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25</a:t>
            </a:fld>
            <a:endParaRPr kumimoji="1" lang="ja-JP" altLang="en-US"/>
          </a:p>
        </p:txBody>
      </p:sp>
    </p:spTree>
    <p:extLst>
      <p:ext uri="{BB962C8B-B14F-4D97-AF65-F5344CB8AC3E}">
        <p14:creationId xmlns:p14="http://schemas.microsoft.com/office/powerpoint/2010/main" val="3571381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a:t>
            </a:r>
            <a:r>
              <a:rPr lang="en-US" altLang="ja-JP" dirty="0" smtClean="0"/>
              <a:t>NDL</a:t>
            </a:r>
            <a:r>
              <a:rPr lang="ja-JP" altLang="en-US" dirty="0" smtClean="0"/>
              <a:t>は</a:t>
            </a:r>
          </a:p>
          <a:p>
            <a:r>
              <a:rPr lang="ja-JP" altLang="en-US" dirty="0" smtClean="0"/>
              <a:t>●あらゆる知的情報資源を、将来にわたって利用、享受できるようにし、知的創造活動（知識の再生産）に貢献する使命を持つ</a:t>
            </a:r>
          </a:p>
          <a:p>
            <a:r>
              <a:rPr lang="ja-JP" altLang="en-US" dirty="0" smtClean="0"/>
              <a:t>●具体的な方策の</a:t>
            </a:r>
            <a:r>
              <a:rPr lang="en-US" altLang="ja-JP" dirty="0" smtClean="0"/>
              <a:t>1</a:t>
            </a:r>
            <a:r>
              <a:rPr lang="ja-JP" altLang="en-US" dirty="0" smtClean="0"/>
              <a:t>つとして、法律により、国民には国内刊行物を納本義務があり、また、</a:t>
            </a:r>
            <a:r>
              <a:rPr lang="en-US" altLang="ja-JP" dirty="0" smtClean="0"/>
              <a:t>NDL</a:t>
            </a:r>
            <a:r>
              <a:rPr lang="ja-JP" altLang="en-US" dirty="0" smtClean="0"/>
              <a:t>は網羅的に収集して保存する権限をもつ</a:t>
            </a:r>
          </a:p>
          <a:p>
            <a:r>
              <a:rPr lang="ja-JP" altLang="en-US" dirty="0" smtClean="0"/>
              <a:t>★責任として、可能な範囲を収集・保存できればいいのではない。物としての出版物は、図書館に限らず、美術館、博物館でも多く保存されている。</a:t>
            </a:r>
          </a:p>
          <a:p>
            <a:r>
              <a:rPr lang="ja-JP" altLang="en-US" dirty="0" smtClean="0"/>
              <a:t>★電子書籍・電子雑誌に類するものは、１つの機関で収集できる範囲を越える。</a:t>
            </a:r>
          </a:p>
          <a:p>
            <a:r>
              <a:rPr lang="ja-JP" altLang="en-US" dirty="0" smtClean="0"/>
              <a:t>★十分な資源がない中で、責任と義務を果たすためには、関係機関との連携分担して保存し、それらを国全体で網羅的に収集・保存することが必要</a:t>
            </a:r>
          </a:p>
          <a:p>
            <a:r>
              <a:rPr lang="ja-JP" altLang="en-US" dirty="0" smtClean="0"/>
              <a:t>●ストックに関して、利用環境やビューアに依存しないものであるべきでは</a:t>
            </a:r>
          </a:p>
          <a:p>
            <a:r>
              <a:rPr lang="ja-JP" altLang="en-US" dirty="0" smtClean="0"/>
              <a:t>★知的情報資源のストックとして、従来、有形物として収集してきたが、今やデジタル化された無形の情報として流通しているものを収集・保存することが求められている</a:t>
            </a:r>
          </a:p>
          <a:p>
            <a:r>
              <a:rPr lang="ja-JP" altLang="en-US" dirty="0" smtClean="0"/>
              <a:t>★それは、利用環境やビューアに依存しないものであるべきではないか？</a:t>
            </a:r>
          </a:p>
          <a:p>
            <a:r>
              <a:rPr lang="ja-JP" altLang="en-US" dirty="0" smtClean="0"/>
              <a:t>●利用に関しては、商用電子図書館サービスと契約し提供していくべきでは</a:t>
            </a:r>
          </a:p>
          <a:p>
            <a:r>
              <a:rPr lang="ja-JP" altLang="en-US" dirty="0" smtClean="0"/>
              <a:t>★商用データベースや電子ジャーナルを契約により、それぞれのビューアで提供していることから、電子書籍は、商用電子図書館サービスと契約して、そのビューアを利用して提供していくことが妥当ではないか？</a:t>
            </a:r>
          </a:p>
          <a:p>
            <a:r>
              <a:rPr lang="ja-JP" altLang="en-US" dirty="0" smtClean="0"/>
              <a:t>●公共図書館への支援と連携</a:t>
            </a:r>
          </a:p>
          <a:p>
            <a:r>
              <a:rPr lang="ja-JP" altLang="en-US" dirty="0" smtClean="0"/>
              <a:t>★支援という観点だけでなく、公共図書館の協力の下で使命の達成を目指す施策</a:t>
            </a:r>
          </a:p>
          <a:p>
            <a:r>
              <a:rPr lang="ja-JP" altLang="en-US" dirty="0" smtClean="0"/>
              <a:t>★電子図書館は、情報の利活用の促進だけでなく、地域格差を是正する目的もある。</a:t>
            </a:r>
          </a:p>
          <a:p>
            <a:r>
              <a:rPr lang="ja-JP" altLang="en-US" dirty="0" smtClean="0"/>
              <a:t>★地域においても、可能な限り、中央と同等の情報を利活用できるようにする責任と義務がある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26</a:t>
            </a:fld>
            <a:endParaRPr kumimoji="1" lang="ja-JP" altLang="en-US"/>
          </a:p>
        </p:txBody>
      </p:sp>
    </p:spTree>
    <p:extLst>
      <p:ext uri="{BB962C8B-B14F-4D97-AF65-F5344CB8AC3E}">
        <p14:creationId xmlns:p14="http://schemas.microsoft.com/office/powerpoint/2010/main" val="324604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■身近な公共図書館（地域住民サービス、地域活性化の拠点）</a:t>
            </a:r>
          </a:p>
          <a:p>
            <a:r>
              <a:rPr lang="ja-JP" altLang="en-US" dirty="0" smtClean="0"/>
              <a:t>●</a:t>
            </a:r>
            <a:r>
              <a:rPr lang="en-US" altLang="ja-JP" dirty="0" smtClean="0"/>
              <a:t>IT</a:t>
            </a:r>
            <a:r>
              <a:rPr lang="ja-JP" altLang="en-US" dirty="0" smtClean="0"/>
              <a:t>を活用して、様々な情報を得られる場の充実</a:t>
            </a:r>
          </a:p>
          <a:p>
            <a:r>
              <a:rPr lang="ja-JP" altLang="en-US" dirty="0" smtClean="0"/>
              <a:t>★蔵書は所蔵資料だけでなく、</a:t>
            </a:r>
            <a:r>
              <a:rPr lang="en-US" altLang="ja-JP" dirty="0" smtClean="0"/>
              <a:t>NDL</a:t>
            </a:r>
            <a:r>
              <a:rPr lang="ja-JP" altLang="en-US" dirty="0" smtClean="0"/>
              <a:t>や県立図書館、他地域が保有する地域資料を含めて、仮想的な蔵書として、利用できるようにすることが、重要</a:t>
            </a:r>
          </a:p>
          <a:p>
            <a:r>
              <a:rPr lang="ja-JP" altLang="en-US" dirty="0" smtClean="0"/>
              <a:t>●「人と人のつながりの場」としての役割の充実</a:t>
            </a:r>
          </a:p>
          <a:p>
            <a:r>
              <a:rPr lang="ja-JP" altLang="en-US" dirty="0" smtClean="0"/>
              <a:t>★人が集い、交流し、学び、議論する場（インテクレチュアルコモンズ）を構築し、知識の共有と、新しいものを生み出す活動を応援する</a:t>
            </a:r>
          </a:p>
          <a:p>
            <a:r>
              <a:rPr lang="ja-JP" altLang="en-US" dirty="0" smtClean="0"/>
              <a:t>★コラーニング（学びあい、知識の交流）、フィーチャーセンター（対話、議論、問題解決、未来志向）</a:t>
            </a:r>
          </a:p>
          <a:p>
            <a:r>
              <a:rPr lang="ja-JP" altLang="en-US" dirty="0" smtClean="0"/>
              <a:t>活動の成果をアーカイブし、インターネットで世界へ発信</a:t>
            </a:r>
          </a:p>
          <a:p>
            <a:r>
              <a:rPr lang="ja-JP" altLang="en-US" dirty="0" smtClean="0"/>
              <a:t>・地域活動のための情報収集（蔵書等の活用）⇒共有・蓄積⇒活用・創造⇒オープンデータとして発信</a:t>
            </a:r>
          </a:p>
          <a:p>
            <a:r>
              <a:rPr lang="ja-JP" altLang="en-US" dirty="0" smtClean="0"/>
              <a:t>・</a:t>
            </a:r>
            <a:r>
              <a:rPr lang="en-US" altLang="ja-JP" dirty="0" smtClean="0"/>
              <a:t>Wikipedia Town, </a:t>
            </a:r>
            <a:r>
              <a:rPr lang="ja-JP" altLang="en-US" dirty="0" smtClean="0"/>
              <a:t>アイデアソン</a:t>
            </a:r>
            <a:r>
              <a:rPr lang="en-US" altLang="ja-JP" dirty="0" smtClean="0"/>
              <a:t>, </a:t>
            </a:r>
            <a:r>
              <a:rPr lang="ja-JP" altLang="en-US" dirty="0" smtClean="0"/>
              <a:t>ハッカソン</a:t>
            </a:r>
            <a:r>
              <a:rPr lang="en-US" altLang="ja-JP" dirty="0" smtClean="0"/>
              <a:t>,</a:t>
            </a:r>
          </a:p>
          <a:p>
            <a:r>
              <a:rPr lang="ja-JP" altLang="en-US" dirty="0" err="1" smtClean="0"/>
              <a:t>ししょまろはん</a:t>
            </a:r>
            <a:r>
              <a:rPr lang="ja-JP" altLang="en-US" dirty="0" smtClean="0"/>
              <a:t>（京都府立図書館の司書の活動）</a:t>
            </a:r>
          </a:p>
          <a:p>
            <a:r>
              <a:rPr lang="ja-JP" altLang="en-US" dirty="0" smtClean="0"/>
              <a:t>京都が出てくる小説やマンガ・ライトノベル等の作品に出てくる京都の位置データに加え、書籍のおススメ度や内容紹介付き。</a:t>
            </a:r>
          </a:p>
          <a:p>
            <a:r>
              <a:rPr lang="ja-JP" altLang="en-US" dirty="0" smtClean="0"/>
              <a:t>（引用：「インテクレチュアルコモンズがひらく」公共図書館等文化施設の未来）～京都府立図書館がパラダイムシフトする時～是住久美子）</a:t>
            </a:r>
          </a:p>
          <a:p>
            <a:r>
              <a:rPr lang="ja-JP" altLang="en-US" dirty="0" smtClean="0"/>
              <a:t>★知識として活用する資料・情報は、新刊ではなく、外部サービスを含めて、利用可能な豊富な蔵書では？</a:t>
            </a:r>
          </a:p>
          <a:p>
            <a:r>
              <a:rPr lang="ja-JP" altLang="en-US" dirty="0" smtClean="0"/>
              <a:t>●地域資料の充実、地域情報の集約</a:t>
            </a:r>
          </a:p>
          <a:p>
            <a:r>
              <a:rPr lang="ja-JP" altLang="en-US" dirty="0" smtClean="0"/>
              <a:t>★地域資料を蔵書として収集するだけでなく、他地域で保有している、当該地域に関する資料を利用できるよう</a:t>
            </a:r>
            <a:r>
              <a:rPr lang="ja-JP" altLang="en-US" dirty="0" err="1" smtClean="0"/>
              <a:t>ん</a:t>
            </a:r>
            <a:r>
              <a:rPr lang="ja-JP" altLang="en-US" dirty="0" smtClean="0"/>
              <a:t>することが重要では？</a:t>
            </a:r>
          </a:p>
          <a:p>
            <a:r>
              <a:rPr lang="ja-JP" altLang="en-US" dirty="0" smtClean="0"/>
              <a:t>●地域住民サービスとして、図書館利用の中で、個人でも入手可能な新刊図書に資料購入費を充てることから脱却する必要があるのではないか？</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27</a:t>
            </a:fld>
            <a:endParaRPr kumimoji="1" lang="ja-JP" altLang="en-US"/>
          </a:p>
        </p:txBody>
      </p:sp>
    </p:spTree>
    <p:extLst>
      <p:ext uri="{BB962C8B-B14F-4D97-AF65-F5344CB8AC3E}">
        <p14:creationId xmlns:p14="http://schemas.microsoft.com/office/powerpoint/2010/main" val="4137474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■県立図書館</a:t>
            </a:r>
          </a:p>
          <a:p>
            <a:r>
              <a:rPr lang="ja-JP" altLang="en-US" dirty="0" smtClean="0"/>
              <a:t>●市区町村図書館で、個別に電子図書館サービスを導入することは困難</a:t>
            </a:r>
          </a:p>
          <a:p>
            <a:r>
              <a:rPr lang="ja-JP" altLang="en-US" dirty="0" smtClean="0"/>
              <a:t>●県単位での推進、導入し、市区町村の公共図書館で利用できるようにできないか？</a:t>
            </a:r>
          </a:p>
          <a:p>
            <a:r>
              <a:rPr lang="ja-JP" altLang="en-US" dirty="0" smtClean="0"/>
              <a:t>■文書館、美術館、博物館等</a:t>
            </a:r>
          </a:p>
          <a:p>
            <a:r>
              <a:rPr lang="ja-JP" altLang="en-US" dirty="0" smtClean="0"/>
              <a:t>●図書館と同様の活動に加えて</a:t>
            </a:r>
          </a:p>
          <a:p>
            <a:r>
              <a:rPr lang="ja-JP" altLang="en-US" dirty="0" smtClean="0"/>
              <a:t>●来館者に対して、外部情報提供サービスを活用して、所蔵物と参考情報の関連付け、所蔵していな物の情報を提供</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28</a:t>
            </a:fld>
            <a:endParaRPr kumimoji="1" lang="ja-JP" altLang="en-US"/>
          </a:p>
        </p:txBody>
      </p:sp>
    </p:spTree>
    <p:extLst>
      <p:ext uri="{BB962C8B-B14F-4D97-AF65-F5344CB8AC3E}">
        <p14:creationId xmlns:p14="http://schemas.microsoft.com/office/powerpoint/2010/main" val="3562628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■事業の目標</a:t>
            </a:r>
          </a:p>
          <a:p>
            <a:r>
              <a:rPr lang="ja-JP" altLang="en-US" dirty="0" smtClean="0"/>
              <a:t>●様々な分野のあらゆる記録を情報として集約して、相互に関連付けて知識化し、将来にわたって利用を保証して、「社会・経済的な価値を創出」できる「新たな知識の創造と還流」の仕組みを構築する</a:t>
            </a:r>
          </a:p>
          <a:p>
            <a:r>
              <a:rPr lang="ja-JP" altLang="en-US" dirty="0" smtClean="0"/>
              <a:t>★「私たちの使命」、「知識インフラの構築」、「知識情報基盤」、「知の共有化」、「国としての蔵書構築」、「ナショナルアーカイブ」、「新たな知識の創造と還流」</a:t>
            </a:r>
            <a:r>
              <a:rPr lang="ja-JP" altLang="en-US" dirty="0" err="1" smtClean="0"/>
              <a:t>、、、</a:t>
            </a:r>
            <a:r>
              <a:rPr lang="ja-JP" altLang="en-US" dirty="0" smtClean="0"/>
              <a:t>の方向性は同じか？</a:t>
            </a:r>
          </a:p>
          <a:p>
            <a:r>
              <a:rPr lang="ja-JP" altLang="en-US" dirty="0" smtClean="0"/>
              <a:t>■課題解決にあたっての姿勢</a:t>
            </a:r>
          </a:p>
          <a:p>
            <a:r>
              <a:rPr lang="ja-JP" altLang="en-US" dirty="0" smtClean="0"/>
              <a:t>●電子図書館中期計画</a:t>
            </a:r>
            <a:r>
              <a:rPr lang="en-US" altLang="ja-JP" dirty="0" smtClean="0"/>
              <a:t>2004</a:t>
            </a:r>
            <a:r>
              <a:rPr lang="ja-JP" altLang="en-US" dirty="0" smtClean="0"/>
              <a:t>の達成</a:t>
            </a:r>
          </a:p>
          <a:p>
            <a:r>
              <a:rPr lang="ja-JP" altLang="en-US" dirty="0" smtClean="0"/>
              <a:t>★国全体で、「電子図書館構想」を実現</a:t>
            </a:r>
          </a:p>
          <a:p>
            <a:r>
              <a:rPr lang="ja-JP" altLang="en-US" dirty="0" smtClean="0"/>
              <a:t>★</a:t>
            </a:r>
            <a:r>
              <a:rPr lang="en-US" altLang="ja-JP" dirty="0" smtClean="0"/>
              <a:t>NDL</a:t>
            </a:r>
            <a:r>
              <a:rPr lang="ja-JP" altLang="en-US" dirty="0" smtClean="0"/>
              <a:t>は、データプロバイダとしての位置づけ、「知の共有化」のための連携のインキュベータとしての役割</a:t>
            </a:r>
          </a:p>
          <a:p>
            <a:r>
              <a:rPr lang="ja-JP" altLang="en-US" dirty="0" smtClean="0"/>
              <a:t>●事業継続計画の観点</a:t>
            </a:r>
          </a:p>
          <a:p>
            <a:r>
              <a:rPr lang="ja-JP" altLang="en-US" dirty="0" smtClean="0"/>
              <a:t>★法律により当館に与えられた「権限」には、「実施の責任と義務」がある。</a:t>
            </a:r>
          </a:p>
          <a:p>
            <a:r>
              <a:rPr lang="ja-JP" altLang="en-US" dirty="0" smtClean="0"/>
              <a:t>★その義務を果たしてきた実績に裏打ちされて、当館への新たな期待も寄せられている。</a:t>
            </a:r>
          </a:p>
          <a:p>
            <a:r>
              <a:rPr lang="ja-JP" altLang="en-US" dirty="0" smtClean="0"/>
              <a:t>★その期待に応えなければ、国会・国民から「権限は持っているが、責任と義務を果たさない組織」として存立意義を疑われる事態になりかねない。</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a:t>
            </a:fld>
            <a:endParaRPr kumimoji="1" lang="ja-JP" altLang="en-US"/>
          </a:p>
        </p:txBody>
      </p:sp>
    </p:spTree>
    <p:extLst>
      <p:ext uri="{BB962C8B-B14F-4D97-AF65-F5344CB8AC3E}">
        <p14:creationId xmlns:p14="http://schemas.microsoft.com/office/powerpoint/2010/main" val="94108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■資源の確保</a:t>
            </a:r>
          </a:p>
          <a:p>
            <a:r>
              <a:rPr lang="ja-JP" altLang="en-US" dirty="0" smtClean="0"/>
              <a:t>●緊縮財政の中で、如何にして、利用可能な資源を確保し、事業を継続していくか</a:t>
            </a:r>
          </a:p>
          <a:p>
            <a:r>
              <a:rPr lang="ja-JP" altLang="en-US" dirty="0" smtClean="0"/>
              <a:t>■世界の中の日本、日本の中の</a:t>
            </a:r>
            <a:r>
              <a:rPr lang="en-US" altLang="ja-JP" dirty="0" err="1" smtClean="0"/>
              <a:t>OneOfThem</a:t>
            </a:r>
            <a:r>
              <a:rPr lang="ja-JP" altLang="en-US" dirty="0" smtClean="0"/>
              <a:t>？</a:t>
            </a:r>
          </a:p>
          <a:p>
            <a:r>
              <a:rPr lang="ja-JP" altLang="en-US" dirty="0" smtClean="0"/>
              <a:t>●世界規模での文化的な情報資源、知識の共有化の方向性の中で当館の位置づけは？中核的な役割を果たすのか、</a:t>
            </a:r>
            <a:r>
              <a:rPr lang="en-US" altLang="ja-JP" dirty="0" err="1" smtClean="0"/>
              <a:t>OneOfThem</a:t>
            </a:r>
            <a:r>
              <a:rPr lang="ja-JP" altLang="en-US" dirty="0" smtClean="0"/>
              <a:t>として一翼を担うのか？</a:t>
            </a:r>
          </a:p>
          <a:p>
            <a:r>
              <a:rPr lang="ja-JP" altLang="en-US" dirty="0" smtClean="0"/>
              <a:t>■サービス向上、業務・システムの効率化に資する</a:t>
            </a:r>
            <a:r>
              <a:rPr lang="en-US" altLang="ja-JP" dirty="0" smtClean="0"/>
              <a:t>IT</a:t>
            </a:r>
            <a:r>
              <a:rPr lang="ja-JP" altLang="en-US" dirty="0" smtClean="0"/>
              <a:t>関連の新しいソリューションをどのように取り込むか？</a:t>
            </a:r>
          </a:p>
          <a:p>
            <a:r>
              <a:rPr lang="ja-JP" altLang="en-US" dirty="0" smtClean="0"/>
              <a:t>① クラウドソーシング、② </a:t>
            </a:r>
            <a:r>
              <a:rPr lang="en-US" altLang="ja-JP" dirty="0" smtClean="0"/>
              <a:t>BYOD  (Bring your own device)</a:t>
            </a:r>
            <a:r>
              <a:rPr lang="ja-JP" altLang="en-US" dirty="0" err="1" smtClean="0"/>
              <a:t>、</a:t>
            </a:r>
            <a:r>
              <a:rPr lang="ja-JP" altLang="en-US" dirty="0" smtClean="0"/>
              <a:t>③ ビッグデータ、④ セマンティックウェブ技術、⑤ サービスのマッシュアップ、⑥ </a:t>
            </a:r>
            <a:r>
              <a:rPr lang="en-US" altLang="ja-JP" dirty="0" smtClean="0"/>
              <a:t>ERP</a:t>
            </a:r>
            <a:r>
              <a:rPr lang="ja-JP" altLang="en-US" dirty="0" err="1" smtClean="0"/>
              <a:t>、</a:t>
            </a:r>
            <a:r>
              <a:rPr lang="ja-JP" altLang="en-US" dirty="0" smtClean="0"/>
              <a:t>⑦</a:t>
            </a:r>
            <a:r>
              <a:rPr lang="en-US" altLang="ja-JP" dirty="0" smtClean="0"/>
              <a:t>Digital Transformation</a:t>
            </a:r>
            <a:r>
              <a:rPr lang="ja-JP" altLang="en-US" dirty="0" err="1" smtClean="0"/>
              <a:t>、、、</a:t>
            </a:r>
            <a:endParaRPr lang="ja-JP" altLang="en-US" dirty="0" smtClean="0"/>
          </a:p>
          <a:p>
            <a:r>
              <a:rPr lang="ja-JP" altLang="en-US" dirty="0" smtClean="0"/>
              <a:t>■デジタル情報時代を踏まえた基本的な考え方</a:t>
            </a:r>
          </a:p>
          <a:p>
            <a:r>
              <a:rPr lang="ja-JP" altLang="en-US" dirty="0" smtClean="0"/>
              <a:t>●物の収集から情報（コンテンツ）の収集へ。</a:t>
            </a:r>
          </a:p>
          <a:p>
            <a:r>
              <a:rPr lang="ja-JP" altLang="en-US" dirty="0" smtClean="0"/>
              <a:t>●保存は物理媒体、利用は情報（コンテンツ）</a:t>
            </a:r>
          </a:p>
          <a:p>
            <a:r>
              <a:rPr lang="ja-JP" altLang="en-US" dirty="0" smtClean="0"/>
              <a:t>●図書館は本を集めて提供する組織から、コンテンツを集約して、コンテンツ同士を関連付けて知識として提供する機関へ</a:t>
            </a:r>
          </a:p>
          <a:p>
            <a:r>
              <a:rPr lang="ja-JP" altLang="en-US" dirty="0" smtClean="0"/>
              <a:t>■図書館の実施姿勢</a:t>
            </a:r>
          </a:p>
          <a:p>
            <a:r>
              <a:rPr lang="ja-JP" altLang="en-US" dirty="0" smtClean="0"/>
              <a:t>●今まで</a:t>
            </a:r>
            <a:r>
              <a:rPr lang="en-US" altLang="ja-JP" dirty="0" smtClean="0"/>
              <a:t>NDL</a:t>
            </a:r>
            <a:r>
              <a:rPr lang="ja-JP" altLang="en-US" dirty="0" smtClean="0"/>
              <a:t>単独でやれることをやれる範囲でコツコツとやってきたのではないか？</a:t>
            </a:r>
          </a:p>
          <a:p>
            <a:r>
              <a:rPr lang="ja-JP" altLang="en-US" dirty="0" smtClean="0"/>
              <a:t>●創造力を駆使して、大局観で課題に取り組んできたか？</a:t>
            </a:r>
          </a:p>
          <a:p>
            <a:r>
              <a:rPr lang="ja-JP" altLang="en-US" dirty="0" smtClean="0"/>
              <a:t>●新たな事業展開にあたってのリスクの許容レベルは？リスクを恐れて、大きく踏み出せなかったのではないか？</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a:t>
            </a:fld>
            <a:endParaRPr kumimoji="1" lang="ja-JP" altLang="en-US"/>
          </a:p>
        </p:txBody>
      </p:sp>
    </p:spTree>
    <p:extLst>
      <p:ext uri="{BB962C8B-B14F-4D97-AF65-F5344CB8AC3E}">
        <p14:creationId xmlns:p14="http://schemas.microsoft.com/office/powerpoint/2010/main" val="130080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a:t>
            </a:r>
            <a:r>
              <a:rPr lang="en-US" altLang="ja-JP" dirty="0" smtClean="0"/>
              <a:t>MLA</a:t>
            </a:r>
            <a:r>
              <a:rPr lang="ja-JP" altLang="en-US" dirty="0" smtClean="0"/>
              <a:t>連携</a:t>
            </a:r>
          </a:p>
          <a:p>
            <a:r>
              <a:rPr lang="ja-JP" altLang="en-US" dirty="0" smtClean="0"/>
              <a:t>●国としてのアーカイブ構築事業の枠組みの中で、</a:t>
            </a:r>
            <a:r>
              <a:rPr lang="en-US" altLang="ja-JP" dirty="0" smtClean="0"/>
              <a:t>MLA</a:t>
            </a:r>
            <a:r>
              <a:rPr lang="ja-JP" altLang="en-US" dirty="0" err="1" smtClean="0"/>
              <a:t>、</a:t>
            </a:r>
            <a:r>
              <a:rPr lang="en-US" altLang="ja-JP" dirty="0" smtClean="0"/>
              <a:t>MALUI</a:t>
            </a:r>
            <a:r>
              <a:rPr lang="ja-JP" altLang="en-US" dirty="0" err="1" smtClean="0"/>
              <a:t>、</a:t>
            </a:r>
            <a:r>
              <a:rPr lang="en-US" altLang="ja-JP" dirty="0" smtClean="0"/>
              <a:t>GLAM</a:t>
            </a:r>
            <a:r>
              <a:rPr lang="ja-JP" altLang="en-US" dirty="0" smtClean="0"/>
              <a:t>等との連携協力を推進する</a:t>
            </a:r>
          </a:p>
          <a:p>
            <a:r>
              <a:rPr lang="ja-JP" altLang="en-US" dirty="0" smtClean="0"/>
              <a:t>■出版界との連携の推進</a:t>
            </a:r>
          </a:p>
          <a:p>
            <a:r>
              <a:rPr lang="ja-JP" altLang="en-US" dirty="0" smtClean="0"/>
              <a:t>●読書機会の拡大による出版文化の発展を目指して、出版物、電子書籍等の販売拡大に直接繋がる形で出版界を支援。共存共栄の観点で出版界を補完したサービスを提供する</a:t>
            </a:r>
          </a:p>
          <a:p>
            <a:r>
              <a:rPr lang="ja-JP" altLang="en-US" dirty="0" smtClean="0"/>
              <a:t>●長期的な展望での出版文化の発展につながる施策と、短期的に出版界の利益になることを選択的に行う。</a:t>
            </a:r>
          </a:p>
          <a:p>
            <a:r>
              <a:rPr lang="ja-JP" altLang="en-US" dirty="0" smtClean="0"/>
              <a:t>★例えば、</a:t>
            </a:r>
            <a:r>
              <a:rPr lang="en-US" altLang="ja-JP" dirty="0" smtClean="0"/>
              <a:t>JDLS</a:t>
            </a:r>
            <a:r>
              <a:rPr lang="ja-JP" altLang="en-US" dirty="0" smtClean="0"/>
              <a:t>のサービス構築への助言（</a:t>
            </a:r>
            <a:r>
              <a:rPr lang="en-US" altLang="ja-JP" dirty="0" smtClean="0"/>
              <a:t>NDL</a:t>
            </a:r>
            <a:r>
              <a:rPr lang="ja-JP" altLang="en-US" dirty="0" smtClean="0"/>
              <a:t>デジタルコレクションの統合検索、閲覧環境の共通化）</a:t>
            </a:r>
          </a:p>
          <a:p>
            <a:r>
              <a:rPr lang="ja-JP" altLang="en-US" dirty="0" smtClean="0"/>
              <a:t>出版情報と図書館書誌情報の相互交換（</a:t>
            </a:r>
            <a:r>
              <a:rPr lang="en-US" altLang="ja-JP" dirty="0" smtClean="0"/>
              <a:t>ONIX←→DC←→MARC</a:t>
            </a:r>
            <a:r>
              <a:rPr lang="ja-JP" altLang="en-US" dirty="0" smtClean="0"/>
              <a:t>）</a:t>
            </a:r>
          </a:p>
          <a:p>
            <a:r>
              <a:rPr lang="ja-JP" altLang="en-US" dirty="0" smtClean="0"/>
              <a:t>★電子書籍フォーマットの業界標準策定支援（</a:t>
            </a:r>
            <a:r>
              <a:rPr lang="en-US" altLang="ja-JP" dirty="0" smtClean="0"/>
              <a:t>EPUB</a:t>
            </a:r>
            <a:r>
              <a:rPr lang="ja-JP" altLang="en-US" dirty="0" smtClean="0"/>
              <a:t>サブセット仕様等）</a:t>
            </a:r>
          </a:p>
          <a:p>
            <a:r>
              <a:rPr lang="ja-JP" altLang="en-US" dirty="0" smtClean="0"/>
              <a:t>★当館デジタル化資料を活用した電子書籍作成、配信</a:t>
            </a:r>
          </a:p>
          <a:p>
            <a:r>
              <a:rPr lang="ja-JP" altLang="en-US" dirty="0" smtClean="0"/>
              <a:t>●電子書籍自動作成システムの構築（現在、個別技術調査研究中）</a:t>
            </a:r>
          </a:p>
          <a:p>
            <a:r>
              <a:rPr lang="ja-JP" altLang="en-US" dirty="0" smtClean="0"/>
              <a:t>★イメージ画像→ページ切出し→テキスト化→構造化→標準</a:t>
            </a:r>
            <a:r>
              <a:rPr lang="en-US" altLang="ja-JP" dirty="0" smtClean="0"/>
              <a:t>EPUB→</a:t>
            </a:r>
            <a:r>
              <a:rPr lang="ja-JP" altLang="en-US" dirty="0" smtClean="0"/>
              <a:t>テキスト</a:t>
            </a:r>
            <a:r>
              <a:rPr lang="en-US" altLang="ja-JP" dirty="0" smtClean="0"/>
              <a:t>DAISY</a:t>
            </a:r>
            <a:r>
              <a:rPr lang="ja-JP" altLang="en-US" dirty="0" err="1" smtClean="0"/>
              <a:t>、</a:t>
            </a:r>
            <a:r>
              <a:rPr lang="ja-JP" altLang="en-US" dirty="0" smtClean="0"/>
              <a:t>リフロー型</a:t>
            </a:r>
            <a:r>
              <a:rPr lang="en-US" altLang="ja-JP" dirty="0" smtClean="0"/>
              <a:t>EPUB</a:t>
            </a:r>
            <a:r>
              <a:rPr lang="ja-JP" altLang="en-US" dirty="0" err="1" smtClean="0"/>
              <a:t>、</a:t>
            </a:r>
            <a:r>
              <a:rPr lang="en-US" altLang="ja-JP" dirty="0" smtClean="0"/>
              <a:t>PDF</a:t>
            </a:r>
            <a:r>
              <a:rPr lang="ja-JP" altLang="en-US" dirty="0" smtClean="0"/>
              <a:t>（フィックス型</a:t>
            </a:r>
            <a:r>
              <a:rPr lang="en-US" altLang="ja-JP" dirty="0" smtClean="0"/>
              <a:t>EPUB</a:t>
            </a:r>
            <a:r>
              <a:rPr lang="ja-JP" altLang="en-US" dirty="0" smtClean="0"/>
              <a:t>）→配信</a:t>
            </a:r>
          </a:p>
          <a:p>
            <a:r>
              <a:rPr lang="ja-JP" altLang="en-US" dirty="0" smtClean="0"/>
              <a:t>●出版社、古書店、電子書籍、商用データベースサイトへのナビゲーション</a:t>
            </a:r>
          </a:p>
          <a:p>
            <a:r>
              <a:rPr lang="ja-JP" altLang="en-US" dirty="0" smtClean="0"/>
              <a:t>★利用者視点で、商用サイトとの積極的な連携と、サイト内情報へのナビゲーションの拡大</a:t>
            </a:r>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31</a:t>
            </a:fld>
            <a:endParaRPr kumimoji="1" lang="ja-JP" altLang="en-US"/>
          </a:p>
        </p:txBody>
      </p:sp>
    </p:spTree>
    <p:extLst>
      <p:ext uri="{BB962C8B-B14F-4D97-AF65-F5344CB8AC3E}">
        <p14:creationId xmlns:p14="http://schemas.microsoft.com/office/powerpoint/2010/main" val="71740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21636" y="4805359"/>
            <a:ext cx="5778084" cy="6399634"/>
          </a:xfrm>
        </p:spPr>
        <p:txBody>
          <a:bodyPr>
            <a:normAutofit fontScale="55000" lnSpcReduction="20000"/>
          </a:bodyPr>
          <a:lstStyle/>
          <a:p>
            <a:pPr marL="241301" indent="-241301"/>
            <a:r>
              <a:rPr lang="ja-JP" altLang="en-US" sz="2700" u="sng" dirty="0">
                <a:ea typeface="ＭＳ Ｐ明朝" charset="-128"/>
              </a:rPr>
              <a:t>情報の利活用の促進を目指して、サービスを構築するに当たって</a:t>
            </a:r>
            <a:endParaRPr lang="en-US" altLang="ja-JP" sz="2700" u="sng" dirty="0">
              <a:ea typeface="ＭＳ Ｐ明朝" charset="-128"/>
            </a:endParaRPr>
          </a:p>
          <a:p>
            <a:pPr marL="241301" indent="-241301"/>
            <a:r>
              <a:rPr lang="ja-JP" altLang="en-US" sz="2700" u="sng" dirty="0">
                <a:ea typeface="ＭＳ Ｐ明朝" charset="-128"/>
              </a:rPr>
              <a:t>まずは、</a:t>
            </a:r>
            <a:r>
              <a:rPr lang="ja-JP" altLang="en-US" sz="2700" u="sng" dirty="0">
                <a:solidFill>
                  <a:srgbClr val="FF0000"/>
                </a:solidFill>
                <a:ea typeface="ＭＳ Ｐ明朝" charset="-128"/>
              </a:rPr>
              <a:t>現状の再確認</a:t>
            </a:r>
            <a:r>
              <a:rPr lang="ja-JP" altLang="en-US" sz="2700" u="sng" dirty="0">
                <a:ea typeface="ＭＳ Ｐ明朝" charset="-128"/>
              </a:rPr>
              <a:t>です。</a:t>
            </a:r>
            <a:endParaRPr lang="en-US" altLang="ja-JP" sz="2700" u="sng" dirty="0">
              <a:ea typeface="ＭＳ Ｐ明朝" charset="-128"/>
            </a:endParaRPr>
          </a:p>
          <a:p>
            <a:pPr marL="241301" indent="-241301"/>
            <a:r>
              <a:rPr lang="ja-JP" altLang="en-US" sz="2700" u="sng" dirty="0">
                <a:ea typeface="ＭＳ Ｐ明朝" charset="-128"/>
              </a:rPr>
              <a:t>＝＝＝＝＝</a:t>
            </a:r>
            <a:endParaRPr lang="en-US" altLang="ja-JP" sz="2700" u="sng" dirty="0">
              <a:ea typeface="ＭＳ Ｐ明朝" charset="-128"/>
            </a:endParaRPr>
          </a:p>
          <a:p>
            <a:pPr marL="243161" indent="-243161">
              <a:buFont typeface="+mj-lt"/>
              <a:buAutoNum type="arabicPeriod"/>
            </a:pPr>
            <a:r>
              <a:rPr lang="ja-JP" altLang="ja-JP" sz="2700" u="sng" dirty="0"/>
              <a:t>インターネット上では、指数的に、デジタル情報が増大しています。</a:t>
            </a:r>
            <a:endParaRPr lang="en-US" altLang="ja-JP" sz="2700" u="sng" dirty="0"/>
          </a:p>
          <a:p>
            <a:pPr marL="243161" indent="-243161">
              <a:buFont typeface="+mj-lt"/>
              <a:buAutoNum type="arabicPeriod"/>
            </a:pPr>
            <a:r>
              <a:rPr lang="ja-JP" altLang="ja-JP" sz="2700" u="sng" dirty="0"/>
              <a:t>従来のように組織、マスメディアからの発信に加えて、個人から多くの情報が発信されています。</a:t>
            </a:r>
            <a:endParaRPr lang="en-US" altLang="ja-JP" sz="2700" u="sng" dirty="0"/>
          </a:p>
          <a:p>
            <a:pPr marL="243161" indent="-243161">
              <a:buFont typeface="+mj-lt"/>
              <a:buAutoNum type="arabicPeriod"/>
            </a:pPr>
            <a:r>
              <a:rPr lang="ja-JP" altLang="ja-JP" sz="2700" u="sng" dirty="0"/>
              <a:t>情報の利用者が今や発信者にもなって、情報の質に関しても、個人からの情報にも、専門家の情報に負けないくらい質の高いものが多く見られます。</a:t>
            </a:r>
            <a:endParaRPr lang="en-US" altLang="ja-JP" sz="2700" u="sng" dirty="0"/>
          </a:p>
          <a:p>
            <a:pPr marL="729480" lvl="1" indent="-243161">
              <a:buFont typeface="+mj-lt"/>
              <a:buAutoNum type="arabicPeriod"/>
            </a:pPr>
            <a:r>
              <a:rPr lang="ja-JP" altLang="ja-JP" sz="2700" dirty="0"/>
              <a:t>実際、</a:t>
            </a:r>
            <a:r>
              <a:rPr lang="en-US" altLang="ja-JP" sz="2700" dirty="0"/>
              <a:t>Q&amp;A</a:t>
            </a:r>
            <a:r>
              <a:rPr lang="ja-JP" altLang="ja-JP" sz="2700" dirty="0"/>
              <a:t>サイト、個人の</a:t>
            </a:r>
            <a:r>
              <a:rPr lang="en-US" altLang="ja-JP" sz="2700" dirty="0"/>
              <a:t>Blog</a:t>
            </a:r>
            <a:r>
              <a:rPr lang="ja-JP" altLang="ja-JP" sz="2700" dirty="0" err="1"/>
              <a:t>、</a:t>
            </a:r>
            <a:r>
              <a:rPr lang="en-US" altLang="ja-JP" sz="2700" dirty="0"/>
              <a:t>Wiki</a:t>
            </a:r>
            <a:r>
              <a:rPr lang="ja-JP" altLang="ja-JP" sz="2700" dirty="0" err="1"/>
              <a:t>、</a:t>
            </a:r>
            <a:r>
              <a:rPr lang="en-US" altLang="ja-JP" sz="2700" dirty="0"/>
              <a:t>SNS</a:t>
            </a:r>
            <a:r>
              <a:rPr lang="ja-JP" altLang="ja-JP" sz="2700" dirty="0"/>
              <a:t>などにも有用な情報が多く存在します。また最近は</a:t>
            </a:r>
            <a:r>
              <a:rPr lang="en-US" altLang="ja-JP" sz="2700" dirty="0"/>
              <a:t>Twitter</a:t>
            </a:r>
            <a:r>
              <a:rPr lang="ja-JP" altLang="ja-JP" sz="2700" dirty="0"/>
              <a:t>も普及の兆しをみせており、たかだか</a:t>
            </a:r>
            <a:r>
              <a:rPr lang="en-US" altLang="ja-JP" sz="2700" dirty="0"/>
              <a:t>140</a:t>
            </a:r>
            <a:r>
              <a:rPr lang="ja-JP" altLang="ja-JP" sz="2700" dirty="0"/>
              <a:t>字のつぶやきの中にも多くの知見が含まれています。</a:t>
            </a:r>
            <a:endParaRPr lang="en-US" altLang="ja-JP" sz="2700" dirty="0"/>
          </a:p>
          <a:p>
            <a:pPr marL="729480" lvl="1" indent="-243161">
              <a:buFont typeface="+mj-lt"/>
              <a:buAutoNum type="arabicPeriod"/>
            </a:pPr>
            <a:r>
              <a:rPr lang="ja-JP" altLang="ja-JP" sz="2700" dirty="0"/>
              <a:t>また、個人が発信する小説として、ケータイ小説だけでなく、</a:t>
            </a:r>
            <a:r>
              <a:rPr lang="en-US" altLang="ja-JP" sz="2700" dirty="0"/>
              <a:t>Twitter</a:t>
            </a:r>
            <a:r>
              <a:rPr lang="ja-JP" altLang="ja-JP" sz="2700" dirty="0"/>
              <a:t>小説も出現しています。</a:t>
            </a:r>
          </a:p>
          <a:p>
            <a:pPr marL="243161" indent="-243161">
              <a:buFont typeface="+mj-lt"/>
              <a:buAutoNum type="arabicPeriod"/>
            </a:pPr>
            <a:r>
              <a:rPr lang="ja-JP" altLang="ja-JP" sz="2700" u="sng" dirty="0"/>
              <a:t>ユーザのインターネットでの情報探索の行動の目的は、まさに問題・課題の解決であり、回答が掲載された資料の所在ではなく、回答そのものを、知識として得ようとしています。</a:t>
            </a:r>
            <a:endParaRPr lang="en-US" altLang="ja-JP" sz="2700" u="sng" dirty="0"/>
          </a:p>
          <a:p>
            <a:pPr marL="729480" lvl="1" indent="-243161">
              <a:buFont typeface="+mj-lt"/>
              <a:buAutoNum type="arabicPeriod"/>
            </a:pPr>
            <a:r>
              <a:rPr lang="ja-JP" altLang="ja-JP" sz="2700" dirty="0"/>
              <a:t>多くのユーザは、インターネット情報だけで問題解決をしており、</a:t>
            </a:r>
            <a:r>
              <a:rPr lang="en-US" altLang="ja-JP" sz="2700" dirty="0"/>
              <a:t>Google</a:t>
            </a:r>
            <a:r>
              <a:rPr lang="ja-JP" altLang="ja-JP" sz="2700" dirty="0"/>
              <a:t>などの検索エンジンで見えない情報はないも同然とも言われています。</a:t>
            </a:r>
          </a:p>
          <a:p>
            <a:pPr marL="243161" indent="-243161">
              <a:buFont typeface="+mj-lt"/>
              <a:buAutoNum type="arabicPeriod"/>
            </a:pPr>
            <a:r>
              <a:rPr lang="ja-JP" altLang="ja-JP" sz="2700" u="sng" dirty="0"/>
              <a:t>また、インターネットで流通している膨大なデジタルコンテンツを、紙資料のように専門家による手作業で目録規則に従って体系的に整理することは不可能</a:t>
            </a:r>
            <a:r>
              <a:rPr lang="ja-JP" altLang="ja-JP" sz="2700" dirty="0"/>
              <a:t>であり、また、デジタルコンテンツのメリットを生かすこともできません。</a:t>
            </a:r>
          </a:p>
          <a:p>
            <a:pPr marL="243161" indent="-243161">
              <a:buFont typeface="+mj-lt"/>
              <a:buAutoNum type="arabicPeriod"/>
            </a:pPr>
            <a:r>
              <a:rPr lang="ja-JP" altLang="ja-JP" sz="2700" u="sng" dirty="0"/>
              <a:t>このような状況の中、</a:t>
            </a:r>
            <a:r>
              <a:rPr lang="ja-JP" altLang="ja-JP" sz="2700" u="sng" dirty="0">
                <a:solidFill>
                  <a:srgbClr val="FF0000"/>
                </a:solidFill>
              </a:rPr>
              <a:t>情報の利活用の促進を目指して、何をすべきかを考えます。</a:t>
            </a:r>
          </a:p>
          <a:p>
            <a:pPr marL="241301" indent="-241301"/>
            <a:endParaRPr lang="en-US" altLang="ja-JP" u="sng" dirty="0" smtClean="0">
              <a:ea typeface="ＭＳ Ｐ明朝" charset="-128"/>
            </a:endParaRPr>
          </a:p>
          <a:p>
            <a:pPr marL="241301" indent="-241301"/>
            <a:r>
              <a:rPr lang="ja-JP" altLang="en-US" u="sng" dirty="0" smtClean="0">
                <a:ea typeface="ＭＳ Ｐ明朝" charset="-128"/>
              </a:rPr>
              <a:t>～～～～～～</a:t>
            </a:r>
          </a:p>
          <a:p>
            <a:pPr marL="241301" indent="-241301"/>
            <a:r>
              <a:rPr lang="ja-JP" altLang="en-US" u="sng" dirty="0" smtClean="0">
                <a:ea typeface="ＭＳ Ｐ明朝" charset="-128"/>
              </a:rPr>
              <a:t>インターネット上では、指数的に、デジタル情報が増大しています。</a:t>
            </a:r>
          </a:p>
          <a:p>
            <a:pPr marL="727286" lvl="1" indent="-241301"/>
            <a:r>
              <a:rPr lang="ja-JP" altLang="en-US" dirty="0" smtClean="0">
                <a:ea typeface="ＭＳ Ｐ明朝" charset="-128"/>
              </a:rPr>
              <a:t>従来のように組織、マスメディアからの発信に加えて、個人からの多くの情報が発信されています。</a:t>
            </a:r>
          </a:p>
          <a:p>
            <a:pPr marL="727286" lvl="1" indent="-241301"/>
            <a:r>
              <a:rPr lang="ja-JP" altLang="en-US" dirty="0" smtClean="0">
                <a:ea typeface="ＭＳ Ｐ明朝" charset="-128"/>
              </a:rPr>
              <a:t>情報の質に関しても、個人からの情報も、専門家の情報に負けないくらい質の高いものも多く見られます。</a:t>
            </a:r>
          </a:p>
          <a:p>
            <a:pPr marL="241301" indent="-241301"/>
            <a:r>
              <a:rPr lang="ja-JP" altLang="en-US" u="sng" dirty="0" smtClean="0">
                <a:ea typeface="ＭＳ Ｐ明朝" charset="-128"/>
              </a:rPr>
              <a:t>現在のユーザの、インターネットでの情報探索の行動の目的は、まさに問題・課題の解決であり、目録などで、情報がどこにあるのかを確認するのが目的ではありません。</a:t>
            </a:r>
          </a:p>
          <a:p>
            <a:pPr marL="241301" indent="-241301"/>
            <a:r>
              <a:rPr lang="ja-JP" altLang="en-US" u="sng" dirty="0" smtClean="0">
                <a:ea typeface="ＭＳ Ｐ明朝" charset="-128"/>
              </a:rPr>
              <a:t>多くのユーザは、インターネットで問題解決をしており、</a:t>
            </a:r>
            <a:r>
              <a:rPr lang="en-US" altLang="ja-JP" u="sng" dirty="0" smtClean="0">
                <a:ea typeface="ＭＳ Ｐ明朝" charset="-128"/>
              </a:rPr>
              <a:t>Google</a:t>
            </a:r>
            <a:r>
              <a:rPr lang="ja-JP" altLang="en-US" u="sng" dirty="0" smtClean="0">
                <a:ea typeface="ＭＳ Ｐ明朝" charset="-128"/>
              </a:rPr>
              <a:t>などの検索エンジンで見えない情報はないも同然と言われています。</a:t>
            </a:r>
          </a:p>
          <a:p>
            <a:pPr marL="241301" indent="-241301"/>
            <a:r>
              <a:rPr lang="ja-JP" altLang="en-US" u="sng" dirty="0" smtClean="0">
                <a:ea typeface="ＭＳ Ｐ明朝" charset="-128"/>
              </a:rPr>
              <a:t>また、有用な情報は、民間、個人のデータベース、ブログなどに多く存在します。</a:t>
            </a:r>
          </a:p>
          <a:p>
            <a:pPr marL="241301" indent="-241301"/>
            <a:r>
              <a:rPr lang="ja-JP" altLang="en-US" u="sng" dirty="0" smtClean="0">
                <a:ea typeface="ＭＳ Ｐ明朝" charset="-128"/>
              </a:rPr>
              <a:t>それらのインターネット上の情報は膨大で、すべてを１つの組織で、収集・保存し、提供することは不可能です。</a:t>
            </a:r>
          </a:p>
          <a:p>
            <a:pPr marL="241301" indent="-241301"/>
            <a:r>
              <a:rPr lang="ja-JP" altLang="en-US" u="sng" dirty="0" smtClean="0">
                <a:ea typeface="ＭＳ Ｐ明朝" charset="-128"/>
              </a:rPr>
              <a:t>また、膨大な情報を、体系的に整理（紙資料の書誌に相当するメタデータ付与等の組織化）することは、専門家の人海戦術では、到底追いつきません。</a:t>
            </a:r>
          </a:p>
          <a:p>
            <a:pPr marL="241301" indent="-241301"/>
            <a:r>
              <a:rPr lang="ja-JP" altLang="en-US" u="sng" dirty="0" smtClean="0">
                <a:ea typeface="ＭＳ Ｐ明朝" charset="-128"/>
              </a:rPr>
              <a:t>個人が持つ情報の集合知は、専門家をしのぎ、質的にも劣らない可能性があります。</a:t>
            </a:r>
          </a:p>
          <a:p>
            <a:pPr marL="727286" lvl="1" indent="-241301"/>
            <a:r>
              <a:rPr lang="ja-JP" altLang="en-US" dirty="0" smtClean="0">
                <a:ea typeface="ＭＳ Ｐ明朝" charset="-128"/>
              </a:rPr>
              <a:t>インターネット上の個人の知が集まれば、専門家が用意できる量に比べて格段多く、また質的にも劣らないものになる可能性があります。</a:t>
            </a:r>
          </a:p>
          <a:p>
            <a:pPr marL="241301" indent="-241301"/>
            <a:r>
              <a:rPr lang="ja-JP" altLang="en-US" dirty="0" smtClean="0">
                <a:ea typeface="ＭＳ Ｐ明朝" charset="-128"/>
              </a:rPr>
              <a:t>膨大な情報を検索できる時代に、従来の図書館的な考え方で、単独の図書館が所蔵資料の検索から入るようなサービスを提供していては、一般のユーザからは利用されなくなります。</a:t>
            </a:r>
          </a:p>
          <a:p>
            <a:endParaRPr kumimoji="1" lang="ja-JP" altLang="en-US" dirty="0"/>
          </a:p>
        </p:txBody>
      </p:sp>
      <p:sp>
        <p:nvSpPr>
          <p:cNvPr id="4" name="ヘッダー プレースホルダ 3"/>
          <p:cNvSpPr>
            <a:spLocks noGrp="1"/>
          </p:cNvSpPr>
          <p:nvPr>
            <p:ph type="hdr" sz="quarter" idx="10"/>
          </p:nvPr>
        </p:nvSpPr>
        <p:spPr/>
        <p:txBody>
          <a:bodyPr/>
          <a:lstStyle/>
          <a:p>
            <a:pPr>
              <a:defRPr/>
            </a:pPr>
            <a:r>
              <a:rPr lang="zh-CN" altLang="en-US" smtClean="0">
                <a:solidFill>
                  <a:prstClr val="black"/>
                </a:solidFill>
              </a:rPr>
              <a:t>第</a:t>
            </a:r>
            <a:r>
              <a:rPr lang="en-US" altLang="zh-CN" smtClean="0">
                <a:solidFill>
                  <a:prstClr val="black"/>
                </a:solidFill>
              </a:rPr>
              <a:t>95</a:t>
            </a:r>
            <a:r>
              <a:rPr lang="zh-CN" altLang="en-US" smtClean="0">
                <a:solidFill>
                  <a:prstClr val="black"/>
                </a:solidFill>
              </a:rPr>
              <a:t>回全国図書館大会 第</a:t>
            </a:r>
            <a:r>
              <a:rPr lang="en-US" altLang="zh-CN" smtClean="0">
                <a:solidFill>
                  <a:prstClr val="black"/>
                </a:solidFill>
              </a:rPr>
              <a:t>5</a:t>
            </a:r>
            <a:r>
              <a:rPr lang="zh-CN" altLang="en-US" smtClean="0">
                <a:solidFill>
                  <a:prstClr val="black"/>
                </a:solidFill>
              </a:rPr>
              <a:t>分科会</a:t>
            </a:r>
            <a:endParaRPr lang="en-US" altLang="ja-JP">
              <a:solidFill>
                <a:prstClr val="black"/>
              </a:solidFill>
            </a:endParaRPr>
          </a:p>
        </p:txBody>
      </p:sp>
      <p:sp>
        <p:nvSpPr>
          <p:cNvPr id="5" name="日付プレースホルダ 4"/>
          <p:cNvSpPr>
            <a:spLocks noGrp="1"/>
          </p:cNvSpPr>
          <p:nvPr>
            <p:ph type="dt" idx="11"/>
          </p:nvPr>
        </p:nvSpPr>
        <p:spPr/>
        <p:txBody>
          <a:bodyPr/>
          <a:lstStyle/>
          <a:p>
            <a:pPr>
              <a:defRPr/>
            </a:pPr>
            <a:r>
              <a:rPr lang="en-US" altLang="ja-JP" smtClean="0">
                <a:solidFill>
                  <a:prstClr val="black"/>
                </a:solidFill>
              </a:rPr>
              <a:t>2009/10/30</a:t>
            </a:r>
            <a:endParaRPr lang="en-US" altLang="ja-JP">
              <a:solidFill>
                <a:prstClr val="black"/>
              </a:solidFill>
            </a:endParaRPr>
          </a:p>
        </p:txBody>
      </p:sp>
      <p:sp>
        <p:nvSpPr>
          <p:cNvPr id="6" name="フッター プレースホルダ 5"/>
          <p:cNvSpPr>
            <a:spLocks noGrp="1"/>
          </p:cNvSpPr>
          <p:nvPr>
            <p:ph type="ftr" sz="quarter" idx="12"/>
          </p:nvPr>
        </p:nvSpPr>
        <p:spPr/>
        <p:txBody>
          <a:bodyPr/>
          <a:lstStyle/>
          <a:p>
            <a:pPr>
              <a:defRPr/>
            </a:pPr>
            <a:r>
              <a:rPr lang="en-US" altLang="ja-JP" smtClean="0">
                <a:solidFill>
                  <a:prstClr val="black"/>
                </a:solidFill>
              </a:rPr>
              <a:t>National Diet Library (NDL)</a:t>
            </a:r>
            <a:endParaRPr lang="en-US" altLang="ja-JP">
              <a:solidFill>
                <a:prstClr val="black"/>
              </a:solidFill>
            </a:endParaRPr>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solidFill>
                  <a:prstClr val="black"/>
                </a:solidFill>
              </a:rPr>
              <a:pPr>
                <a:defRPr/>
              </a:pPr>
              <a:t>3</a:t>
            </a:fld>
            <a:endParaRPr lang="en-US" altLang="ja-JP">
              <a:solidFill>
                <a:prstClr val="black"/>
              </a:solidFill>
            </a:endParaRPr>
          </a:p>
        </p:txBody>
      </p:sp>
    </p:spTree>
    <p:extLst>
      <p:ext uri="{BB962C8B-B14F-4D97-AF65-F5344CB8AC3E}">
        <p14:creationId xmlns:p14="http://schemas.microsoft.com/office/powerpoint/2010/main" val="1409659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smtClean="0">
                <a:solidFill>
                  <a:srgbClr val="FF0000"/>
                </a:solidFill>
              </a:rPr>
              <a:t>公共図書館に望まれる現在の図書館システムの役割を大きく５つ挙げてみた。</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書誌情報、記事情報、関連リンク情報の作成</a:t>
            </a:r>
          </a:p>
          <a:p>
            <a:pPr lvl="2"/>
            <a:r>
              <a:rPr lang="ja-JP" altLang="en-US" dirty="0" smtClean="0"/>
              <a:t>流通本は</a:t>
            </a:r>
            <a:r>
              <a:rPr lang="en-US" altLang="ja-JP" dirty="0" smtClean="0"/>
              <a:t>JPO</a:t>
            </a:r>
            <a:r>
              <a:rPr lang="ja-JP" altLang="en-US" dirty="0" smtClean="0"/>
              <a:t>近刊情報、</a:t>
            </a:r>
            <a:r>
              <a:rPr lang="en-US" altLang="ja-JP" dirty="0" smtClean="0"/>
              <a:t>NDL</a:t>
            </a:r>
            <a:r>
              <a:rPr lang="ja-JP" altLang="en-US" dirty="0" smtClean="0"/>
              <a:t>新着書誌情報の活用</a:t>
            </a:r>
          </a:p>
          <a:p>
            <a:pPr lvl="2"/>
            <a:r>
              <a:rPr lang="ja-JP" altLang="en-US" dirty="0" smtClean="0"/>
              <a:t>出版情報（販売に資する情報）、書評等を書誌情報を補強する情報として活用</a:t>
            </a:r>
          </a:p>
          <a:p>
            <a:pPr lvl="2"/>
            <a:r>
              <a:rPr lang="ja-JP" altLang="en-US" dirty="0" smtClean="0"/>
              <a:t>郷土資料は、独自に書誌情報、目次情報、関連リンク情報の作成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smtClean="0">
                <a:solidFill>
                  <a:srgbClr val="FF0000"/>
                </a:solidFill>
              </a:rPr>
              <a:t>■地域情報に関するレファレンス情報の集約</a:t>
            </a:r>
            <a:endParaRPr lang="en-US" altLang="ja-JP" dirty="0" smtClean="0">
              <a:solidFill>
                <a:srgbClr val="FF0000"/>
              </a:solidFill>
            </a:endParaRPr>
          </a:p>
          <a:p>
            <a:pPr lvl="1"/>
            <a:r>
              <a:rPr lang="ja-JP" altLang="en-US" dirty="0" smtClean="0"/>
              <a:t>レファレンス協同データベールの活用</a:t>
            </a:r>
            <a:endParaRPr lang="en-US" altLang="ja-JP" dirty="0" smtClean="0"/>
          </a:p>
          <a:p>
            <a:r>
              <a:rPr lang="ja-JP" altLang="en-US" dirty="0" smtClean="0">
                <a:solidFill>
                  <a:srgbClr val="FF0000"/>
                </a:solidFill>
              </a:rPr>
              <a:t>■地域資料のオープンデータ化</a:t>
            </a:r>
            <a:endParaRPr lang="en-US" altLang="ja-JP" dirty="0" smtClean="0">
              <a:solidFill>
                <a:srgbClr val="FF0000"/>
              </a:solidFill>
            </a:endParaRPr>
          </a:p>
          <a:p>
            <a:pPr lvl="1"/>
            <a:r>
              <a:rPr lang="ja-JP" altLang="en-US" dirty="0" smtClean="0"/>
              <a:t>デジタルアーカイブの構築</a:t>
            </a:r>
            <a:endParaRPr lang="en-US" altLang="ja-JP" dirty="0" smtClean="0"/>
          </a:p>
          <a:p>
            <a:pPr lvl="1"/>
            <a:r>
              <a:rPr lang="en-US" altLang="ja-JP" dirty="0" smtClean="0"/>
              <a:t>GUI</a:t>
            </a:r>
            <a:r>
              <a:rPr lang="ja-JP" altLang="en-US" dirty="0" smtClean="0"/>
              <a:t>のみならず、外部への提供用</a:t>
            </a:r>
            <a:r>
              <a:rPr lang="en-US" altLang="ja-JP" dirty="0" smtClean="0"/>
              <a:t>API</a:t>
            </a:r>
            <a:r>
              <a:rPr lang="ja-JP" altLang="en-US" dirty="0" smtClean="0"/>
              <a:t>の実装</a:t>
            </a:r>
            <a:endParaRPr lang="en-US" altLang="ja-JP" dirty="0" smtClean="0"/>
          </a:p>
          <a:p>
            <a:pPr lvl="2"/>
            <a:r>
              <a:rPr lang="ja-JP" altLang="en-US" dirty="0" smtClean="0"/>
              <a:t>メタデータ差分ハーベスト用</a:t>
            </a:r>
            <a:r>
              <a:rPr lang="en-US" altLang="ja-JP" dirty="0" smtClean="0"/>
              <a:t>API</a:t>
            </a:r>
          </a:p>
          <a:p>
            <a:pPr lvl="2"/>
            <a:r>
              <a:rPr lang="ja-JP" altLang="en-US" dirty="0" smtClean="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smtClean="0"/>
          </a:p>
          <a:p>
            <a:pPr lvl="2"/>
            <a:r>
              <a:rPr lang="ja-JP" altLang="en-US" dirty="0" smtClean="0"/>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smtClean="0"/>
              <a:t>所蔵していない情報に関しては、県外にある情報へのアクセスを保証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a:t>
            </a:fld>
            <a:endParaRPr kumimoji="1" lang="ja-JP" altLang="en-US"/>
          </a:p>
        </p:txBody>
      </p:sp>
    </p:spTree>
    <p:extLst>
      <p:ext uri="{BB962C8B-B14F-4D97-AF65-F5344CB8AC3E}">
        <p14:creationId xmlns:p14="http://schemas.microsoft.com/office/powerpoint/2010/main" val="2251675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r>
              <a:rPr lang="ja-JP" altLang="en-US" sz="22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2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9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9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2200" dirty="0">
                <a:solidFill>
                  <a:srgbClr val="FF0000"/>
                </a:solidFill>
                <a:latin typeface="HG丸ｺﾞｼｯｸM-PRO" panose="020F0600000000000000" pitchFamily="50" charset="-128"/>
                <a:ea typeface="HG丸ｺﾞｼｯｸM-PRO" panose="020F0600000000000000" pitchFamily="50" charset="-128"/>
              </a:rPr>
              <a:t>■</a:t>
            </a:r>
            <a:r>
              <a:rPr lang="ja-JP" altLang="ja-JP" sz="22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2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2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9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異文化交流・出会い・議論の</a:t>
            </a:r>
            <a:r>
              <a:rPr lang="ja-JP" altLang="ja-JP" sz="1700" dirty="0">
                <a:latin typeface="HG丸ｺﾞｼｯｸM-PRO" panose="020F0600000000000000" pitchFamily="50" charset="-128"/>
                <a:ea typeface="HG丸ｺﾞｼｯｸM-PRO" panose="020F0600000000000000" pitchFamily="50" charset="-128"/>
              </a:rPr>
              <a:t>場</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出版者（著作者）と読者を繋ぐ場</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9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900" dirty="0">
                <a:solidFill>
                  <a:srgbClr val="FF0000"/>
                </a:solidFill>
                <a:latin typeface="HG丸ｺﾞｼｯｸM-PRO" panose="020F0600000000000000" pitchFamily="50" charset="-128"/>
                <a:ea typeface="HG丸ｺﾞｼｯｸM-PRO" panose="020F0600000000000000" pitchFamily="50" charset="-128"/>
              </a:rPr>
              <a:t>■</a:t>
            </a:r>
            <a:r>
              <a:rPr lang="ja-JP" altLang="ja-JP" sz="19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9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200" dirty="0">
              <a:latin typeface="HG丸ｺﾞｼｯｸM-PRO" panose="020F0600000000000000" pitchFamily="50" charset="-128"/>
              <a:ea typeface="HG丸ｺﾞｼｯｸM-PRO" panose="020F0600000000000000" pitchFamily="50" charset="-128"/>
            </a:endParaRPr>
          </a:p>
          <a:p>
            <a:pPr lvl="0"/>
            <a:r>
              <a:rPr lang="ja-JP" altLang="en-US" sz="17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7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7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7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900" dirty="0">
                <a:solidFill>
                  <a:srgbClr val="FF0000"/>
                </a:solidFill>
                <a:latin typeface="HG丸ｺﾞｼｯｸM-PRO" panose="020F0600000000000000" pitchFamily="50" charset="-128"/>
                <a:ea typeface="HG丸ｺﾞｼｯｸM-PRO" panose="020F0600000000000000" pitchFamily="50" charset="-128"/>
              </a:rPr>
              <a:t>■</a:t>
            </a:r>
            <a:r>
              <a:rPr lang="ja-JP" altLang="ja-JP" sz="19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9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a:t>
            </a:r>
            <a:r>
              <a:rPr lang="ja-JP" altLang="ja-JP" sz="1700" dirty="0">
                <a:latin typeface="HG丸ｺﾞｼｯｸM-PRO" panose="020F0600000000000000" pitchFamily="50" charset="-128"/>
                <a:ea typeface="HG丸ｺﾞｼｯｸM-PRO" panose="020F0600000000000000" pitchFamily="50" charset="-128"/>
              </a:rPr>
              <a:t>拠点に分散したアーカイブ</a:t>
            </a:r>
            <a:r>
              <a:rPr lang="ja-JP" altLang="en-US" sz="1700" dirty="0">
                <a:latin typeface="HG丸ｺﾞｼｯｸM-PRO" panose="020F0600000000000000" pitchFamily="50" charset="-128"/>
                <a:ea typeface="HG丸ｺﾞｼｯｸM-PRO" panose="020F0600000000000000" pitchFamily="50" charset="-128"/>
              </a:rPr>
              <a:t>で構成</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7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3466594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2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2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9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9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2200" dirty="0">
                <a:solidFill>
                  <a:srgbClr val="FF0000"/>
                </a:solidFill>
                <a:latin typeface="HG丸ｺﾞｼｯｸM-PRO" panose="020F0600000000000000" pitchFamily="50" charset="-128"/>
                <a:ea typeface="HG丸ｺﾞｼｯｸM-PRO" panose="020F0600000000000000" pitchFamily="50" charset="-128"/>
              </a:rPr>
              <a:t>■</a:t>
            </a:r>
            <a:r>
              <a:rPr lang="ja-JP" altLang="ja-JP" sz="22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2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2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9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異文化交流・出会い・議論の</a:t>
            </a:r>
            <a:r>
              <a:rPr lang="ja-JP" altLang="ja-JP" sz="1700" dirty="0">
                <a:latin typeface="HG丸ｺﾞｼｯｸM-PRO" panose="020F0600000000000000" pitchFamily="50" charset="-128"/>
                <a:ea typeface="HG丸ｺﾞｼｯｸM-PRO" panose="020F0600000000000000" pitchFamily="50" charset="-128"/>
              </a:rPr>
              <a:t>場</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出版者（著作者）と読者を繋ぐ場</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700" dirty="0">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9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7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900" dirty="0">
                <a:solidFill>
                  <a:srgbClr val="FF0000"/>
                </a:solidFill>
                <a:latin typeface="HG丸ｺﾞｼｯｸM-PRO" panose="020F0600000000000000" pitchFamily="50" charset="-128"/>
                <a:ea typeface="HG丸ｺﾞｼｯｸM-PRO" panose="020F0600000000000000" pitchFamily="50" charset="-128"/>
              </a:rPr>
              <a:t>■</a:t>
            </a:r>
            <a:r>
              <a:rPr lang="ja-JP" altLang="ja-JP" sz="19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9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200" dirty="0">
              <a:latin typeface="HG丸ｺﾞｼｯｸM-PRO" panose="020F0600000000000000" pitchFamily="50" charset="-128"/>
              <a:ea typeface="HG丸ｺﾞｼｯｸM-PRO" panose="020F0600000000000000" pitchFamily="50" charset="-128"/>
            </a:endParaRPr>
          </a:p>
          <a:p>
            <a:pPr lvl="0"/>
            <a:r>
              <a:rPr lang="ja-JP" altLang="en-US" sz="17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7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7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7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900" dirty="0">
                <a:solidFill>
                  <a:srgbClr val="FF0000"/>
                </a:solidFill>
                <a:latin typeface="HG丸ｺﾞｼｯｸM-PRO" panose="020F0600000000000000" pitchFamily="50" charset="-128"/>
                <a:ea typeface="HG丸ｺﾞｼｯｸM-PRO" panose="020F0600000000000000" pitchFamily="50" charset="-128"/>
              </a:rPr>
              <a:t>■</a:t>
            </a:r>
            <a:r>
              <a:rPr lang="ja-JP" altLang="ja-JP" sz="19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9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9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700" dirty="0">
                <a:latin typeface="HG丸ｺﾞｼｯｸM-PRO" panose="020F0600000000000000" pitchFamily="50" charset="-128"/>
                <a:ea typeface="HG丸ｺﾞｼｯｸM-PRO" panose="020F0600000000000000" pitchFamily="50" charset="-128"/>
              </a:rPr>
              <a:t>●</a:t>
            </a:r>
            <a:r>
              <a:rPr lang="ja-JP" altLang="ja-JP" sz="1700" dirty="0">
                <a:latin typeface="HG丸ｺﾞｼｯｸM-PRO" panose="020F0600000000000000" pitchFamily="50" charset="-128"/>
                <a:ea typeface="HG丸ｺﾞｼｯｸM-PRO" panose="020F0600000000000000" pitchFamily="50" charset="-128"/>
              </a:rPr>
              <a:t>拠点に分散したアーカイブ</a:t>
            </a:r>
            <a:r>
              <a:rPr lang="ja-JP" altLang="en-US" sz="1700" dirty="0">
                <a:latin typeface="HG丸ｺﾞｼｯｸM-PRO" panose="020F0600000000000000" pitchFamily="50" charset="-128"/>
                <a:ea typeface="HG丸ｺﾞｼｯｸM-PRO" panose="020F0600000000000000" pitchFamily="50" charset="-128"/>
              </a:rPr>
              <a:t>で構成</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7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7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34</a:t>
            </a:fld>
            <a:endParaRPr kumimoji="1" lang="ja-JP" altLang="en-US"/>
          </a:p>
        </p:txBody>
      </p:sp>
    </p:spTree>
    <p:extLst>
      <p:ext uri="{BB962C8B-B14F-4D97-AF65-F5344CB8AC3E}">
        <p14:creationId xmlns:p14="http://schemas.microsoft.com/office/powerpoint/2010/main" val="924217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dirty="0" smtClean="0">
                <a:solidFill>
                  <a:srgbClr val="FF0000"/>
                </a:solidFill>
              </a:rPr>
              <a:t>公共図書館でのデジタル化とアーカイブ構築・提供を推進するために、国等の外部機関は様々な形で支援することが期待される。</a:t>
            </a:r>
            <a:endParaRPr lang="en-US" altLang="ja-JP" dirty="0" smtClean="0">
              <a:solidFill>
                <a:srgbClr val="FF0000"/>
              </a:solidFill>
            </a:endParaRPr>
          </a:p>
          <a:p>
            <a:r>
              <a:rPr lang="ja-JP" altLang="en-US" dirty="0" smtClean="0">
                <a:solidFill>
                  <a:srgbClr val="FF0000"/>
                </a:solidFill>
              </a:rPr>
              <a:t>その例として</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u="sng" dirty="0" smtClean="0">
                <a:solidFill>
                  <a:srgbClr val="FF0000"/>
                </a:solidFill>
              </a:rPr>
              <a:t>流通本の書誌作成の負荷の低減</a:t>
            </a:r>
            <a:endParaRPr lang="en-US" altLang="ja-JP" u="sng" dirty="0" smtClean="0">
              <a:solidFill>
                <a:srgbClr val="FF0000"/>
              </a:solidFill>
            </a:endParaRPr>
          </a:p>
          <a:p>
            <a:pPr lvl="1"/>
            <a:r>
              <a:rPr lang="ja-JP" altLang="en-US" dirty="0" smtClean="0"/>
              <a:t>近刊情報・インプロセスデータ取り込み機能を実装するための情報提供、技術支援</a:t>
            </a:r>
          </a:p>
          <a:p>
            <a:pPr lvl="2"/>
            <a:r>
              <a:rPr lang="en-US" altLang="ja-JP" dirty="0" smtClean="0"/>
              <a:t>EXCEL</a:t>
            </a:r>
            <a:r>
              <a:rPr lang="ja-JP" altLang="en-US" dirty="0" smtClean="0"/>
              <a:t>シートでの書誌取り込みもその</a:t>
            </a:r>
            <a:r>
              <a:rPr lang="en-US" altLang="ja-JP" dirty="0" smtClean="0"/>
              <a:t>1</a:t>
            </a:r>
            <a:r>
              <a:rPr lang="ja-JP" altLang="en-US" dirty="0" smtClean="0"/>
              <a:t>つ</a:t>
            </a:r>
          </a:p>
          <a:p>
            <a:pPr lvl="1"/>
            <a:r>
              <a:rPr lang="ja-JP" altLang="en-US" dirty="0" smtClean="0"/>
              <a:t>出版社が提供する販売情報、書評等を書誌情報を補強する情報として提供</a:t>
            </a:r>
          </a:p>
          <a:p>
            <a:r>
              <a:rPr lang="ja-JP" altLang="en-US" u="sng" dirty="0" smtClean="0">
                <a:solidFill>
                  <a:srgbClr val="FF0000"/>
                </a:solidFill>
              </a:rPr>
              <a:t>地域資料の書誌・目次作成の負荷の低減</a:t>
            </a:r>
            <a:endParaRPr lang="en-US" altLang="ja-JP" u="sng"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u="sng" dirty="0" smtClean="0">
                <a:solidFill>
                  <a:srgbClr val="FF0000"/>
                </a:solidFill>
              </a:rPr>
              <a:t>地域資料のオープンデータ化の支援</a:t>
            </a:r>
            <a:r>
              <a:rPr lang="ja-JP" altLang="en-US" u="sng" dirty="0" smtClean="0"/>
              <a:t>（ガイドラインおよび研修等）</a:t>
            </a:r>
            <a:endParaRPr lang="en-US" altLang="ja-JP" u="sng" dirty="0" smtClean="0"/>
          </a:p>
          <a:p>
            <a:pPr lvl="1"/>
            <a:r>
              <a:rPr lang="ja-JP" altLang="en-US" dirty="0" smtClean="0"/>
              <a:t>地域資料のデジタル化</a:t>
            </a:r>
            <a:endParaRPr lang="en-US" altLang="ja-JP" dirty="0" smtClean="0"/>
          </a:p>
          <a:p>
            <a:pPr lvl="1"/>
            <a:r>
              <a:rPr lang="ja-JP" altLang="en-US" dirty="0" smtClean="0"/>
              <a:t>メタデータ作成</a:t>
            </a:r>
            <a:endParaRPr lang="en-US" altLang="ja-JP" dirty="0" smtClean="0"/>
          </a:p>
          <a:p>
            <a:pPr lvl="1"/>
            <a:r>
              <a:rPr lang="ja-JP" altLang="en-US" dirty="0" smtClean="0"/>
              <a:t>アーカイブ構築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smtClean="0"/>
          </a:p>
          <a:p>
            <a:r>
              <a:rPr kumimoji="1" lang="ja-JP" altLang="en-US" u="sng" dirty="0" smtClean="0"/>
              <a:t>人・もの・金の資源の確保</a:t>
            </a:r>
            <a:endParaRPr kumimoji="1" lang="en-US" altLang="ja-JP" u="sng" dirty="0" smtClean="0"/>
          </a:p>
          <a:p>
            <a:pPr lvl="1"/>
            <a:r>
              <a:rPr lang="ja-JP" altLang="en-US" u="sng" dirty="0" smtClean="0">
                <a:solidFill>
                  <a:srgbClr val="FF0000"/>
                </a:solidFill>
              </a:rPr>
              <a:t>知財計画</a:t>
            </a:r>
            <a:r>
              <a:rPr lang="en-US" altLang="ja-JP" u="sng" dirty="0" smtClean="0">
                <a:solidFill>
                  <a:srgbClr val="FF0000"/>
                </a:solidFill>
              </a:rPr>
              <a:t>2015</a:t>
            </a:r>
            <a:r>
              <a:rPr lang="ja-JP" altLang="en-US" u="sng" dirty="0" smtClean="0">
                <a:solidFill>
                  <a:srgbClr val="FF0000"/>
                </a:solidFill>
              </a:rPr>
              <a:t>の推進</a:t>
            </a:r>
            <a:endParaRPr lang="en-US" altLang="ja-JP" u="sng" dirty="0" smtClean="0">
              <a:solidFill>
                <a:srgbClr val="FF0000"/>
              </a:solidFill>
            </a:endParaRPr>
          </a:p>
          <a:p>
            <a:pPr lvl="2"/>
            <a:r>
              <a:rPr lang="ja-JP" altLang="en-US" dirty="0" smtClean="0"/>
              <a:t>アーカイブ構築の基盤整備、人財育成プログラムの実施</a:t>
            </a:r>
            <a:endParaRPr lang="en-US" altLang="ja-JP" dirty="0" smtClean="0"/>
          </a:p>
          <a:p>
            <a:pPr lvl="1"/>
            <a:r>
              <a:rPr lang="en-US" altLang="ja-JP" u="sng" dirty="0" err="1" smtClean="0">
                <a:solidFill>
                  <a:srgbClr val="FF0000"/>
                </a:solidFill>
              </a:rPr>
              <a:t>i</a:t>
            </a:r>
            <a:r>
              <a:rPr lang="ja-JP" altLang="en-US" u="sng" dirty="0" smtClean="0">
                <a:solidFill>
                  <a:srgbClr val="FF0000"/>
                </a:solidFill>
              </a:rPr>
              <a:t>コンピテンシ・ディクショナリ（</a:t>
            </a:r>
            <a:r>
              <a:rPr lang="en-US" altLang="ja-JP" u="sng" dirty="0" smtClean="0">
                <a:solidFill>
                  <a:srgbClr val="FF0000"/>
                </a:solidFill>
              </a:rPr>
              <a:t>IT</a:t>
            </a:r>
            <a:r>
              <a:rPr lang="ja-JP" altLang="en-US" u="sng" dirty="0" smtClean="0">
                <a:solidFill>
                  <a:srgbClr val="FF0000"/>
                </a:solidFill>
              </a:rPr>
              <a:t>関連人材育成として）</a:t>
            </a:r>
            <a:endParaRPr lang="en-US" altLang="ja-JP" u="sng"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業務遂行に必要なタスクの集合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smtClean="0"/>
              <a:t>（タスク遂行に必要なスキル）</a:t>
            </a:r>
            <a:endParaRPr lang="en-US" altLang="ja-JP" dirty="0" smtClean="0"/>
          </a:p>
          <a:p>
            <a:pPr lvl="2"/>
            <a:r>
              <a:rPr kumimoji="1" lang="ja-JP" altLang="en-US" dirty="0" smtClean="0"/>
              <a:t>知識</a:t>
            </a:r>
            <a:r>
              <a:rPr lang="ja-JP" altLang="en-US" dirty="0" smtClean="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smtClean="0"/>
              <a:t>必要とするスキル、知識の習得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a:t>
            </a:fld>
            <a:endParaRPr kumimoji="1" lang="ja-JP" altLang="en-US"/>
          </a:p>
        </p:txBody>
      </p:sp>
    </p:spTree>
    <p:extLst>
      <p:ext uri="{BB962C8B-B14F-4D97-AF65-F5344CB8AC3E}">
        <p14:creationId xmlns:p14="http://schemas.microsoft.com/office/powerpoint/2010/main" val="1789875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a:t>まず、知財計画。</a:t>
            </a:r>
            <a:r>
              <a:rPr lang="en-US" altLang="ja-JP" dirty="0"/>
              <a:t>6</a:t>
            </a:r>
            <a:r>
              <a:rPr lang="ja-JP" altLang="en-US" dirty="0"/>
              <a:t>月に知財本部で決定した「知財計画」には、様々な形で、</a:t>
            </a:r>
            <a:r>
              <a:rPr lang="en-US" altLang="ja-JP" dirty="0"/>
              <a:t>NDL</a:t>
            </a:r>
            <a:r>
              <a:rPr lang="ja-JP" altLang="en-US" dirty="0"/>
              <a:t>の役割が明示された。政府の計画に、立法府である</a:t>
            </a:r>
            <a:r>
              <a:rPr lang="en-US" altLang="ja-JP" dirty="0"/>
              <a:t>NDL</a:t>
            </a:r>
            <a:r>
              <a:rPr lang="ja-JP" altLang="en-US" dirty="0"/>
              <a:t>が、府省横並びで記載されたのは初めて。</a:t>
            </a:r>
            <a:endParaRPr lang="en-US" altLang="ja-JP" dirty="0"/>
          </a:p>
          <a:p>
            <a:r>
              <a:rPr lang="ja-JP" altLang="en-US" dirty="0"/>
              <a:t>これらが実際に実施されれば、公共図書館でのデジタル化やアーカイブ構築が進展することが期待される。</a:t>
            </a:r>
            <a:endParaRPr lang="en-US" altLang="ja-JP" dirty="0"/>
          </a:p>
          <a:p>
            <a:r>
              <a:rPr lang="ja-JP" altLang="en-US" dirty="0"/>
              <a:t>～～～～～～</a:t>
            </a:r>
            <a:endParaRPr lang="en-US" altLang="ja-JP" dirty="0"/>
          </a:p>
          <a:p>
            <a:r>
              <a:rPr lang="ja-JP" altLang="en-US" dirty="0"/>
              <a:t>地域中小企業の知財戦略強化と地方における産学・</a:t>
            </a:r>
            <a:r>
              <a:rPr lang="ja-JP" altLang="en-US" dirty="0" err="1"/>
              <a:t>産産</a:t>
            </a:r>
            <a:r>
              <a:rPr lang="ja-JP" altLang="en-US" dirty="0"/>
              <a:t>連携の促進</a:t>
            </a:r>
          </a:p>
          <a:p>
            <a:r>
              <a:rPr lang="ja-JP" altLang="en-US" u="sng" dirty="0"/>
              <a:t>（統合ポータルの構築）</a:t>
            </a:r>
            <a:endParaRPr lang="en-US" altLang="ja-JP" u="sng" dirty="0"/>
          </a:p>
          <a:p>
            <a:pPr lvl="1"/>
            <a:r>
              <a:rPr lang="ja-JP" altLang="en-US" dirty="0"/>
              <a:t>分散横断検索が可能な統合ポータルの構築（短期・中期）（国立国会図書館、文部科学省、総務省）</a:t>
            </a:r>
          </a:p>
          <a:p>
            <a:r>
              <a:rPr lang="ja-JP" altLang="en-US" u="sng" dirty="0"/>
              <a:t>（分野ごとのアグリゲーターによる取組）</a:t>
            </a:r>
            <a:endParaRPr lang="en-US" altLang="ja-JP" u="sng" dirty="0"/>
          </a:p>
          <a:p>
            <a:pPr lvl="1"/>
            <a:r>
              <a:rPr lang="ja-JP" altLang="en-US" dirty="0"/>
              <a:t>メタデータ形式の標準化などのアーカイブ構築の方針の策定、収蔵資料のデジタル化への協力、メタデータの集約化を行う。（短期・中期）（国立国会図書館、文部科学省、総務省）</a:t>
            </a:r>
          </a:p>
          <a:p>
            <a:r>
              <a:rPr lang="zh-TW" altLang="en-US" u="sng" dirty="0"/>
              <a:t>（書籍分野）</a:t>
            </a:r>
            <a:endParaRPr lang="en-US" altLang="zh-TW" u="sng" dirty="0"/>
          </a:p>
          <a:p>
            <a:pPr lvl="1"/>
            <a:r>
              <a:rPr lang="ja-JP" altLang="en-US" dirty="0"/>
              <a:t>公共・大学図書館等の所蔵資料のデジタル化を促進するため、アーカイブ構築の手順等についての研修等を行う。（短期）（国立国会図書館、文部科学省）</a:t>
            </a:r>
          </a:p>
          <a:p>
            <a:pPr lvl="1"/>
            <a:r>
              <a:rPr lang="ja-JP" altLang="en-US" dirty="0"/>
              <a:t>統合ポータルとの連携強化のため、公共・大学図書館等に対し、デジタル化した資料へのメタデータ付与や外部連携インターフェース（</a:t>
            </a:r>
            <a:r>
              <a:rPr lang="en-US" altLang="ja-JP" dirty="0"/>
              <a:t>API</a:t>
            </a:r>
            <a:r>
              <a:rPr lang="ja-JP" altLang="en-US"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u="sng" dirty="0"/>
              <a:t>（文化財分野）</a:t>
            </a:r>
            <a:endParaRPr lang="en-US" altLang="ja-JP" u="sng" dirty="0"/>
          </a:p>
          <a:p>
            <a:pPr lvl="1"/>
            <a:r>
              <a:rPr lang="ja-JP" altLang="en-US"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endParaRPr lang="en-US" altLang="ja-JP" dirty="0"/>
          </a:p>
          <a:p>
            <a:r>
              <a:rPr lang="ja-JP" altLang="en-US" u="sng" dirty="0"/>
              <a:t>知財人財の戦略的な育成・活用</a:t>
            </a:r>
            <a:endParaRPr lang="en-US" altLang="ja-JP" u="sng" dirty="0"/>
          </a:p>
          <a:p>
            <a:pPr lvl="1"/>
            <a:r>
              <a:rPr lang="ja-JP" altLang="en-US"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dirty="0"/>
          </a:p>
          <a:p>
            <a:r>
              <a:rPr lang="ja-JP" altLang="en-US" u="sng" dirty="0"/>
              <a:t>（標準化に係る国際交渉を担う人財等の育成）</a:t>
            </a:r>
          </a:p>
          <a:p>
            <a:pPr lvl="1"/>
            <a:r>
              <a:rPr lang="ja-JP" altLang="en-US" dirty="0"/>
              <a:t>国際標準化機関（</a:t>
            </a:r>
            <a:r>
              <a:rPr lang="en-US" altLang="ja-JP" dirty="0"/>
              <a:t>ISO/IEC</a:t>
            </a:r>
            <a:r>
              <a:rPr lang="ja-JP" altLang="en-US"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dirty="0"/>
          </a:p>
          <a:p>
            <a:pPr lvl="1"/>
            <a:r>
              <a:rPr lang="ja-JP" altLang="en-US"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u="sng" dirty="0"/>
              <a:t>（アーカイブ関連人財の育成）</a:t>
            </a:r>
          </a:p>
          <a:p>
            <a:pPr lvl="1"/>
            <a:r>
              <a:rPr lang="ja-JP" altLang="en-US"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dirty="0"/>
          </a:p>
          <a:p>
            <a:r>
              <a:rPr lang="ja-JP" altLang="en-US" u="sng" dirty="0"/>
              <a:t>（利用に係る著作権者の意思表示）</a:t>
            </a:r>
            <a:endParaRPr lang="en-US" altLang="ja-JP" u="sng" dirty="0"/>
          </a:p>
          <a:p>
            <a:pPr lvl="1"/>
            <a:r>
              <a:rPr lang="ja-JP" altLang="en-US"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a:p>
            <a:pPr lvl="1"/>
            <a:endParaRPr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a:t>
            </a:fld>
            <a:endParaRPr kumimoji="1" lang="ja-JP" altLang="en-US"/>
          </a:p>
        </p:txBody>
      </p:sp>
    </p:spTree>
    <p:extLst>
      <p:ext uri="{BB962C8B-B14F-4D97-AF65-F5344CB8AC3E}">
        <p14:creationId xmlns:p14="http://schemas.microsoft.com/office/powerpoint/2010/main" val="196155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b="1" dirty="0" smtClean="0">
                <a:solidFill>
                  <a:srgbClr val="FF0000"/>
                </a:solidFill>
              </a:rPr>
              <a:t>図書館が扱う情報の形態が広がる</a:t>
            </a:r>
            <a:r>
              <a:rPr lang="ja-JP" altLang="en-US" dirty="0" smtClean="0">
                <a:solidFill>
                  <a:srgbClr val="FF0000"/>
                </a:solidFill>
              </a:rPr>
              <a:t>。それに対応するスキルが必要になる。</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専門分野に関する知見</a:t>
            </a:r>
          </a:p>
          <a:p>
            <a:r>
              <a:rPr lang="ja-JP" altLang="en-US" dirty="0" smtClean="0">
                <a:solidFill>
                  <a:srgbClr val="FF0000"/>
                </a:solidFill>
              </a:rPr>
              <a:t>文化資産の収集・保存・修復・公開の技能</a:t>
            </a:r>
          </a:p>
          <a:p>
            <a:r>
              <a:rPr lang="ja-JP" altLang="en-US" dirty="0" smtClean="0">
                <a:solidFill>
                  <a:srgbClr val="FF0000"/>
                </a:solidFill>
              </a:rPr>
              <a:t>文化資産を取り扱うための知識・技能</a:t>
            </a:r>
          </a:p>
          <a:p>
            <a:r>
              <a:rPr lang="ja-JP" altLang="en-US" dirty="0" smtClean="0">
                <a:solidFill>
                  <a:srgbClr val="FF0000"/>
                </a:solidFill>
              </a:rPr>
              <a:t>デジタル技術を活用したアーカイブ化のための知見</a:t>
            </a:r>
          </a:p>
          <a:p>
            <a:r>
              <a:rPr lang="ja-JP" altLang="en-US" dirty="0" smtClean="0">
                <a:solidFill>
                  <a:srgbClr val="FF0000"/>
                </a:solidFill>
              </a:rPr>
              <a:t>システムの開発・運用管理の知識・技能</a:t>
            </a:r>
            <a:endParaRPr lang="en-US" altLang="ja-JP" dirty="0" smtClean="0">
              <a:solidFill>
                <a:srgbClr val="FF0000"/>
              </a:solidFill>
            </a:endParaRPr>
          </a:p>
          <a:p>
            <a:r>
              <a:rPr kumimoji="1" lang="ja-JP" altLang="en-US" dirty="0" smtClean="0">
                <a:solidFill>
                  <a:srgbClr val="FF0000"/>
                </a:solidFill>
              </a:rPr>
              <a:t>＝＝＝＝＝</a:t>
            </a:r>
            <a:endParaRPr kumimoji="1" lang="en-US" altLang="ja-JP" dirty="0" smtClean="0">
              <a:solidFill>
                <a:srgbClr val="FF0000"/>
              </a:solidFill>
            </a:endParaRPr>
          </a:p>
          <a:p>
            <a:r>
              <a:rPr lang="ja-JP" altLang="en-US" dirty="0" smtClean="0">
                <a:solidFill>
                  <a:srgbClr val="FF0000"/>
                </a:solidFill>
              </a:rPr>
              <a:t>■専門分野に関する知見</a:t>
            </a:r>
            <a:r>
              <a:rPr lang="ja-JP" altLang="en-US" dirty="0" smtClean="0"/>
              <a:t>（文化・芸術・学術）</a:t>
            </a:r>
          </a:p>
          <a:p>
            <a:r>
              <a:rPr lang="ja-JP" altLang="en-US" dirty="0" smtClean="0"/>
              <a:t>■文献を含めて、</a:t>
            </a:r>
            <a:r>
              <a:rPr lang="ja-JP" altLang="en-US" dirty="0" smtClean="0">
                <a:solidFill>
                  <a:srgbClr val="FF0000"/>
                </a:solidFill>
              </a:rPr>
              <a:t>文化資産の収集・保存・修復・公開の技能</a:t>
            </a:r>
            <a:endParaRPr lang="en-US" altLang="ja-JP" dirty="0" smtClean="0">
              <a:solidFill>
                <a:srgbClr val="FF0000"/>
              </a:solidFill>
            </a:endParaRPr>
          </a:p>
          <a:p>
            <a:r>
              <a:rPr lang="ja-JP" altLang="en-US" dirty="0" smtClean="0">
                <a:solidFill>
                  <a:srgbClr val="FF0000"/>
                </a:solidFill>
              </a:rPr>
              <a:t>・</a:t>
            </a:r>
            <a:r>
              <a:rPr lang="ja-JP" altLang="en-US" dirty="0" smtClean="0"/>
              <a:t>図書館が扱うものは、文献だけではない。</a:t>
            </a:r>
          </a:p>
          <a:p>
            <a:r>
              <a:rPr lang="ja-JP" altLang="en-US" dirty="0" smtClean="0">
                <a:solidFill>
                  <a:srgbClr val="FF0000"/>
                </a:solidFill>
              </a:rPr>
              <a:t>■文化資産を取り扱うための知識・技能</a:t>
            </a:r>
            <a:endParaRPr lang="en-US" altLang="ja-JP" dirty="0" smtClean="0">
              <a:solidFill>
                <a:schemeClr val="tx1"/>
              </a:solidFill>
            </a:endParaRPr>
          </a:p>
          <a:p>
            <a:r>
              <a:rPr lang="ja-JP" altLang="en-US" dirty="0" smtClean="0">
                <a:solidFill>
                  <a:schemeClr val="tx1"/>
                </a:solidFill>
              </a:rPr>
              <a:t>・</a:t>
            </a:r>
            <a:r>
              <a:rPr lang="ja-JP" altLang="en-US" dirty="0" smtClean="0"/>
              <a:t>保存・修復技術（</a:t>
            </a:r>
            <a:r>
              <a:rPr lang="ja-JP" altLang="en-US" dirty="0" smtClean="0">
                <a:solidFill>
                  <a:srgbClr val="FF0000"/>
                </a:solidFill>
              </a:rPr>
              <a:t>媒体の保存、情報の保存</a:t>
            </a:r>
            <a:r>
              <a:rPr lang="ja-JP" altLang="en-US" dirty="0" smtClean="0"/>
              <a:t>）</a:t>
            </a:r>
            <a:endParaRPr lang="en-US" altLang="ja-JP" dirty="0" smtClean="0"/>
          </a:p>
          <a:p>
            <a:r>
              <a:rPr lang="ja-JP" altLang="en-US" dirty="0" smtClean="0"/>
              <a:t>・文化資産に価値を見出し、情報として記述する</a:t>
            </a:r>
            <a:r>
              <a:rPr lang="ja-JP" altLang="en-US" dirty="0" smtClean="0">
                <a:solidFill>
                  <a:srgbClr val="FF0000"/>
                </a:solidFill>
              </a:rPr>
              <a:t>カタロガー</a:t>
            </a:r>
            <a:endParaRPr lang="en-US" altLang="ja-JP" dirty="0" smtClean="0">
              <a:solidFill>
                <a:srgbClr val="FF0000"/>
              </a:solidFill>
            </a:endParaRPr>
          </a:p>
          <a:p>
            <a:r>
              <a:rPr lang="ja-JP" altLang="en-US" dirty="0" smtClean="0">
                <a:solidFill>
                  <a:srgbClr val="FF0000"/>
                </a:solidFill>
              </a:rPr>
              <a:t>・</a:t>
            </a:r>
            <a:r>
              <a:rPr lang="ja-JP" altLang="en-US" dirty="0" smtClean="0"/>
              <a:t>文化資産の価値を顕在化させて共有するための企画・発信する</a:t>
            </a:r>
            <a:r>
              <a:rPr lang="ja-JP" altLang="en-US" dirty="0" smtClean="0">
                <a:solidFill>
                  <a:srgbClr val="FF0000"/>
                </a:solidFill>
              </a:rPr>
              <a:t>キュレーター</a:t>
            </a:r>
            <a:endParaRPr lang="en-US" altLang="ja-JP" dirty="0" smtClean="0">
              <a:solidFill>
                <a:srgbClr val="FF0000"/>
              </a:solidFill>
            </a:endParaRPr>
          </a:p>
          <a:p>
            <a:r>
              <a:rPr lang="ja-JP" altLang="en-US" dirty="0" smtClean="0">
                <a:solidFill>
                  <a:srgbClr val="FF0000"/>
                </a:solidFill>
              </a:rPr>
              <a:t>・</a:t>
            </a:r>
            <a:r>
              <a:rPr lang="ja-JP" altLang="en-US" dirty="0" smtClean="0"/>
              <a:t>文化資源と人々をつなぎ、新たな価値を創出する</a:t>
            </a:r>
            <a:r>
              <a:rPr lang="ja-JP" altLang="en-US" dirty="0" smtClean="0">
                <a:solidFill>
                  <a:srgbClr val="FF0000"/>
                </a:solidFill>
              </a:rPr>
              <a:t>コーディネータ、エンベデッドライブラリアン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文化資産を扱う活動の使命を明らかにし、その達成に向け経営資源を配分し、事業を統括するマネージャー</a:t>
            </a:r>
            <a:endParaRPr lang="en-US" altLang="ja-JP" dirty="0" smtClean="0"/>
          </a:p>
          <a:p>
            <a:r>
              <a:rPr lang="ja-JP" altLang="en-US" dirty="0" smtClean="0">
                <a:solidFill>
                  <a:srgbClr val="FF0000"/>
                </a:solidFill>
              </a:rPr>
              <a:t>■デジタル技術を活用したアーカイブ化のための知見</a:t>
            </a:r>
            <a:endParaRPr lang="en-US" altLang="ja-JP" dirty="0" smtClean="0">
              <a:solidFill>
                <a:schemeClr val="tx1"/>
              </a:solidFill>
            </a:endParaRPr>
          </a:p>
          <a:p>
            <a:r>
              <a:rPr lang="ja-JP" altLang="en-US" dirty="0" smtClean="0">
                <a:solidFill>
                  <a:schemeClr val="tx1"/>
                </a:solidFill>
              </a:rPr>
              <a:t>・</a:t>
            </a:r>
            <a:r>
              <a:rPr lang="ja-JP" altLang="en-US" dirty="0" smtClean="0"/>
              <a:t>文化資産を取り扱う様々な局面で</a:t>
            </a:r>
            <a:r>
              <a:rPr lang="en-US" altLang="ja-JP" dirty="0" smtClean="0"/>
              <a:t>IT</a:t>
            </a:r>
            <a:r>
              <a:rPr lang="ja-JP" altLang="en-US" dirty="0" smtClean="0"/>
              <a:t>を活用し、文化資産をデジタル化し情報メディアに乗せていく技術を有する</a:t>
            </a:r>
            <a:r>
              <a:rPr lang="ja-JP" altLang="en-US" dirty="0" smtClean="0">
                <a:solidFill>
                  <a:srgbClr val="FF0000"/>
                </a:solidFill>
              </a:rPr>
              <a:t>アーキビスト</a:t>
            </a:r>
            <a:endParaRPr lang="en-US" altLang="ja-JP" dirty="0" smtClean="0">
              <a:solidFill>
                <a:srgbClr val="FF0000"/>
              </a:solidFill>
            </a:endParaRPr>
          </a:p>
          <a:p>
            <a:r>
              <a:rPr lang="ja-JP" altLang="en-US" dirty="0" smtClean="0">
                <a:solidFill>
                  <a:srgbClr val="FF0000"/>
                </a:solidFill>
              </a:rPr>
              <a:t>・</a:t>
            </a:r>
            <a:r>
              <a:rPr lang="ja-JP" altLang="en-US" dirty="0" smtClean="0"/>
              <a:t>著作権をはじめとする知的財産権、肖像権、契約など各種法律分野に関する知識</a:t>
            </a:r>
          </a:p>
          <a:p>
            <a:r>
              <a:rPr lang="ja-JP" altLang="en-US" dirty="0" smtClean="0"/>
              <a:t>■文化資産を情報として収集・組織化・保存し、公開することを実現する</a:t>
            </a:r>
            <a:r>
              <a:rPr lang="ja-JP" altLang="en-US" dirty="0" smtClean="0">
                <a:solidFill>
                  <a:srgbClr val="FF0000"/>
                </a:solidFill>
              </a:rPr>
              <a:t>システムの開発・運用管理の知識・技能</a:t>
            </a:r>
            <a:endParaRPr lang="en-US" altLang="ja-JP" dirty="0" smtClean="0">
              <a:solidFill>
                <a:schemeClr val="tx1"/>
              </a:solidFill>
            </a:endParaRPr>
          </a:p>
          <a:p>
            <a:r>
              <a:rPr lang="ja-JP" altLang="en-US" dirty="0" smtClean="0">
                <a:solidFill>
                  <a:schemeClr val="tx1"/>
                </a:solidFill>
              </a:rPr>
              <a:t>・効</a:t>
            </a:r>
            <a:r>
              <a:rPr lang="ja-JP" altLang="en-US" dirty="0" smtClean="0"/>
              <a:t>率的・効果的なシステム開発を行う</a:t>
            </a:r>
            <a:r>
              <a:rPr lang="ja-JP" altLang="en-US" dirty="0" smtClean="0">
                <a:solidFill>
                  <a:srgbClr val="FF0000"/>
                </a:solidFill>
              </a:rPr>
              <a:t>システムライブラリアン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先進技術の研究開発および実用化を目指す研究者</a:t>
            </a:r>
          </a:p>
          <a:p>
            <a:endParaRPr lang="ja-JP" altLang="en-US" dirty="0" smtClean="0"/>
          </a:p>
          <a:p>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a:t>
            </a:fld>
            <a:endParaRPr kumimoji="1" lang="ja-JP" altLang="en-US"/>
          </a:p>
        </p:txBody>
      </p:sp>
    </p:spTree>
    <p:extLst>
      <p:ext uri="{BB962C8B-B14F-4D97-AF65-F5344CB8AC3E}">
        <p14:creationId xmlns:p14="http://schemas.microsoft.com/office/powerpoint/2010/main" val="857375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私見として例示</a:t>
            </a:r>
            <a:endParaRPr lang="en-US" altLang="ja-JP" u="sng" dirty="0" smtClean="0"/>
          </a:p>
          <a:p>
            <a:r>
              <a:rPr lang="ja-JP" altLang="en-US" dirty="0" smtClean="0"/>
              <a:t>ここは、これからの議論の中で。</a:t>
            </a:r>
            <a:endParaRPr lang="en-US" altLang="ja-JP" dirty="0" smtClean="0"/>
          </a:p>
          <a:p>
            <a:r>
              <a:rPr lang="ja-JP" altLang="en-US" dirty="0" smtClean="0"/>
              <a:t>～～～～～～～</a:t>
            </a:r>
            <a:endParaRPr lang="en-US" altLang="ja-JP" dirty="0" smtClean="0"/>
          </a:p>
          <a:p>
            <a:r>
              <a:rPr lang="ja-JP" altLang="en-US" dirty="0" smtClean="0"/>
              <a:t>●分野ごとのアーカイブの</a:t>
            </a:r>
            <a:r>
              <a:rPr lang="ja-JP" altLang="en-US" u="sng" dirty="0" smtClean="0"/>
              <a:t>網羅性の確保</a:t>
            </a:r>
            <a:r>
              <a:rPr lang="ja-JP" altLang="en-US" dirty="0" smtClean="0"/>
              <a:t>のために</a:t>
            </a:r>
            <a:endParaRPr lang="en-US" altLang="ja-JP" dirty="0" smtClean="0"/>
          </a:p>
          <a:p>
            <a:r>
              <a:rPr lang="ja-JP" altLang="en-US" dirty="0" smtClean="0"/>
              <a:t>★分野ごとの</a:t>
            </a:r>
            <a:r>
              <a:rPr lang="ja-JP" altLang="en-US" u="sng" dirty="0" smtClean="0"/>
              <a:t>アグリゲータ機関</a:t>
            </a:r>
            <a:r>
              <a:rPr lang="ja-JP" altLang="en-US" dirty="0" smtClean="0"/>
              <a:t>の設置</a:t>
            </a:r>
            <a:endParaRPr lang="en-US" altLang="ja-JP" dirty="0" smtClean="0"/>
          </a:p>
          <a:p>
            <a:r>
              <a:rPr lang="ja-JP" altLang="en-US" dirty="0" smtClean="0"/>
              <a:t>分野内のメタデータの収集と、活用事例の提示</a:t>
            </a:r>
            <a:endParaRPr lang="en-US" altLang="ja-JP" dirty="0" smtClean="0"/>
          </a:p>
          <a:p>
            <a:r>
              <a:rPr lang="ja-JP" altLang="en-US" dirty="0" smtClean="0"/>
              <a:t>★分野内での情報を</a:t>
            </a:r>
            <a:r>
              <a:rPr lang="ja-JP" altLang="en-US" u="sng" dirty="0" smtClean="0"/>
              <a:t>一意にする識別子</a:t>
            </a:r>
            <a:r>
              <a:rPr lang="ja-JP" altLang="en-US" dirty="0" smtClean="0"/>
              <a:t>の明確化</a:t>
            </a:r>
            <a:endParaRPr lang="en-US" altLang="ja-JP" dirty="0" smtClean="0"/>
          </a:p>
          <a:p>
            <a:r>
              <a:rPr lang="ja-JP" altLang="en-US" dirty="0" smtClean="0"/>
              <a:t>★</a:t>
            </a:r>
            <a:r>
              <a:rPr lang="en-US" altLang="ja-JP" u="sng" dirty="0" smtClean="0"/>
              <a:t>Open</a:t>
            </a:r>
            <a:r>
              <a:rPr lang="ja-JP" altLang="en-US" u="sng" dirty="0" smtClean="0"/>
              <a:t> </a:t>
            </a:r>
            <a:r>
              <a:rPr lang="en-US" altLang="ja-JP" u="sng" dirty="0" smtClean="0"/>
              <a:t>Data</a:t>
            </a:r>
            <a:r>
              <a:rPr lang="ja-JP" altLang="en-US" u="sng" dirty="0" smtClean="0"/>
              <a:t>化</a:t>
            </a:r>
            <a:endParaRPr lang="en-US" altLang="ja-JP" u="sng" dirty="0" smtClean="0"/>
          </a:p>
          <a:p>
            <a:r>
              <a:rPr lang="en-US" altLang="ja-JP" dirty="0" smtClean="0"/>
              <a:t>CC</a:t>
            </a:r>
            <a:r>
              <a:rPr lang="ja-JP" altLang="en-US" dirty="0" smtClean="0"/>
              <a:t>ライセンス等による権利の明確化</a:t>
            </a:r>
            <a:endParaRPr lang="en-US" altLang="ja-JP" dirty="0" smtClean="0"/>
          </a:p>
          <a:p>
            <a:r>
              <a:rPr kumimoji="1" lang="ja-JP" altLang="en-US" dirty="0" smtClean="0"/>
              <a:t>●</a:t>
            </a:r>
            <a:r>
              <a:rPr kumimoji="1" lang="ja-JP" altLang="en-US" u="sng" dirty="0" smtClean="0"/>
              <a:t>分野を越えたアーカイブ構築</a:t>
            </a:r>
            <a:r>
              <a:rPr kumimoji="1" lang="ja-JP" altLang="en-US" dirty="0" smtClean="0"/>
              <a:t>のために</a:t>
            </a:r>
            <a:endParaRPr kumimoji="1" lang="en-US" altLang="ja-JP" dirty="0" smtClean="0"/>
          </a:p>
          <a:p>
            <a:r>
              <a:rPr lang="ja-JP" altLang="en-US" dirty="0" smtClean="0"/>
              <a:t>★メタデータの</a:t>
            </a:r>
            <a:r>
              <a:rPr lang="ja-JP" altLang="en-US" u="sng" dirty="0" smtClean="0"/>
              <a:t>記述要素、記述規則</a:t>
            </a:r>
            <a:r>
              <a:rPr lang="ja-JP" altLang="en-US" dirty="0" smtClean="0"/>
              <a:t>の共通化</a:t>
            </a:r>
            <a:endParaRPr lang="en-US" altLang="ja-JP" dirty="0" smtClean="0"/>
          </a:p>
          <a:p>
            <a:r>
              <a:rPr lang="ja-JP" altLang="en-US" dirty="0" smtClean="0"/>
              <a:t>★メタデータ、情報の</a:t>
            </a:r>
            <a:r>
              <a:rPr lang="ja-JP" altLang="en-US" u="sng" dirty="0" smtClean="0"/>
              <a:t>交換プロトコル（</a:t>
            </a:r>
            <a:r>
              <a:rPr lang="en-US" altLang="ja-JP" u="sng" dirty="0" smtClean="0"/>
              <a:t>API</a:t>
            </a:r>
            <a:r>
              <a:rPr lang="ja-JP" altLang="en-US" u="sng" dirty="0" smtClean="0"/>
              <a:t>）の共通仕様</a:t>
            </a:r>
            <a:r>
              <a:rPr lang="ja-JP" altLang="en-US" dirty="0" smtClean="0"/>
              <a:t>の実装</a:t>
            </a:r>
            <a:endParaRPr lang="en-US" altLang="ja-JP" dirty="0" smtClean="0"/>
          </a:p>
          <a:p>
            <a:r>
              <a:rPr lang="ja-JP" altLang="en-US" dirty="0" smtClean="0"/>
              <a:t>要素表現</a:t>
            </a:r>
            <a:r>
              <a:rPr kumimoji="1" lang="ja-JP" altLang="en-US" dirty="0" smtClean="0"/>
              <a:t>の違いを吸収する</a:t>
            </a:r>
            <a:r>
              <a:rPr kumimoji="1" lang="ja-JP" altLang="en-US" u="sng" dirty="0" smtClean="0"/>
              <a:t>辞書</a:t>
            </a:r>
            <a:r>
              <a:rPr kumimoji="1" lang="ja-JP" altLang="en-US" dirty="0" smtClean="0"/>
              <a:t>（オントロジー）、語彙の上下関係、関連語を明確にするシソーラスの</a:t>
            </a:r>
            <a:r>
              <a:rPr kumimoji="1" lang="ja-JP" altLang="en-US" u="sng" dirty="0" smtClean="0"/>
              <a:t>共同構築</a:t>
            </a:r>
            <a:endParaRPr kumimoji="1" lang="en-US" altLang="ja-JP" u="sng" dirty="0" smtClean="0"/>
          </a:p>
          <a:p>
            <a:r>
              <a:rPr lang="ja-JP" altLang="en-US" dirty="0" smtClean="0"/>
              <a:t>★</a:t>
            </a:r>
            <a:r>
              <a:rPr lang="en-US" altLang="ja-JP" u="sng" dirty="0" smtClean="0"/>
              <a:t>Linked Data</a:t>
            </a:r>
            <a:r>
              <a:rPr lang="ja-JP" altLang="en-US" u="sng" dirty="0" smtClean="0"/>
              <a:t>化</a:t>
            </a:r>
            <a:endParaRPr lang="en-US" altLang="ja-JP" u="sng" dirty="0" smtClean="0"/>
          </a:p>
          <a:p>
            <a:r>
              <a:rPr lang="ja-JP" altLang="en-US" dirty="0" smtClean="0"/>
              <a:t>商用コンテンツを含めて、分野を越えた識別子の関連付け</a:t>
            </a:r>
            <a:endParaRPr lang="en-US" altLang="ja-JP" dirty="0" smtClean="0"/>
          </a:p>
          <a:p>
            <a:r>
              <a:rPr lang="ja-JP" altLang="en-US" dirty="0" smtClean="0"/>
              <a:t>●アーカイブの構築・運用に必要な</a:t>
            </a:r>
            <a:r>
              <a:rPr lang="ja-JP" altLang="en-US" u="sng" dirty="0" smtClean="0"/>
              <a:t>人材育成</a:t>
            </a:r>
            <a:endParaRPr lang="en-US" altLang="ja-JP" u="sng" dirty="0" smtClean="0"/>
          </a:p>
          <a:p>
            <a:r>
              <a:rPr lang="ja-JP" altLang="en-US" dirty="0" smtClean="0"/>
              <a:t>★</a:t>
            </a:r>
            <a:r>
              <a:rPr lang="en-US" altLang="ja-JP" dirty="0" smtClean="0"/>
              <a:t>IT</a:t>
            </a:r>
            <a:r>
              <a:rPr lang="ja-JP" altLang="en-US" dirty="0" smtClean="0"/>
              <a:t>を活用した他分野の利用者サービスの認識</a:t>
            </a:r>
            <a:endParaRPr lang="en-US" altLang="ja-JP" dirty="0" smtClean="0"/>
          </a:p>
          <a:p>
            <a:r>
              <a:rPr lang="ja-JP" altLang="en-US" dirty="0" smtClean="0"/>
              <a:t>★アーカイブを活用したサービスの運用、アーカイブシステムの構築に必要な</a:t>
            </a:r>
            <a:r>
              <a:rPr lang="en-US" altLang="ja-JP" dirty="0" smtClean="0"/>
              <a:t>IT</a:t>
            </a:r>
            <a:r>
              <a:rPr lang="ja-JP" altLang="en-US" dirty="0" smtClean="0"/>
              <a:t>スキルの習得</a:t>
            </a:r>
            <a:endParaRPr lang="en-US" altLang="ja-JP" dirty="0" smtClean="0"/>
          </a:p>
          <a:p>
            <a:r>
              <a:rPr kumimoji="1" lang="ja-JP" altLang="en-US" dirty="0" smtClean="0"/>
              <a:t>●国は</a:t>
            </a:r>
            <a:endParaRPr kumimoji="1" lang="en-US" altLang="ja-JP" dirty="0" smtClean="0"/>
          </a:p>
          <a:p>
            <a:pPr marL="0" lvl="1" defTabSz="977065">
              <a:defRPr/>
            </a:pPr>
            <a:r>
              <a:rPr lang="ja-JP" altLang="en-US" dirty="0" smtClean="0"/>
              <a:t>★</a:t>
            </a:r>
            <a:r>
              <a:rPr lang="ja-JP" altLang="ja-JP" dirty="0" smtClean="0"/>
              <a:t>知的財産政策ビジョン（</a:t>
            </a:r>
            <a:r>
              <a:rPr lang="en-US" altLang="ja-JP" dirty="0" smtClean="0"/>
              <a:t>2013</a:t>
            </a:r>
            <a:r>
              <a:rPr lang="ja-JP" altLang="ja-JP" dirty="0" smtClean="0"/>
              <a:t>年</a:t>
            </a:r>
            <a:r>
              <a:rPr lang="en-US" altLang="ja-JP" dirty="0" smtClean="0"/>
              <a:t>6</a:t>
            </a:r>
            <a:r>
              <a:rPr lang="ja-JP" altLang="ja-JP" dirty="0" smtClean="0"/>
              <a:t>月</a:t>
            </a:r>
            <a:r>
              <a:rPr lang="en-US" altLang="ja-JP" dirty="0" smtClean="0"/>
              <a:t>7</a:t>
            </a:r>
            <a:r>
              <a:rPr lang="ja-JP" altLang="ja-JP" dirty="0" smtClean="0"/>
              <a:t>日内閣官房知的財産本部）で示された今後</a:t>
            </a:r>
            <a:r>
              <a:rPr lang="en-US" altLang="ja-JP" dirty="0" smtClean="0"/>
              <a:t>10</a:t>
            </a:r>
            <a:r>
              <a:rPr lang="ja-JP" altLang="ja-JP" dirty="0" smtClean="0"/>
              <a:t>年の取り組み</a:t>
            </a:r>
            <a:endParaRPr lang="en-US" altLang="ja-JP" dirty="0" smtClean="0"/>
          </a:p>
          <a:p>
            <a:pPr marL="0" lvl="1" defTabSz="977065">
              <a:defRPr/>
            </a:pPr>
            <a:r>
              <a:rPr lang="ja-JP" altLang="en-US" dirty="0" smtClean="0"/>
              <a:t>★知財計画</a:t>
            </a:r>
            <a:r>
              <a:rPr lang="en-US" altLang="ja-JP" dirty="0" smtClean="0"/>
              <a:t>201X</a:t>
            </a:r>
            <a:r>
              <a:rPr lang="ja-JP" altLang="en-US" dirty="0" smtClean="0"/>
              <a:t>に掲げた</a:t>
            </a:r>
            <a:r>
              <a:rPr lang="ja-JP" altLang="en-US" u="sng" dirty="0" smtClean="0"/>
              <a:t>施策の確実な実施</a:t>
            </a:r>
            <a:endParaRPr lang="en-US" altLang="ja-JP" u="sng" dirty="0" smtClean="0"/>
          </a:p>
          <a:p>
            <a:r>
              <a:rPr kumimoji="1" lang="ja-JP" altLang="en-US" dirty="0" smtClean="0"/>
              <a:t>★</a:t>
            </a:r>
            <a:r>
              <a:rPr lang="ja-JP" altLang="en-US" dirty="0" smtClean="0"/>
              <a:t>文化資源のアーカイブの利活用に必要な</a:t>
            </a:r>
            <a:r>
              <a:rPr lang="ja-JP" altLang="en-US" u="sng" dirty="0" smtClean="0"/>
              <a:t>制度面での整備</a:t>
            </a:r>
            <a:endParaRPr kumimoji="1" lang="en-US" altLang="ja-JP" u="sng" dirty="0" smtClean="0"/>
          </a:p>
          <a:p>
            <a:r>
              <a:rPr lang="ja-JP" altLang="en-US" dirty="0" smtClean="0"/>
              <a:t>●最後に</a:t>
            </a:r>
            <a:endParaRPr lang="en-US" altLang="ja-JP" dirty="0" smtClean="0"/>
          </a:p>
          <a:p>
            <a:r>
              <a:rPr lang="ja-JP" altLang="en-US" dirty="0" smtClean="0"/>
              <a:t>★</a:t>
            </a:r>
            <a:r>
              <a:rPr lang="ja-JP" altLang="en-US" u="sng" dirty="0" smtClean="0"/>
              <a:t>アーカイブは手段</a:t>
            </a:r>
            <a:r>
              <a:rPr lang="ja-JP" altLang="en-US" dirty="0" smtClean="0"/>
              <a:t>。目的では利活用して新たな知識を創造すること</a:t>
            </a:r>
            <a:endParaRPr lang="en-US" altLang="ja-JP" dirty="0" smtClean="0"/>
          </a:p>
          <a:p>
            <a:r>
              <a:rPr lang="ja-JP" altLang="en-US" dirty="0" smtClean="0"/>
              <a:t>★</a:t>
            </a:r>
            <a:r>
              <a:rPr lang="ja-JP" altLang="en-US" u="sng" dirty="0" smtClean="0"/>
              <a:t>権限には、責任と義務</a:t>
            </a:r>
            <a:r>
              <a:rPr lang="ja-JP" altLang="en-US" dirty="0" smtClean="0"/>
              <a:t>があることを認識して</a:t>
            </a:r>
            <a:endParaRPr lang="en-US" altLang="ja-JP" dirty="0" smtClean="0"/>
          </a:p>
          <a:p>
            <a:r>
              <a:rPr lang="ja-JP" altLang="en-US" dirty="0" smtClean="0"/>
              <a:t>★創造力、想像力を駆使して、今後</a:t>
            </a:r>
            <a:r>
              <a:rPr lang="en-US" altLang="ja-JP" dirty="0" smtClean="0"/>
              <a:t>10</a:t>
            </a:r>
            <a:r>
              <a:rPr lang="ja-JP" altLang="en-US" dirty="0" smtClean="0"/>
              <a:t>年での</a:t>
            </a:r>
            <a:r>
              <a:rPr lang="ja-JP" altLang="en-US" u="sng" dirty="0" smtClean="0"/>
              <a:t>社会の変化を見据える</a:t>
            </a:r>
            <a:endParaRPr lang="en-US" altLang="ja-JP" u="sng" dirty="0" smtClean="0"/>
          </a:p>
          <a:p>
            <a:r>
              <a:rPr lang="ja-JP" altLang="en-US" dirty="0" smtClean="0"/>
              <a:t>★組織の論理でなく、</a:t>
            </a:r>
            <a:r>
              <a:rPr lang="ja-JP" altLang="en-US" u="sng" dirty="0" smtClean="0"/>
              <a:t>利用者視点</a:t>
            </a:r>
            <a:r>
              <a:rPr lang="ja-JP" altLang="en-US" dirty="0" smtClean="0"/>
              <a:t>で、より大きな世界を見据える</a:t>
            </a:r>
            <a:endParaRPr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40</a:t>
            </a:fld>
            <a:endParaRPr kumimoji="1" lang="ja-JP" altLang="en-US"/>
          </a:p>
        </p:txBody>
      </p:sp>
    </p:spTree>
    <p:extLst>
      <p:ext uri="{BB962C8B-B14F-4D97-AF65-F5344CB8AC3E}">
        <p14:creationId xmlns:p14="http://schemas.microsoft.com/office/powerpoint/2010/main" val="416213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●分野ごとのアーカイブの網羅性の確保のために</a:t>
            </a:r>
            <a:endParaRPr lang="en-US" altLang="ja-JP" dirty="0" smtClean="0"/>
          </a:p>
          <a:p>
            <a:r>
              <a:rPr lang="ja-JP" altLang="en-US" dirty="0" smtClean="0"/>
              <a:t>★分野ごとのアグリゲータ機関の設置</a:t>
            </a:r>
            <a:endParaRPr lang="en-US" altLang="ja-JP" dirty="0" smtClean="0"/>
          </a:p>
          <a:p>
            <a:r>
              <a:rPr lang="ja-JP" altLang="en-US" dirty="0" smtClean="0"/>
              <a:t>分野内のメタデータの収集と、活用事例の提示</a:t>
            </a:r>
            <a:endParaRPr lang="en-US" altLang="ja-JP" dirty="0" smtClean="0"/>
          </a:p>
          <a:p>
            <a:r>
              <a:rPr lang="ja-JP" altLang="en-US" dirty="0" smtClean="0"/>
              <a:t>★分野内での情報を一意にする識別子の明確化</a:t>
            </a:r>
            <a:endParaRPr lang="en-US" altLang="ja-JP" dirty="0" smtClean="0"/>
          </a:p>
          <a:p>
            <a:r>
              <a:rPr lang="ja-JP" altLang="en-US" dirty="0" smtClean="0"/>
              <a:t>★</a:t>
            </a:r>
            <a:r>
              <a:rPr lang="en-US" altLang="ja-JP" dirty="0" smtClean="0"/>
              <a:t>Open</a:t>
            </a:r>
            <a:r>
              <a:rPr lang="ja-JP" altLang="en-US" dirty="0" smtClean="0"/>
              <a:t> </a:t>
            </a:r>
            <a:r>
              <a:rPr lang="en-US" altLang="ja-JP" dirty="0" smtClean="0"/>
              <a:t>Data</a:t>
            </a:r>
            <a:r>
              <a:rPr lang="ja-JP" altLang="en-US" dirty="0" smtClean="0"/>
              <a:t>化</a:t>
            </a:r>
            <a:endParaRPr lang="en-US" altLang="ja-JP" dirty="0" smtClean="0"/>
          </a:p>
          <a:p>
            <a:r>
              <a:rPr lang="en-US" altLang="ja-JP" dirty="0" smtClean="0"/>
              <a:t>CC</a:t>
            </a:r>
            <a:r>
              <a:rPr lang="ja-JP" altLang="en-US" dirty="0" smtClean="0"/>
              <a:t>ライセンス等による権利の明確化</a:t>
            </a:r>
            <a:endParaRPr lang="en-US" altLang="ja-JP" dirty="0" smtClean="0"/>
          </a:p>
          <a:p>
            <a:r>
              <a:rPr kumimoji="1" lang="ja-JP" altLang="en-US" dirty="0" smtClean="0"/>
              <a:t>●分野を越えたアーカイブ構築のために</a:t>
            </a:r>
            <a:endParaRPr kumimoji="1" lang="en-US" altLang="ja-JP" dirty="0" smtClean="0"/>
          </a:p>
          <a:p>
            <a:r>
              <a:rPr lang="ja-JP" altLang="en-US" dirty="0" smtClean="0"/>
              <a:t>★メタデータの記述要素、記述規則の共通化</a:t>
            </a:r>
            <a:endParaRPr lang="en-US" altLang="ja-JP" dirty="0" smtClean="0"/>
          </a:p>
          <a:p>
            <a:r>
              <a:rPr lang="ja-JP" altLang="en-US" dirty="0" smtClean="0"/>
              <a:t>★メタデータ、情報の交換プロトコル（</a:t>
            </a:r>
            <a:r>
              <a:rPr lang="en-US" altLang="ja-JP" dirty="0" smtClean="0"/>
              <a:t>API</a:t>
            </a:r>
            <a:r>
              <a:rPr lang="ja-JP" altLang="en-US" dirty="0" smtClean="0"/>
              <a:t>）の共通仕様の実装</a:t>
            </a:r>
            <a:endParaRPr lang="en-US" altLang="ja-JP" dirty="0" smtClean="0"/>
          </a:p>
          <a:p>
            <a:r>
              <a:rPr lang="ja-JP" altLang="en-US" dirty="0" smtClean="0"/>
              <a:t>要素表現</a:t>
            </a:r>
            <a:r>
              <a:rPr kumimoji="1" lang="ja-JP" altLang="en-US" dirty="0" smtClean="0"/>
              <a:t>の違いを吸収する辞書（オントロジー）、語彙の上下関係、関連語を明確にするシソーラスの共同構築</a:t>
            </a:r>
            <a:endParaRPr kumimoji="1" lang="en-US" altLang="ja-JP" dirty="0" smtClean="0"/>
          </a:p>
          <a:p>
            <a:r>
              <a:rPr lang="ja-JP" altLang="en-US" dirty="0" smtClean="0"/>
              <a:t>★</a:t>
            </a:r>
            <a:r>
              <a:rPr lang="en-US" altLang="ja-JP" dirty="0" smtClean="0"/>
              <a:t>Linked Data</a:t>
            </a:r>
            <a:r>
              <a:rPr lang="ja-JP" altLang="en-US" dirty="0" smtClean="0"/>
              <a:t>化</a:t>
            </a:r>
            <a:endParaRPr lang="en-US" altLang="ja-JP" dirty="0" smtClean="0"/>
          </a:p>
          <a:p>
            <a:r>
              <a:rPr lang="ja-JP" altLang="en-US" dirty="0" smtClean="0"/>
              <a:t>商用コンテンツを含めて、分野を越えた識別子の関連付け</a:t>
            </a:r>
            <a:endParaRPr lang="en-US" altLang="ja-JP" dirty="0" smtClean="0"/>
          </a:p>
          <a:p>
            <a:r>
              <a:rPr lang="ja-JP" altLang="en-US" dirty="0" smtClean="0"/>
              <a:t>●アーカイブの構築・運用に必要な人材育成</a:t>
            </a:r>
            <a:endParaRPr lang="en-US" altLang="ja-JP" dirty="0" smtClean="0"/>
          </a:p>
          <a:p>
            <a:r>
              <a:rPr lang="ja-JP" altLang="en-US" dirty="0" smtClean="0"/>
              <a:t>★</a:t>
            </a:r>
            <a:r>
              <a:rPr lang="en-US" altLang="ja-JP" dirty="0" smtClean="0"/>
              <a:t>IT</a:t>
            </a:r>
            <a:r>
              <a:rPr lang="ja-JP" altLang="en-US" dirty="0" smtClean="0"/>
              <a:t>を活用した他分野の利用者サービスの認識</a:t>
            </a:r>
            <a:endParaRPr lang="en-US" altLang="ja-JP" dirty="0" smtClean="0"/>
          </a:p>
          <a:p>
            <a:r>
              <a:rPr lang="ja-JP" altLang="en-US" dirty="0" smtClean="0"/>
              <a:t>★アーカイブを活用したサービスの運用、アーカイブシステムの構築に必要な</a:t>
            </a:r>
            <a:r>
              <a:rPr lang="en-US" altLang="ja-JP" dirty="0" smtClean="0"/>
              <a:t>IT</a:t>
            </a:r>
            <a:r>
              <a:rPr lang="ja-JP" altLang="en-US" dirty="0" smtClean="0"/>
              <a:t>スキルの習得</a:t>
            </a:r>
            <a:endParaRPr lang="en-US" altLang="ja-JP" dirty="0" smtClean="0"/>
          </a:p>
          <a:p>
            <a:r>
              <a:rPr kumimoji="1" lang="ja-JP" altLang="en-US" dirty="0" smtClean="0"/>
              <a:t>●国は</a:t>
            </a:r>
            <a:endParaRPr kumimoji="1" lang="en-US" altLang="ja-JP" dirty="0" smtClean="0"/>
          </a:p>
          <a:p>
            <a:pPr marL="0" lvl="1" defTabSz="977065">
              <a:defRPr/>
            </a:pPr>
            <a:r>
              <a:rPr lang="ja-JP" altLang="en-US" dirty="0" smtClean="0"/>
              <a:t>★</a:t>
            </a:r>
            <a:r>
              <a:rPr lang="ja-JP" altLang="ja-JP" dirty="0" smtClean="0"/>
              <a:t>知的財産政策ビジョン（</a:t>
            </a:r>
            <a:r>
              <a:rPr lang="en-US" altLang="ja-JP" dirty="0" smtClean="0"/>
              <a:t>2013</a:t>
            </a:r>
            <a:r>
              <a:rPr lang="ja-JP" altLang="ja-JP" dirty="0" smtClean="0"/>
              <a:t>年</a:t>
            </a:r>
            <a:r>
              <a:rPr lang="en-US" altLang="ja-JP" dirty="0" smtClean="0"/>
              <a:t>6</a:t>
            </a:r>
            <a:r>
              <a:rPr lang="ja-JP" altLang="ja-JP" dirty="0" smtClean="0"/>
              <a:t>月</a:t>
            </a:r>
            <a:r>
              <a:rPr lang="en-US" altLang="ja-JP" dirty="0" smtClean="0"/>
              <a:t>7</a:t>
            </a:r>
            <a:r>
              <a:rPr lang="ja-JP" altLang="ja-JP" dirty="0" smtClean="0"/>
              <a:t>日内閣官房知的財産本部）で示された今後</a:t>
            </a:r>
            <a:r>
              <a:rPr lang="en-US" altLang="ja-JP" dirty="0" smtClean="0"/>
              <a:t>10</a:t>
            </a:r>
            <a:r>
              <a:rPr lang="ja-JP" altLang="ja-JP" dirty="0" smtClean="0"/>
              <a:t>年の取り組み</a:t>
            </a:r>
            <a:endParaRPr lang="en-US" altLang="ja-JP" dirty="0" smtClean="0"/>
          </a:p>
          <a:p>
            <a:pPr marL="0" lvl="1" defTabSz="977065">
              <a:defRPr/>
            </a:pPr>
            <a:r>
              <a:rPr lang="ja-JP" altLang="en-US" dirty="0" smtClean="0"/>
              <a:t>★知財計画</a:t>
            </a:r>
            <a:r>
              <a:rPr lang="en-US" altLang="ja-JP" dirty="0" smtClean="0"/>
              <a:t>201X</a:t>
            </a:r>
            <a:r>
              <a:rPr lang="ja-JP" altLang="en-US" dirty="0" smtClean="0"/>
              <a:t>に掲げた施策の確実な実施</a:t>
            </a:r>
            <a:endParaRPr lang="en-US" altLang="ja-JP" dirty="0" smtClean="0"/>
          </a:p>
          <a:p>
            <a:r>
              <a:rPr kumimoji="1" lang="ja-JP" altLang="en-US" dirty="0" smtClean="0"/>
              <a:t>★</a:t>
            </a:r>
            <a:r>
              <a:rPr lang="ja-JP" altLang="en-US" dirty="0" smtClean="0"/>
              <a:t>文化資源のアーカイブの利活用に必要な制度面での整備</a:t>
            </a:r>
            <a:endParaRPr kumimoji="1" lang="en-US" altLang="ja-JP" dirty="0" smtClean="0"/>
          </a:p>
          <a:p>
            <a:r>
              <a:rPr lang="ja-JP" altLang="en-US" dirty="0" smtClean="0"/>
              <a:t>●最後に</a:t>
            </a:r>
            <a:endParaRPr lang="en-US" altLang="ja-JP" dirty="0" smtClean="0"/>
          </a:p>
          <a:p>
            <a:r>
              <a:rPr lang="ja-JP" altLang="en-US" dirty="0" smtClean="0"/>
              <a:t>★アーカイブは手段。目的では利活用して新たな知識を創造すること</a:t>
            </a:r>
            <a:endParaRPr lang="en-US" altLang="ja-JP" dirty="0" smtClean="0"/>
          </a:p>
          <a:p>
            <a:r>
              <a:rPr lang="ja-JP" altLang="en-US" dirty="0" smtClean="0"/>
              <a:t>★権限には、責任と義務があることを認識して</a:t>
            </a:r>
            <a:endParaRPr lang="en-US" altLang="ja-JP" dirty="0" smtClean="0"/>
          </a:p>
          <a:p>
            <a:r>
              <a:rPr lang="ja-JP" altLang="en-US" dirty="0" smtClean="0"/>
              <a:t>★創造力、想像力を駆使して、今後</a:t>
            </a:r>
            <a:r>
              <a:rPr lang="en-US" altLang="ja-JP" dirty="0" smtClean="0"/>
              <a:t>10</a:t>
            </a:r>
            <a:r>
              <a:rPr lang="ja-JP" altLang="en-US" dirty="0" smtClean="0"/>
              <a:t>年での社会の変化を見据える★組織の論理でなく、利用者視点で、より大きな世界を見据える</a:t>
            </a:r>
            <a:endParaRPr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41</a:t>
            </a:fld>
            <a:endParaRPr kumimoji="1" lang="ja-JP" altLang="en-US"/>
          </a:p>
        </p:txBody>
      </p:sp>
    </p:spTree>
    <p:extLst>
      <p:ext uri="{BB962C8B-B14F-4D97-AF65-F5344CB8AC3E}">
        <p14:creationId xmlns:p14="http://schemas.microsoft.com/office/powerpoint/2010/main" val="2392398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734910" y="5002706"/>
            <a:ext cx="5879272" cy="5485941"/>
          </a:xfrm>
        </p:spPr>
        <p:txBody>
          <a:bodyPr>
            <a:normAutofit/>
          </a:bodyPr>
          <a:lstStyle/>
          <a:p>
            <a:r>
              <a:rPr lang="ja-JP" altLang="en-US" dirty="0" smtClean="0">
                <a:latin typeface="HG丸ｺﾞｼｯｸM-PRO" panose="020F0600000000000000" pitchFamily="50" charset="-128"/>
                <a:ea typeface="HG丸ｺﾞｼｯｸM-PRO" panose="020F0600000000000000" pitchFamily="50" charset="-128"/>
              </a:rPr>
              <a:t>利用者の情報探索支援の変化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情報の探し方は、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技術の進展とともに変化する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の進展とともにアップする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人間ならではの仕事の価値</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働き方</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Next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リテラシーを持つことは必須。</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smtClean="0">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42</a:t>
            </a:fld>
            <a:endParaRPr kumimoji="1" lang="ja-JP" altLang="en-US"/>
          </a:p>
        </p:txBody>
      </p:sp>
    </p:spTree>
    <p:extLst>
      <p:ext uri="{BB962C8B-B14F-4D97-AF65-F5344CB8AC3E}">
        <p14:creationId xmlns:p14="http://schemas.microsoft.com/office/powerpoint/2010/main" val="2963267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・国全体の文化資源の利活用を目指す「ナショナルアーカイブ構想」と同じ方向</a:t>
            </a:r>
            <a:endParaRPr lang="en-US" altLang="ja-JP" dirty="0"/>
          </a:p>
          <a:p>
            <a:r>
              <a:rPr lang="ja-JP" altLang="en-US" dirty="0"/>
              <a:t>・情報を知識として再利用するための仕組み作りの重要な観点</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43</a:t>
            </a:fld>
            <a:endParaRPr kumimoji="1" lang="ja-JP" altLang="en-US"/>
          </a:p>
        </p:txBody>
      </p:sp>
    </p:spTree>
    <p:extLst>
      <p:ext uri="{BB962C8B-B14F-4D97-AF65-F5344CB8AC3E}">
        <p14:creationId xmlns:p14="http://schemas.microsoft.com/office/powerpoint/2010/main" val="143824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69938" y="306388"/>
            <a:ext cx="8840788" cy="4973637"/>
          </a:xfrm>
        </p:spPr>
      </p:sp>
      <p:sp>
        <p:nvSpPr>
          <p:cNvPr id="3" name="ノート プレースホルダ 2"/>
          <p:cNvSpPr>
            <a:spLocks noGrp="1"/>
          </p:cNvSpPr>
          <p:nvPr>
            <p:ph type="body" idx="1"/>
          </p:nvPr>
        </p:nvSpPr>
        <p:spPr>
          <a:xfrm>
            <a:off x="721636" y="5491243"/>
            <a:ext cx="5778084" cy="4243369"/>
          </a:xfrm>
        </p:spPr>
        <p:txBody>
          <a:bodyPr>
            <a:normAutofit/>
          </a:bodyPr>
          <a:lstStyle/>
          <a:p>
            <a:r>
              <a:rPr kumimoji="1" lang="ja-JP" altLang="en-US" u="sng" dirty="0" smtClean="0"/>
              <a:t>図書館利用者の</a:t>
            </a:r>
            <a:r>
              <a:rPr kumimoji="1" lang="ja-JP" altLang="en-US" u="sng" dirty="0" smtClean="0">
                <a:solidFill>
                  <a:srgbClr val="FF0000"/>
                </a:solidFill>
              </a:rPr>
              <a:t>多様なニーズを図示</a:t>
            </a:r>
            <a:r>
              <a:rPr kumimoji="1" lang="ja-JP" altLang="en-US" u="sng" dirty="0" smtClean="0"/>
              <a:t>してみました。</a:t>
            </a:r>
            <a:endParaRPr kumimoji="1" lang="en-US" altLang="ja-JP" u="sng" dirty="0" smtClean="0"/>
          </a:p>
          <a:p>
            <a:endParaRPr kumimoji="1" lang="en-US" altLang="ja-JP" u="sng" dirty="0" smtClean="0"/>
          </a:p>
          <a:p>
            <a:r>
              <a:rPr kumimoji="1" lang="ja-JP" altLang="en-US" u="sng" dirty="0" smtClean="0">
                <a:solidFill>
                  <a:srgbClr val="FF0000"/>
                </a:solidFill>
              </a:rPr>
              <a:t>利用目的、利用者種別、利用場所、利用機器</a:t>
            </a:r>
            <a:r>
              <a:rPr kumimoji="1" lang="ja-JP" altLang="en-US" u="sng" dirty="0" smtClean="0"/>
              <a:t>など、ユーザのニーズは多様です。</a:t>
            </a:r>
            <a:endParaRPr kumimoji="1" lang="en-US" altLang="ja-JP" u="sng" dirty="0" smtClean="0"/>
          </a:p>
          <a:p>
            <a:r>
              <a:rPr kumimoji="1" lang="ja-JP" altLang="en-US" u="sng" dirty="0" smtClean="0"/>
              <a:t>しかし、このような多様なニーズに対して、１つの検索・閲覧方法でサービスを提供することは不可能です</a:t>
            </a:r>
            <a:r>
              <a:rPr lang="ja-JP" altLang="en-US" u="sng" dirty="0" smtClean="0"/>
              <a:t>。</a:t>
            </a:r>
            <a:endParaRPr lang="en-US" altLang="ja-JP" u="sng" dirty="0" smtClean="0"/>
          </a:p>
          <a:p>
            <a:endParaRPr lang="en-US" altLang="ja-JP" u="sng" dirty="0" smtClean="0"/>
          </a:p>
          <a:p>
            <a:r>
              <a:rPr lang="ja-JP" altLang="en-US" u="sng" dirty="0" smtClean="0"/>
              <a:t>従来の</a:t>
            </a:r>
            <a:r>
              <a:rPr lang="en-US" altLang="ja-JP" u="sng" dirty="0" smtClean="0"/>
              <a:t>OPAC</a:t>
            </a:r>
            <a:r>
              <a:rPr lang="ja-JP" altLang="en-US" u="sng" dirty="0" smtClean="0"/>
              <a:t>は、使いなれた人には、これで使いやすいのかも知れませんが、世の中の様々な検索サービスと比較すると、とても使いやすいものとは思えません。</a:t>
            </a:r>
            <a:endParaRPr kumimoji="1" lang="en-US" altLang="ja-JP" u="sng" dirty="0" smtClean="0"/>
          </a:p>
          <a:p>
            <a:endParaRPr kumimoji="1" lang="en-US" altLang="ja-JP" dirty="0" smtClean="0"/>
          </a:p>
          <a:p>
            <a:r>
              <a:rPr kumimoji="1" lang="ja-JP" altLang="en-US" dirty="0" smtClean="0"/>
              <a:t>～～～～～～～～～～</a:t>
            </a:r>
            <a:endParaRPr kumimoji="1" lang="en-US" altLang="ja-JP" dirty="0" smtClean="0"/>
          </a:p>
          <a:p>
            <a:endParaRPr kumimoji="1" lang="en-US" altLang="ja-JP" dirty="0" smtClean="0"/>
          </a:p>
          <a:p>
            <a:r>
              <a:rPr kumimoji="1" lang="ja-JP" altLang="en-US" dirty="0" smtClean="0"/>
              <a:t>当館が直接利用者に提供する</a:t>
            </a:r>
            <a:r>
              <a:rPr lang="en-US" altLang="ja-JP" dirty="0" smtClean="0"/>
              <a:t>GUI</a:t>
            </a:r>
            <a:r>
              <a:rPr lang="ja-JP" altLang="en-US" dirty="0" err="1" smtClean="0"/>
              <a:t>での</a:t>
            </a:r>
            <a:r>
              <a:rPr kumimoji="1" lang="ja-JP" altLang="en-US" dirty="0" smtClean="0"/>
              <a:t>サービスとして、ユーザビリティ、アクセシビリティへの配慮は重要な要件</a:t>
            </a:r>
            <a:endParaRPr lang="en-US" altLang="ja-JP" dirty="0" smtClean="0"/>
          </a:p>
          <a:p>
            <a:endParaRPr kumimoji="1" lang="en-US" altLang="ja-JP" dirty="0" smtClean="0"/>
          </a:p>
          <a:p>
            <a:r>
              <a:rPr lang="ja-JP" altLang="en-US" dirty="0" smtClean="0"/>
              <a:t>「いつでも、どこでも、だれでも」利用できるサービスとして考えると、このような観点があるということを例として挙げたもの</a:t>
            </a:r>
            <a:endParaRPr kumimoji="1" lang="en-US" altLang="ja-JP" dirty="0" smtClean="0"/>
          </a:p>
          <a:p>
            <a:endParaRPr lang="en-US" altLang="ja-JP" dirty="0" smtClean="0"/>
          </a:p>
          <a:p>
            <a:r>
              <a:rPr lang="ja-JP" altLang="en-US" dirty="0" smtClean="0"/>
              <a:t>当館がデータを</a:t>
            </a:r>
            <a:r>
              <a:rPr lang="en-US" altLang="ja-JP" dirty="0" smtClean="0"/>
              <a:t>API</a:t>
            </a:r>
            <a:r>
              <a:rPr lang="ja-JP" altLang="en-US" dirty="0" smtClean="0"/>
              <a:t>を通じて利用者に対して間接的に提供するサービスは別途</a:t>
            </a:r>
            <a:endParaRPr kumimoji="1" lang="ja-JP" altLang="en-US" dirty="0"/>
          </a:p>
        </p:txBody>
      </p:sp>
      <p:sp>
        <p:nvSpPr>
          <p:cNvPr id="4" name="スライド番号プレースホルダ 3"/>
          <p:cNvSpPr>
            <a:spLocks noGrp="1"/>
          </p:cNvSpPr>
          <p:nvPr>
            <p:ph type="sldNum" sz="quarter" idx="10"/>
          </p:nvPr>
        </p:nvSpPr>
        <p:spPr/>
        <p:txBody>
          <a:bodyPr/>
          <a:lstStyle/>
          <a:p>
            <a:fld id="{ABE1EF58-0341-4939-9227-899A80B03586}" type="slidenum">
              <a:rPr lang="en-US" altLang="ja-JP" smtClean="0">
                <a:solidFill>
                  <a:prstClr val="black"/>
                </a:solidFill>
              </a:rPr>
              <a:pPr/>
              <a:t>4</a:t>
            </a:fld>
            <a:endParaRPr kumimoji="1" lang="ja-JP" altLang="en-US">
              <a:solidFill>
                <a:prstClr val="black"/>
              </a:solidFill>
            </a:endParaRPr>
          </a:p>
        </p:txBody>
      </p:sp>
    </p:spTree>
    <p:extLst>
      <p:ext uri="{BB962C8B-B14F-4D97-AF65-F5344CB8AC3E}">
        <p14:creationId xmlns:p14="http://schemas.microsoft.com/office/powerpoint/2010/main" val="3061422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WikiPedia</a:t>
            </a:r>
            <a:r>
              <a:rPr kumimoji="1" lang="ja-JP" altLang="en-US" dirty="0" err="1" smtClean="0"/>
              <a:t>のくさかさんが</a:t>
            </a:r>
            <a:r>
              <a:rPr kumimoji="1" lang="ja-JP" altLang="en-US" dirty="0" smtClean="0"/>
              <a:t>紹介してくれたページ。ベリーピッキングモデルで考える探索と検索。</a:t>
            </a:r>
            <a:endParaRPr kumimoji="1" lang="en-US" altLang="ja-JP" dirty="0" smtClean="0"/>
          </a:p>
          <a:p>
            <a:r>
              <a:rPr kumimoji="1" lang="ja-JP" altLang="en-US" dirty="0" smtClean="0"/>
              <a:t>私は図書館情報学の専門家でもないので、情報探索行動を学問的に説明できる技量はないが。ただシステム屋として、概念モデルが見えると、システムを活用すると何が容易に構築できて、何が困難か想定できる。</a:t>
            </a:r>
            <a:endParaRPr kumimoji="1" lang="en-US" altLang="ja-JP" dirty="0" smtClean="0"/>
          </a:p>
          <a:p>
            <a:r>
              <a:rPr kumimoji="1" lang="en-US" altLang="ja-JP" dirty="0" smtClean="0"/>
              <a:t>NDL</a:t>
            </a:r>
            <a:r>
              <a:rPr kumimoji="1" lang="ja-JP" altLang="en-US" dirty="0" smtClean="0"/>
              <a:t>職員になってから、漠然と情報探索、情報検索の効率化を実践してきたが、ブラウジングの有用性を再認識した。</a:t>
            </a:r>
            <a:endParaRPr kumimoji="1" lang="en-US" altLang="ja-JP" dirty="0" smtClean="0"/>
          </a:p>
          <a:p>
            <a:r>
              <a:rPr kumimoji="1" lang="ja-JP" altLang="en-US" dirty="0" smtClean="0"/>
              <a:t>ブラウジングにより、思わぬところで自分の興味をそそる情報に出会える。→新たな発想の知識の創出</a:t>
            </a:r>
          </a:p>
          <a:p>
            <a:r>
              <a:rPr kumimoji="1" lang="ja-JP" altLang="en-US" dirty="0" smtClean="0"/>
              <a:t>そのためには、事実情報が、意味的内容でリンクされていることが必要。</a:t>
            </a:r>
            <a:endParaRPr kumimoji="1" lang="en-US" altLang="ja-JP" dirty="0" smtClean="0"/>
          </a:p>
          <a:p>
            <a:r>
              <a:rPr kumimoji="1" lang="ja-JP" altLang="en-US" dirty="0" smtClean="0"/>
              <a:t>それを文献に限らず、あらゆる情報を対象にするのが、</a:t>
            </a:r>
            <a:r>
              <a:rPr kumimoji="1" lang="en-US" altLang="ja-JP" dirty="0" smtClean="0"/>
              <a:t>LD</a:t>
            </a:r>
            <a:r>
              <a:rPr kumimoji="1" lang="ja-JP" altLang="en-US" dirty="0" smtClean="0"/>
              <a:t>化であり、可能な限り</a:t>
            </a:r>
            <a:r>
              <a:rPr kumimoji="1" lang="en-US" altLang="ja-JP" dirty="0" smtClean="0"/>
              <a:t>OD</a:t>
            </a:r>
            <a:r>
              <a:rPr kumimoji="1" lang="ja-JP" altLang="en-US" dirty="0" smtClean="0"/>
              <a:t>化することと思う。</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44</a:t>
            </a:fld>
            <a:endParaRPr kumimoji="1" lang="ja-JP" altLang="en-US"/>
          </a:p>
        </p:txBody>
      </p:sp>
    </p:spTree>
    <p:extLst>
      <p:ext uri="{BB962C8B-B14F-4D97-AF65-F5344CB8AC3E}">
        <p14:creationId xmlns:p14="http://schemas.microsoft.com/office/powerpoint/2010/main" val="2489081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現在の</a:t>
            </a:r>
            <a:r>
              <a:rPr lang="en-US" altLang="ja-JP" sz="1300" dirty="0" err="1"/>
              <a:t>NDLSearch</a:t>
            </a:r>
            <a:r>
              <a:rPr lang="ja-JP" altLang="en-US" sz="1300" dirty="0"/>
              <a:t>の主な連携状況</a:t>
            </a:r>
            <a:r>
              <a:rPr lang="ja-JP" altLang="en-US" sz="1100" dirty="0"/>
              <a:t>（書籍関連）</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45</a:t>
            </a:fld>
            <a:endParaRPr kumimoji="1" lang="ja-JP" altLang="en-US"/>
          </a:p>
        </p:txBody>
      </p:sp>
    </p:spTree>
    <p:extLst>
      <p:ext uri="{BB962C8B-B14F-4D97-AF65-F5344CB8AC3E}">
        <p14:creationId xmlns:p14="http://schemas.microsoft.com/office/powerpoint/2010/main" val="1642691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latin typeface="HG丸ｺﾞｼｯｸM-PRO" panose="020F0600000000000000" pitchFamily="50" charset="-128"/>
                <a:ea typeface="HG丸ｺﾞｼｯｸM-PRO" panose="020F0600000000000000" pitchFamily="50" charset="-128"/>
              </a:rPr>
              <a:t>現在の</a:t>
            </a:r>
            <a:r>
              <a:rPr kumimoji="1" lang="en-US" altLang="ja-JP" dirty="0" smtClean="0">
                <a:latin typeface="HG丸ｺﾞｼｯｸM-PRO" panose="020F0600000000000000" pitchFamily="50" charset="-128"/>
                <a:ea typeface="HG丸ｺﾞｼｯｸM-PRO" panose="020F0600000000000000" pitchFamily="50" charset="-128"/>
              </a:rPr>
              <a:t>NDL</a:t>
            </a:r>
            <a:r>
              <a:rPr kumimoji="1" lang="ja-JP" altLang="en-US" dirty="0" smtClean="0">
                <a:latin typeface="HG丸ｺﾞｼｯｸM-PRO" panose="020F0600000000000000" pitchFamily="50" charset="-128"/>
                <a:ea typeface="HG丸ｺﾞｼｯｸM-PRO" panose="020F0600000000000000" pitchFamily="50" charset="-128"/>
              </a:rPr>
              <a:t>サーチでの検索でも、</a:t>
            </a:r>
            <a:r>
              <a:rPr kumimoji="1" lang="en-US" altLang="ja-JP" dirty="0" smtClean="0">
                <a:latin typeface="HG丸ｺﾞｼｯｸM-PRO" panose="020F0600000000000000" pitchFamily="50" charset="-128"/>
                <a:ea typeface="HG丸ｺﾞｼｯｸM-PRO" panose="020F0600000000000000" pitchFamily="50" charset="-128"/>
              </a:rPr>
              <a:t>3</a:t>
            </a:r>
            <a:r>
              <a:rPr kumimoji="1" lang="ja-JP" altLang="en-US" dirty="0" smtClean="0">
                <a:latin typeface="HG丸ｺﾞｼｯｸM-PRO" panose="020F0600000000000000" pitchFamily="50" charset="-128"/>
                <a:ea typeface="HG丸ｺﾞｼｯｸM-PRO" panose="020F0600000000000000" pitchFamily="50" charset="-128"/>
              </a:rPr>
              <a:t>万</a:t>
            </a:r>
            <a:r>
              <a:rPr kumimoji="1" lang="en-US" altLang="ja-JP" dirty="0" smtClean="0">
                <a:latin typeface="HG丸ｺﾞｼｯｸM-PRO" panose="020F0600000000000000" pitchFamily="50" charset="-128"/>
                <a:ea typeface="HG丸ｺﾞｼｯｸM-PRO" panose="020F0600000000000000" pitchFamily="50" charset="-128"/>
              </a:rPr>
              <a:t>4</a:t>
            </a:r>
            <a:r>
              <a:rPr kumimoji="1" lang="ja-JP" altLang="en-US" dirty="0" smtClean="0">
                <a:latin typeface="HG丸ｺﾞｼｯｸM-PRO" panose="020F0600000000000000" pitchFamily="50" charset="-128"/>
                <a:ea typeface="HG丸ｺﾞｼｯｸM-PRO" panose="020F0600000000000000" pitchFamily="50" charset="-128"/>
              </a:rPr>
              <a:t>千件のコンテンツが見つかる。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多くの機関で、様々なコンテンツを保有している。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しかし、</a:t>
            </a:r>
            <a:r>
              <a:rPr kumimoji="1" lang="ja-JP" altLang="en-US" b="1" dirty="0" smtClean="0">
                <a:latin typeface="HG丸ｺﾞｼｯｸM-PRO" panose="020F0600000000000000" pitchFamily="50" charset="-128"/>
                <a:ea typeface="HG丸ｺﾞｼｯｸM-PRO" panose="020F0600000000000000" pitchFamily="50" charset="-128"/>
              </a:rPr>
              <a:t>世の中には</a:t>
            </a:r>
            <a:r>
              <a:rPr kumimoji="1" lang="en-US" altLang="ja-JP" b="1" dirty="0" smtClean="0">
                <a:latin typeface="HG丸ｺﾞｼｯｸM-PRO" panose="020F0600000000000000" pitchFamily="50" charset="-128"/>
                <a:ea typeface="HG丸ｺﾞｼｯｸM-PRO" panose="020F0600000000000000" pitchFamily="50" charset="-128"/>
              </a:rPr>
              <a:t>Google</a:t>
            </a:r>
            <a:r>
              <a:rPr kumimoji="1" lang="ja-JP" altLang="en-US" b="1" dirty="0" smtClean="0">
                <a:latin typeface="HG丸ｺﾞｼｯｸM-PRO" panose="020F0600000000000000" pitchFamily="50" charset="-128"/>
                <a:ea typeface="HG丸ｺﾞｼｯｸM-PRO" panose="020F0600000000000000" pitchFamily="50" charset="-128"/>
              </a:rPr>
              <a:t>で見つからない資料も含めて、この数十倍</a:t>
            </a:r>
            <a:r>
              <a:rPr kumimoji="1" lang="ja-JP" altLang="en-US" dirty="0" smtClean="0">
                <a:latin typeface="HG丸ｺﾞｼｯｸM-PRO" panose="020F0600000000000000" pitchFamily="50" charset="-128"/>
                <a:ea typeface="HG丸ｺﾞｼｯｸM-PRO" panose="020F0600000000000000" pitchFamily="50" charset="-128"/>
              </a:rPr>
              <a:t>の有用な情報があると思われる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46</a:t>
            </a:fld>
            <a:endParaRPr kumimoji="1" lang="ja-JP" altLang="en-US"/>
          </a:p>
        </p:txBody>
      </p:sp>
    </p:spTree>
    <p:extLst>
      <p:ext uri="{BB962C8B-B14F-4D97-AF65-F5344CB8AC3E}">
        <p14:creationId xmlns:p14="http://schemas.microsoft.com/office/powerpoint/2010/main" val="3919992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あらゆる情報がアーカイブ全体で、関連付けられるべきとイメージした図</a:t>
            </a:r>
            <a:endParaRPr kumimoji="1" lang="en-US" altLang="ja-JP" dirty="0" smtClean="0"/>
          </a:p>
          <a:p>
            <a:r>
              <a:rPr kumimoji="1" lang="ja-JP" altLang="en-US" b="1" dirty="0" smtClean="0"/>
              <a:t>今までの図書館で扱ってきたかどうかは別で、利用者からみてこれらの情報は紐づけて利用できるように</a:t>
            </a:r>
            <a:r>
              <a:rPr kumimoji="1" lang="ja-JP" altLang="en-US" dirty="0" smtClean="0"/>
              <a:t>なることが望ましいと考える</a:t>
            </a:r>
            <a:endParaRPr kumimoji="1" lang="en-US" altLang="ja-JP" dirty="0" smtClean="0"/>
          </a:p>
          <a:p>
            <a:r>
              <a:rPr kumimoji="1" lang="ja-JP" altLang="en-US" dirty="0" smtClean="0"/>
              <a:t>～～～～</a:t>
            </a:r>
            <a:endParaRPr kumimoji="1" lang="en-US" altLang="ja-JP" dirty="0" smtClean="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47</a:t>
            </a:fld>
            <a:endParaRPr kumimoji="1" lang="ja-JP" altLang="en-US"/>
          </a:p>
        </p:txBody>
      </p:sp>
    </p:spTree>
    <p:extLst>
      <p:ext uri="{BB962C8B-B14F-4D97-AF65-F5344CB8AC3E}">
        <p14:creationId xmlns:p14="http://schemas.microsoft.com/office/powerpoint/2010/main" val="2405096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知識情報の集約と提供の概念</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48</a:t>
            </a:fld>
            <a:endParaRPr kumimoji="1" lang="ja-JP" altLang="en-US"/>
          </a:p>
        </p:txBody>
      </p:sp>
    </p:spTree>
    <p:extLst>
      <p:ext uri="{BB962C8B-B14F-4D97-AF65-F5344CB8AC3E}">
        <p14:creationId xmlns:p14="http://schemas.microsoft.com/office/powerpoint/2010/main" val="2599181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図</a:t>
            </a:r>
            <a:endParaRPr kumimoji="1" lang="en-US" altLang="ja-JP" dirty="0" smtClean="0"/>
          </a:p>
          <a:p>
            <a:r>
              <a:rPr kumimoji="1" lang="ja-JP" altLang="en-US" dirty="0" smtClean="0"/>
              <a:t>源氏物語を例に</a:t>
            </a:r>
            <a:endParaRPr kumimoji="1" lang="en-US" altLang="ja-JP" dirty="0" smtClean="0"/>
          </a:p>
          <a:p>
            <a:r>
              <a:rPr kumimoji="1" lang="ja-JP" altLang="en-US" dirty="0" smtClean="0"/>
              <a:t>様々な情報が</a:t>
            </a:r>
            <a:r>
              <a:rPr kumimoji="1" lang="en-US" altLang="ja-JP" dirty="0" smtClean="0"/>
              <a:t>LD</a:t>
            </a:r>
            <a:r>
              <a:rPr kumimoji="1" lang="ja-JP" altLang="en-US" dirty="0" smtClean="0"/>
              <a:t>化されて、芋づる式に取り出され、当初想定もしていない思わぬ情報にたどり着いて、活用される</a:t>
            </a:r>
            <a:r>
              <a:rPr kumimoji="1" lang="ja-JP" altLang="en-US" dirty="0" err="1" smtClean="0"/>
              <a:t>ようにに</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49</a:t>
            </a:fld>
            <a:endParaRPr kumimoji="1" lang="ja-JP" altLang="en-US"/>
          </a:p>
        </p:txBody>
      </p:sp>
    </p:spTree>
    <p:extLst>
      <p:ext uri="{BB962C8B-B14F-4D97-AF65-F5344CB8AC3E}">
        <p14:creationId xmlns:p14="http://schemas.microsoft.com/office/powerpoint/2010/main" val="1175658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業種・業態ごとに異なった情報の語彙を可能な限り共通化するとともに、各種辞書を活用して情報と情報を結び付けていく。</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50</a:t>
            </a:fld>
            <a:endParaRPr kumimoji="1" lang="ja-JP" altLang="en-US"/>
          </a:p>
        </p:txBody>
      </p:sp>
    </p:spTree>
    <p:extLst>
      <p:ext uri="{BB962C8B-B14F-4D97-AF65-F5344CB8AC3E}">
        <p14:creationId xmlns:p14="http://schemas.microsoft.com/office/powerpoint/2010/main" val="2032213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1023624"/>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1023624"/>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1023624"/>
            <a:fld id="{010E8F47-D1FD-4A44-8287-97A34E0C3CB9}" type="slidenum">
              <a:rPr lang="en-US" altLang="ja-JP" smtClean="0">
                <a:solidFill>
                  <a:prstClr val="black"/>
                </a:solidFill>
              </a:rPr>
              <a:pPr defTabSz="1023624"/>
              <a:t>51</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233363" y="323850"/>
            <a:ext cx="6065837" cy="3411538"/>
          </a:xfrm>
          <a:ln/>
        </p:spPr>
      </p:sp>
      <p:sp>
        <p:nvSpPr>
          <p:cNvPr id="141318" name="Rectangle 3"/>
          <p:cNvSpPr>
            <a:spLocks noGrp="1" noChangeArrowheads="1"/>
          </p:cNvSpPr>
          <p:nvPr>
            <p:ph type="body" idx="1"/>
          </p:nvPr>
        </p:nvSpPr>
        <p:spPr>
          <a:xfrm>
            <a:off x="328675" y="3815712"/>
            <a:ext cx="6244755" cy="6950472"/>
          </a:xfrm>
          <a:noFill/>
          <a:ln/>
        </p:spPr>
        <p:txBody>
          <a:bodyPr>
            <a:normAutofit fontScale="85000" lnSpcReduction="10000"/>
          </a:bodyPr>
          <a:lstStyle/>
          <a:p>
            <a:pPr eaLnBrk="1" hangingPunct="1">
              <a:lnSpc>
                <a:spcPct val="80000"/>
              </a:lnSpc>
            </a:pPr>
            <a:r>
              <a:rPr lang="en-US" altLang="ja-JP" u="sng" dirty="0" smtClean="0">
                <a:solidFill>
                  <a:srgbClr val="FF0000"/>
                </a:solidFill>
                <a:ea typeface="ＭＳ Ｐ明朝" charset="-128"/>
              </a:rPr>
              <a:t>2007</a:t>
            </a:r>
            <a:r>
              <a:rPr lang="ja-JP" altLang="en-US" u="sng" dirty="0" smtClean="0">
                <a:solidFill>
                  <a:srgbClr val="FF0000"/>
                </a:solidFill>
                <a:ea typeface="ＭＳ Ｐ明朝" charset="-128"/>
              </a:rPr>
              <a:t>年時点でのイメージ図</a:t>
            </a:r>
            <a:endParaRPr lang="en-US" altLang="ja-JP" u="sng" dirty="0" smtClean="0">
              <a:solidFill>
                <a:srgbClr val="FF0000"/>
              </a:solidFill>
              <a:ea typeface="ＭＳ Ｐ明朝" charset="-128"/>
            </a:endParaRPr>
          </a:p>
          <a:p>
            <a:pPr eaLnBrk="1" hangingPunct="1">
              <a:lnSpc>
                <a:spcPct val="80000"/>
              </a:lnSpc>
            </a:pPr>
            <a:r>
              <a:rPr lang="ja-JP" altLang="en-US" u="sng" dirty="0" smtClean="0">
                <a:solidFill>
                  <a:srgbClr val="FF0000"/>
                </a:solidFill>
                <a:ea typeface="ＭＳ Ｐ明朝" charset="-128"/>
              </a:rPr>
              <a:t>そのような仕組み</a:t>
            </a:r>
            <a:r>
              <a:rPr lang="ja-JP" altLang="en-US" u="sng" dirty="0" smtClean="0">
                <a:ea typeface="ＭＳ Ｐ明朝" charset="-128"/>
              </a:rPr>
              <a:t>は、</a:t>
            </a:r>
            <a:r>
              <a:rPr lang="en-US" altLang="ja-JP" u="sng" dirty="0" smtClean="0">
                <a:ea typeface="ＭＳ Ｐ明朝" charset="-128"/>
              </a:rPr>
              <a:t>NDL</a:t>
            </a:r>
            <a:r>
              <a:rPr lang="ja-JP" altLang="en-US" u="sng" dirty="0" smtClean="0">
                <a:ea typeface="ＭＳ Ｐ明朝" charset="-128"/>
              </a:rPr>
              <a:t>からだけでなく、様々な機関から提供されていますが、それぞれの</a:t>
            </a:r>
            <a:r>
              <a:rPr lang="ja-JP" altLang="en-US" u="sng" dirty="0" smtClean="0">
                <a:solidFill>
                  <a:srgbClr val="FF0000"/>
                </a:solidFill>
                <a:ea typeface="ＭＳ Ｐ明朝" charset="-128"/>
              </a:rPr>
              <a:t>サービスが連携する</a:t>
            </a:r>
            <a:r>
              <a:rPr lang="ja-JP" altLang="en-US" u="sng" dirty="0" smtClean="0">
                <a:ea typeface="ＭＳ Ｐ明朝" charset="-128"/>
              </a:rPr>
              <a:t>ことにより、より効果的なサービスとなっていきます。</a:t>
            </a:r>
            <a:endParaRPr lang="en-US" altLang="ja-JP" u="sng" dirty="0" smtClean="0">
              <a:ea typeface="ＭＳ Ｐ明朝" charset="-128"/>
            </a:endParaRPr>
          </a:p>
          <a:p>
            <a:pPr marL="266211" indent="-266211">
              <a:lnSpc>
                <a:spcPct val="80000"/>
              </a:lnSpc>
            </a:pPr>
            <a:endParaRPr lang="en-US" altLang="ja-JP" u="sng" dirty="0" smtClean="0">
              <a:ea typeface="ＭＳ Ｐ明朝" charset="-128"/>
            </a:endParaRPr>
          </a:p>
          <a:p>
            <a:pPr marL="266211" indent="-266211" defTabSz="989970">
              <a:lnSpc>
                <a:spcPct val="80000"/>
              </a:lnSpc>
              <a:buFont typeface="+mj-lt"/>
              <a:buAutoNum type="arabicPeriod"/>
              <a:defRPr/>
            </a:pPr>
            <a:r>
              <a:rPr lang="ja-JP" altLang="en-US" u="sng" dirty="0" smtClean="0">
                <a:solidFill>
                  <a:srgbClr val="FF0000"/>
                </a:solidFill>
              </a:rPr>
              <a:t>サービスが連携できる</a:t>
            </a:r>
            <a:r>
              <a:rPr lang="ja-JP" altLang="ja-JP" u="sng" dirty="0" smtClean="0">
                <a:solidFill>
                  <a:srgbClr val="FF0000"/>
                </a:solidFill>
              </a:rPr>
              <a:t>情報提供環境</a:t>
            </a:r>
            <a:r>
              <a:rPr lang="ja-JP" altLang="ja-JP" u="sng" dirty="0" smtClean="0"/>
              <a:t>として、</a:t>
            </a:r>
            <a:r>
              <a:rPr lang="ja-JP" altLang="en-US" u="sng" dirty="0" smtClean="0"/>
              <a:t>当時</a:t>
            </a:r>
            <a:r>
              <a:rPr lang="ja-JP" altLang="ja-JP" u="sng" dirty="0" smtClean="0"/>
              <a:t>の大きなパラダイムシフトの一つとして、</a:t>
            </a:r>
            <a:r>
              <a:rPr lang="ja-JP" altLang="ja-JP" u="sng" dirty="0" smtClean="0">
                <a:solidFill>
                  <a:srgbClr val="FF0000"/>
                </a:solidFill>
              </a:rPr>
              <a:t>クラウドコンピュータ</a:t>
            </a:r>
            <a:r>
              <a:rPr lang="ja-JP" altLang="ja-JP" u="sng" dirty="0" smtClean="0"/>
              <a:t>の世界がありま</a:t>
            </a:r>
            <a:r>
              <a:rPr lang="ja-JP" altLang="en-US" u="sng" dirty="0" smtClean="0"/>
              <a:t>したが、今は個人の情報管理にまでインフラとして普及している</a:t>
            </a:r>
            <a:r>
              <a:rPr lang="ja-JP" altLang="ja-JP" u="sng" dirty="0" smtClean="0"/>
              <a:t>。</a:t>
            </a:r>
            <a:endParaRPr lang="en-US" altLang="ja-JP" u="sng" dirty="0" smtClean="0"/>
          </a:p>
          <a:p>
            <a:pPr marL="761196" lvl="1" indent="-266211" defTabSz="989970">
              <a:lnSpc>
                <a:spcPct val="80000"/>
              </a:lnSpc>
              <a:buFont typeface="+mj-lt"/>
              <a:buAutoNum type="arabicPeriod"/>
              <a:defRPr/>
            </a:pPr>
            <a:r>
              <a:rPr lang="ja-JP" altLang="ja-JP" dirty="0" smtClean="0"/>
              <a:t>クラウドコンピュータは、ネットワークコンピューティング、グリッドコンピューティング、</a:t>
            </a:r>
            <a:r>
              <a:rPr lang="en-US" altLang="ja-JP" dirty="0" err="1" smtClean="0"/>
              <a:t>SaaS</a:t>
            </a:r>
            <a:r>
              <a:rPr lang="ja-JP" altLang="ja-JP" dirty="0" smtClean="0"/>
              <a:t>（</a:t>
            </a:r>
            <a:r>
              <a:rPr lang="en-US" altLang="ja-JP" dirty="0" smtClean="0"/>
              <a:t>Software as a Service</a:t>
            </a:r>
            <a:r>
              <a:rPr lang="ja-JP" altLang="ja-JP" dirty="0" smtClean="0"/>
              <a:t>）、</a:t>
            </a:r>
            <a:r>
              <a:rPr lang="en-US" altLang="ja-JP" dirty="0" smtClean="0"/>
              <a:t>Web</a:t>
            </a:r>
            <a:r>
              <a:rPr lang="ja-JP" altLang="ja-JP" dirty="0" smtClean="0"/>
              <a:t>サービス等の技術を融合させた、データセンターのようなものです。</a:t>
            </a:r>
            <a:endParaRPr lang="en-US" altLang="ja-JP" dirty="0" smtClean="0"/>
          </a:p>
          <a:p>
            <a:pPr marL="761196" lvl="1" indent="-266211" defTabSz="989970">
              <a:lnSpc>
                <a:spcPct val="80000"/>
              </a:lnSpc>
              <a:buFont typeface="+mj-lt"/>
              <a:buAutoNum type="arabicPeriod"/>
              <a:defRPr/>
            </a:pPr>
            <a:r>
              <a:rPr lang="ja-JP" altLang="ja-JP" dirty="0" smtClean="0"/>
              <a:t>個別の組織が、</a:t>
            </a:r>
            <a:r>
              <a:rPr lang="ja-JP" altLang="ja-JP" dirty="0" smtClean="0">
                <a:solidFill>
                  <a:srgbClr val="FF0000"/>
                </a:solidFill>
              </a:rPr>
              <a:t>単独でコンピュータ資源</a:t>
            </a:r>
            <a:r>
              <a:rPr lang="ja-JP" altLang="ja-JP" dirty="0" smtClean="0"/>
              <a:t>（ハードウェア、ソフトウェア）や</a:t>
            </a:r>
            <a:r>
              <a:rPr lang="ja-JP" altLang="ja-JP" dirty="0" smtClean="0">
                <a:solidFill>
                  <a:srgbClr val="FF0000"/>
                </a:solidFill>
              </a:rPr>
              <a:t>情報を抱えて、サービスを提供</a:t>
            </a:r>
            <a:r>
              <a:rPr lang="ja-JP" altLang="ja-JP" dirty="0" smtClean="0"/>
              <a:t>し、ユーザが、</a:t>
            </a:r>
            <a:r>
              <a:rPr lang="ja-JP" altLang="ja-JP" dirty="0" smtClean="0">
                <a:solidFill>
                  <a:srgbClr val="FF0000"/>
                </a:solidFill>
              </a:rPr>
              <a:t>個別のサービスを利用するような形ではありません</a:t>
            </a:r>
            <a:r>
              <a:rPr lang="ja-JP" altLang="ja-JP" dirty="0" smtClean="0"/>
              <a:t>。</a:t>
            </a:r>
          </a:p>
          <a:p>
            <a:pPr marL="266211" indent="-266211" defTabSz="989970">
              <a:lnSpc>
                <a:spcPct val="80000"/>
              </a:lnSpc>
              <a:buFont typeface="+mj-lt"/>
              <a:buAutoNum type="arabicPeriod"/>
              <a:defRPr/>
            </a:pPr>
            <a:r>
              <a:rPr lang="ja-JP" altLang="ja-JP" u="sng" dirty="0" smtClean="0"/>
              <a:t>クラウドコンピュータの普及する時代には、様々な機関の情報の共有だけでなく、サービスが共有しやすくなる世界になっていきます。</a:t>
            </a:r>
            <a:endParaRPr lang="en-US" altLang="ja-JP" u="sng" dirty="0" smtClean="0"/>
          </a:p>
          <a:p>
            <a:pPr marL="266211" indent="-266211" defTabSz="989970">
              <a:lnSpc>
                <a:spcPct val="80000"/>
              </a:lnSpc>
              <a:buFont typeface="+mj-lt"/>
              <a:buAutoNum type="arabicPeriod"/>
              <a:defRPr/>
            </a:pPr>
            <a:r>
              <a:rPr lang="ja-JP" altLang="ja-JP" u="sng" dirty="0" smtClean="0"/>
              <a:t>各機関、当館のサービスも、このパラダイムシフトに対応していかなければ、孤立したサービスになっていきます。</a:t>
            </a:r>
            <a:endParaRPr lang="en-US" altLang="ja-JP" u="sng" dirty="0" smtClean="0"/>
          </a:p>
          <a:p>
            <a:pPr marL="247493" indent="-247493">
              <a:buFont typeface="+mj-lt"/>
              <a:buAutoNum type="arabicPeriod"/>
            </a:pPr>
            <a:r>
              <a:rPr lang="ja-JP" altLang="ja-JP" u="sng" dirty="0" smtClean="0"/>
              <a:t>そういう時代が近く到来することを見据えて、情報の管理の仕方、サービスのあり方を考えていく必要があります。</a:t>
            </a:r>
            <a:endParaRPr lang="en-US" altLang="ja-JP" u="sng" dirty="0" smtClean="0"/>
          </a:p>
          <a:p>
            <a:pPr marL="247493" indent="-247493">
              <a:buFont typeface="+mj-lt"/>
              <a:buAutoNum type="arabicPeriod"/>
            </a:pPr>
            <a:r>
              <a:rPr lang="ja-JP" altLang="ja-JP" u="sng" dirty="0" smtClean="0"/>
              <a:t>今後ますます、情報と情報が情報群、サービスとサービスがサービス群、人と人がユーザ群として有機的に関連付けられていくものと思われます。</a:t>
            </a:r>
            <a:endParaRPr lang="en-US" altLang="ja-JP" u="sng" dirty="0" smtClean="0"/>
          </a:p>
          <a:p>
            <a:pPr marL="742478" lvl="1" indent="-247493">
              <a:buFont typeface="+mj-lt"/>
              <a:buAutoNum type="arabicPeriod"/>
            </a:pPr>
            <a:r>
              <a:rPr lang="ja-JP" altLang="ja-JP" dirty="0" smtClean="0"/>
              <a:t>従来のように個別のデータベースを検索し、コンテンツを閲覧するような形から、クラウドコンピュータの世界のリソースを、情報サービスの所在場所を意識せずに、サービス群として利用していくことになると思われます。</a:t>
            </a:r>
            <a:endParaRPr lang="en-US" altLang="ja-JP" dirty="0" smtClean="0"/>
          </a:p>
          <a:p>
            <a:pPr marL="742478" lvl="1" indent="-247493">
              <a:buFont typeface="+mj-lt"/>
              <a:buAutoNum type="arabicPeriod"/>
            </a:pPr>
            <a:r>
              <a:rPr lang="ja-JP" altLang="ja-JP" dirty="0" smtClean="0"/>
              <a:t>そこでは、所蔵機関、専門家・一般個人の区別なく集合が作られて、当館のサービスは、これらの複数のサービス群、情報群の１つにすぎなくなります。</a:t>
            </a:r>
          </a:p>
          <a:p>
            <a:pPr marL="247493" indent="-247493">
              <a:buFont typeface="+mj-lt"/>
              <a:buAutoNum type="arabicPeriod"/>
            </a:pPr>
            <a:r>
              <a:rPr lang="ja-JP" altLang="ja-JP" u="sng" dirty="0" smtClean="0"/>
              <a:t>また、インターネットの世界での情報発信の状況が変革すると、当館が進めているウェブアーカイブ、情報探索サービスのあり方にも大きく影響します。</a:t>
            </a:r>
            <a:endParaRPr lang="en-US" altLang="ja-JP" u="sng" dirty="0" smtClean="0"/>
          </a:p>
          <a:p>
            <a:pPr marL="742478" lvl="1" indent="-247493">
              <a:buFont typeface="+mj-lt"/>
              <a:buAutoNum type="arabicPeriod"/>
            </a:pPr>
            <a:r>
              <a:rPr lang="ja-JP" altLang="ja-JP" u="sng" dirty="0" smtClean="0"/>
              <a:t>従来のウェブアーカイブは情報を収集保存してきていますが、このようなサービスの形をそのまま保存することは困難です。どのようにしてサービスの中から情報を収集していくのかを考える必要があります。</a:t>
            </a:r>
            <a:endParaRPr lang="en-US" altLang="ja-JP" u="sng" dirty="0" smtClean="0">
              <a:ea typeface="ＭＳ Ｐ明朝" charset="-128"/>
            </a:endParaRPr>
          </a:p>
          <a:p>
            <a:pPr marL="266211" indent="-266211">
              <a:lnSpc>
                <a:spcPct val="80000"/>
              </a:lnSpc>
            </a:pPr>
            <a:r>
              <a:rPr lang="ja-JP" altLang="en-US" sz="1100" u="sng" dirty="0">
                <a:ea typeface="ＭＳ Ｐ明朝" charset="-128"/>
              </a:rPr>
              <a:t>～～～～～～～～～～～～～～～～～～～～</a:t>
            </a:r>
            <a:endParaRPr lang="en-US" altLang="ja-JP" sz="1100" u="sng" dirty="0">
              <a:ea typeface="ＭＳ Ｐ明朝" charset="-128"/>
            </a:endParaRPr>
          </a:p>
          <a:p>
            <a:pPr marL="266211" indent="-266211">
              <a:lnSpc>
                <a:spcPct val="80000"/>
              </a:lnSpc>
            </a:pPr>
            <a:endParaRPr lang="en-US" altLang="ja-JP" sz="1100" u="sng" dirty="0">
              <a:ea typeface="ＭＳ Ｐ明朝" charset="-128"/>
            </a:endParaRPr>
          </a:p>
          <a:p>
            <a:pPr marL="266211" indent="-266211">
              <a:lnSpc>
                <a:spcPct val="80000"/>
              </a:lnSpc>
            </a:pPr>
            <a:r>
              <a:rPr lang="ja-JP" altLang="en-US" sz="1100" u="sng" dirty="0">
                <a:ea typeface="ＭＳ Ｐ明朝" charset="-128"/>
              </a:rPr>
              <a:t>次は、人と情報が関連付けられて、精緻な検索の絞込みと、ニーズに応じた閲覧ができるサービスを提供することです。</a:t>
            </a:r>
            <a:endParaRPr lang="ja-JP" altLang="en-US" sz="1100" b="1" dirty="0">
              <a:ea typeface="ＭＳ Ｐ明朝" charset="-128"/>
            </a:endParaRPr>
          </a:p>
          <a:p>
            <a:pPr marL="266211" indent="-266211">
              <a:lnSpc>
                <a:spcPct val="80000"/>
              </a:lnSpc>
            </a:pPr>
            <a:r>
              <a:rPr lang="en-US" altLang="ja-JP" sz="1100" b="1" dirty="0">
                <a:ea typeface="ＭＳ Ｐ明朝" charset="-128"/>
              </a:rPr>
              <a:t>5</a:t>
            </a:r>
            <a:r>
              <a:rPr lang="ja-JP" altLang="en-US" sz="1100" b="1" dirty="0">
                <a:ea typeface="ＭＳ Ｐ明朝" charset="-128"/>
              </a:rPr>
              <a:t>年程度までの方向性（クラウドコンピュータの世界の普及をイメージして）</a:t>
            </a:r>
            <a:endParaRPr lang="ja-JP" altLang="en-US" sz="1100" dirty="0">
              <a:ea typeface="ＭＳ Ｐ明朝" charset="-128"/>
            </a:endParaRPr>
          </a:p>
          <a:p>
            <a:pPr marL="266211" indent="-266211">
              <a:lnSpc>
                <a:spcPct val="80000"/>
              </a:lnSpc>
            </a:pPr>
            <a:r>
              <a:rPr lang="ja-JP" altLang="en-US" sz="1100" dirty="0">
                <a:ea typeface="ＭＳ Ｐ明朝" charset="-128"/>
              </a:rPr>
              <a:t>過去２～３年の変化。</a:t>
            </a:r>
            <a:endParaRPr lang="ja-JP" altLang="en-US" sz="1100" u="sng" dirty="0">
              <a:ea typeface="ＭＳ Ｐ明朝" charset="-128"/>
            </a:endParaRPr>
          </a:p>
          <a:p>
            <a:pPr marL="760854" lvl="1" indent="-266211">
              <a:lnSpc>
                <a:spcPct val="80000"/>
              </a:lnSpc>
            </a:pPr>
            <a:r>
              <a:rPr lang="en-US" altLang="ja-JP" sz="1100" u="sng" dirty="0">
                <a:ea typeface="ＭＳ Ｐ明朝" charset="-128"/>
              </a:rPr>
              <a:t>Blog</a:t>
            </a:r>
            <a:r>
              <a:rPr lang="ja-JP" altLang="en-US" sz="1100" u="sng" dirty="0" err="1">
                <a:ea typeface="ＭＳ Ｐ明朝" charset="-128"/>
              </a:rPr>
              <a:t>、</a:t>
            </a:r>
            <a:r>
              <a:rPr lang="en-US" altLang="ja-JP" sz="1100" u="sng" dirty="0">
                <a:ea typeface="ＭＳ Ｐ明朝" charset="-128"/>
              </a:rPr>
              <a:t>wiki</a:t>
            </a:r>
            <a:r>
              <a:rPr lang="ja-JP" altLang="en-US" sz="1100" u="sng" dirty="0" err="1">
                <a:ea typeface="ＭＳ Ｐ明朝" charset="-128"/>
              </a:rPr>
              <a:t>、</a:t>
            </a:r>
            <a:r>
              <a:rPr lang="en-US" altLang="ja-JP" sz="1100" u="sng" dirty="0">
                <a:ea typeface="ＭＳ Ｐ明朝" charset="-128"/>
              </a:rPr>
              <a:t>SNS</a:t>
            </a:r>
            <a:r>
              <a:rPr lang="ja-JP" altLang="en-US" sz="1100" u="sng" dirty="0">
                <a:ea typeface="ＭＳ Ｐ明朝" charset="-128"/>
              </a:rPr>
              <a:t>等で個人の情報が発信されるようになり、ソーシャルブックマーク機能で個人がタギングして情報を分類できるようになりました。</a:t>
            </a:r>
            <a:r>
              <a:rPr lang="en-US" altLang="ja-JP" sz="1100" i="1" dirty="0">
                <a:ea typeface="ＭＳ Ｐ明朝" charset="-128"/>
              </a:rPr>
              <a:t>RSS1.0</a:t>
            </a:r>
            <a:r>
              <a:rPr lang="ja-JP" altLang="en-US" sz="1100" i="1" dirty="0">
                <a:ea typeface="ＭＳ Ｐ明朝" charset="-128"/>
              </a:rPr>
              <a:t>でメタデータの配信、</a:t>
            </a:r>
            <a:r>
              <a:rPr lang="en-US" altLang="ja-JP" sz="1100" i="1" dirty="0">
                <a:ea typeface="ＭＳ Ｐ明朝" charset="-128"/>
              </a:rPr>
              <a:t>RSS2.0</a:t>
            </a:r>
            <a:r>
              <a:rPr lang="ja-JP" altLang="en-US" sz="1100" i="1" dirty="0">
                <a:ea typeface="ＭＳ Ｐ明朝" charset="-128"/>
              </a:rPr>
              <a:t>や</a:t>
            </a:r>
            <a:r>
              <a:rPr lang="en-US" altLang="ja-JP" sz="1100" i="1" dirty="0">
                <a:ea typeface="ＭＳ Ｐ明朝" charset="-128"/>
              </a:rPr>
              <a:t>atom</a:t>
            </a:r>
            <a:r>
              <a:rPr lang="ja-JP" altLang="en-US" sz="1100" i="1" dirty="0">
                <a:ea typeface="ＭＳ Ｐ明朝" charset="-128"/>
              </a:rPr>
              <a:t>でコンテンツの配信まで行われるようになった。</a:t>
            </a:r>
            <a:endParaRPr lang="ja-JP" altLang="en-US" sz="1100" dirty="0">
              <a:ea typeface="ＭＳ Ｐ明朝" charset="-128"/>
            </a:endParaRPr>
          </a:p>
          <a:p>
            <a:pPr marL="266211" indent="-266211">
              <a:lnSpc>
                <a:spcPct val="80000"/>
              </a:lnSpc>
            </a:pPr>
            <a:r>
              <a:rPr lang="ja-JP" altLang="en-US" sz="1100" dirty="0">
                <a:ea typeface="ＭＳ Ｐ明朝" charset="-128"/>
              </a:rPr>
              <a:t>クラウドコンピュータの世界でのサービスのイメージ（図を作成）</a:t>
            </a:r>
            <a:endParaRPr lang="ja-JP" altLang="en-US" sz="1100" u="sng" dirty="0">
              <a:ea typeface="ＭＳ Ｐ明朝" charset="-128"/>
            </a:endParaRPr>
          </a:p>
          <a:p>
            <a:pPr marL="760854" lvl="1" indent="-266211">
              <a:lnSpc>
                <a:spcPct val="80000"/>
              </a:lnSpc>
            </a:pPr>
            <a:r>
              <a:rPr lang="en-US" altLang="ja-JP" sz="1100" u="sng" dirty="0">
                <a:ea typeface="ＭＳ Ｐ明朝" charset="-128"/>
              </a:rPr>
              <a:t>5</a:t>
            </a:r>
            <a:r>
              <a:rPr lang="ja-JP" altLang="en-US" sz="1100" u="sng" dirty="0">
                <a:ea typeface="ＭＳ Ｐ明朝" charset="-128"/>
              </a:rPr>
              <a:t>年後には、大きなパラダイムシフトがあると想定されます。その一つとして、クラウドコンピュータの世界があります。</a:t>
            </a:r>
          </a:p>
          <a:p>
            <a:pPr marL="760854" lvl="1" indent="-266211">
              <a:lnSpc>
                <a:spcPct val="80000"/>
              </a:lnSpc>
            </a:pPr>
            <a:r>
              <a:rPr lang="ja-JP" altLang="en-US" sz="1100" u="sng" dirty="0">
                <a:ea typeface="ＭＳ Ｐ明朝" charset="-128"/>
              </a:rPr>
              <a:t>クラウドコンピュータは、ネットワークコンピューティング、グリッドコンピューティング、</a:t>
            </a:r>
            <a:r>
              <a:rPr lang="en-US" altLang="ja-JP" sz="1100" u="sng" dirty="0" err="1">
                <a:ea typeface="ＭＳ Ｐ明朝" charset="-128"/>
              </a:rPr>
              <a:t>SaaS</a:t>
            </a:r>
            <a:r>
              <a:rPr lang="ja-JP" altLang="en-US" sz="1100" u="sng" dirty="0">
                <a:ea typeface="ＭＳ Ｐ明朝" charset="-128"/>
              </a:rPr>
              <a:t>（</a:t>
            </a:r>
            <a:r>
              <a:rPr lang="en-US" altLang="ja-JP" sz="1100" u="sng" dirty="0">
                <a:ea typeface="ＭＳ Ｐ明朝" charset="-128"/>
              </a:rPr>
              <a:t>Software as a Service</a:t>
            </a:r>
            <a:r>
              <a:rPr lang="ja-JP" altLang="en-US" sz="1100" u="sng" dirty="0">
                <a:ea typeface="ＭＳ Ｐ明朝" charset="-128"/>
              </a:rPr>
              <a:t>）、</a:t>
            </a:r>
            <a:r>
              <a:rPr lang="en-US" altLang="ja-JP" sz="1100" u="sng" dirty="0">
                <a:ea typeface="ＭＳ Ｐ明朝" charset="-128"/>
              </a:rPr>
              <a:t>Web</a:t>
            </a:r>
            <a:r>
              <a:rPr lang="ja-JP" altLang="en-US" sz="1100" u="sng" dirty="0">
                <a:ea typeface="ＭＳ Ｐ明朝" charset="-128"/>
              </a:rPr>
              <a:t>サービス等の技術を融合させた、データセンターのようなものです。</a:t>
            </a:r>
          </a:p>
          <a:p>
            <a:pPr marL="1253774" lvl="2" indent="-266211">
              <a:lnSpc>
                <a:spcPct val="80000"/>
              </a:lnSpc>
            </a:pPr>
            <a:r>
              <a:rPr lang="ja-JP" altLang="en-US" sz="11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253774" lvl="2" indent="-266211">
              <a:lnSpc>
                <a:spcPct val="80000"/>
              </a:lnSpc>
            </a:pPr>
            <a:r>
              <a:rPr lang="ja-JP" altLang="en-US" sz="11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253774" lvl="2" indent="-266211">
              <a:lnSpc>
                <a:spcPct val="80000"/>
              </a:lnSpc>
            </a:pPr>
            <a:r>
              <a:rPr lang="ja-JP" altLang="en-US" sz="1100" u="sng" dirty="0">
                <a:ea typeface="ＭＳ Ｐ明朝" charset="-128"/>
              </a:rPr>
              <a:t>クラウドコンピュータの普及する時代には、単に情報を共有する世界ではなく、サービスを共有する世界になっていると思われます。</a:t>
            </a:r>
          </a:p>
          <a:p>
            <a:pPr marL="1253774" lvl="2" indent="-266211">
              <a:lnSpc>
                <a:spcPct val="80000"/>
              </a:lnSpc>
            </a:pPr>
            <a:r>
              <a:rPr lang="en-US" altLang="ja-JP" sz="1100" u="sng" dirty="0">
                <a:ea typeface="ＭＳ Ｐ明朝" charset="-128"/>
              </a:rPr>
              <a:t>Web2.0</a:t>
            </a:r>
            <a:r>
              <a:rPr lang="ja-JP" altLang="en-US" sz="1100" u="sng" dirty="0">
                <a:ea typeface="ＭＳ Ｐ明朝" charset="-128"/>
              </a:rPr>
              <a:t>が</a:t>
            </a:r>
            <a:r>
              <a:rPr lang="en-US" altLang="ja-JP" sz="1100" u="sng" dirty="0">
                <a:ea typeface="ＭＳ Ｐ明朝" charset="-128"/>
              </a:rPr>
              <a:t>2</a:t>
            </a:r>
            <a:r>
              <a:rPr lang="ja-JP" altLang="en-US" sz="1100" u="sng" dirty="0">
                <a:ea typeface="ＭＳ Ｐ明朝" charset="-128"/>
              </a:rPr>
              <a:t>～</a:t>
            </a:r>
            <a:r>
              <a:rPr lang="en-US" altLang="ja-JP" sz="1100" u="sng" dirty="0">
                <a:ea typeface="ＭＳ Ｐ明朝" charset="-128"/>
              </a:rPr>
              <a:t>3</a:t>
            </a:r>
            <a:r>
              <a:rPr lang="ja-JP" altLang="en-US" sz="1100" u="sng" dirty="0">
                <a:ea typeface="ＭＳ Ｐ明朝" charset="-128"/>
              </a:rPr>
              <a:t>年で爆発的に普及したことを考えると、このような時代が、</a:t>
            </a:r>
            <a:r>
              <a:rPr lang="en-US" altLang="ja-JP" sz="1100" u="sng" dirty="0">
                <a:ea typeface="ＭＳ Ｐ明朝" charset="-128"/>
              </a:rPr>
              <a:t>5</a:t>
            </a:r>
            <a:r>
              <a:rPr lang="ja-JP" altLang="en-US" sz="1100" u="sng" dirty="0">
                <a:ea typeface="ＭＳ Ｐ明朝" charset="-128"/>
              </a:rPr>
              <a:t>年後には到来すると思われます。</a:t>
            </a:r>
          </a:p>
          <a:p>
            <a:pPr marL="1253774" lvl="2" indent="-266211">
              <a:lnSpc>
                <a:spcPct val="80000"/>
              </a:lnSpc>
            </a:pPr>
            <a:r>
              <a:rPr lang="ja-JP" altLang="en-US" sz="1100" u="sng" dirty="0">
                <a:ea typeface="ＭＳ Ｐ明朝" charset="-128"/>
              </a:rPr>
              <a:t>各機関、当館のサービスも、このパラダイムシフトに対応していかなければ、利用されなくなります。</a:t>
            </a:r>
          </a:p>
          <a:p>
            <a:pPr marL="1253774" lvl="2" indent="-266211">
              <a:lnSpc>
                <a:spcPct val="80000"/>
              </a:lnSpc>
            </a:pPr>
            <a:r>
              <a:rPr lang="ja-JP" altLang="en-US" sz="1100" u="sng" dirty="0">
                <a:ea typeface="ＭＳ Ｐ明朝" charset="-128"/>
              </a:rPr>
              <a:t>そういう時代になることを予測して、情報の管理の仕方、サービスのあり方を考えていく必要があります。</a:t>
            </a:r>
          </a:p>
          <a:p>
            <a:pPr marL="266211" indent="-266211">
              <a:lnSpc>
                <a:spcPct val="80000"/>
              </a:lnSpc>
            </a:pPr>
            <a:r>
              <a:rPr lang="ja-JP" altLang="en-US" sz="11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100" dirty="0">
              <a:ea typeface="ＭＳ Ｐ明朝" charset="-128"/>
            </a:endParaRPr>
          </a:p>
          <a:p>
            <a:pPr marL="760854" lvl="1" indent="-266211">
              <a:lnSpc>
                <a:spcPct val="80000"/>
              </a:lnSpc>
            </a:pPr>
            <a:r>
              <a:rPr lang="ja-JP" altLang="en-US" sz="1100" dirty="0">
                <a:ea typeface="ＭＳ Ｐ明朝" charset="-128"/>
              </a:rPr>
              <a:t>従来のように検索し、コンテンツを閲覧するような形から、</a:t>
            </a:r>
            <a:r>
              <a:rPr lang="ja-JP" altLang="en-US" sz="11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100" dirty="0">
              <a:ea typeface="ＭＳ Ｐ明朝" charset="-128"/>
            </a:endParaRPr>
          </a:p>
          <a:p>
            <a:pPr marL="1253774" lvl="2" indent="-266211">
              <a:lnSpc>
                <a:spcPct val="80000"/>
              </a:lnSpc>
            </a:pPr>
            <a:r>
              <a:rPr lang="en-US" altLang="ja-JP" sz="1100" dirty="0">
                <a:ea typeface="ＭＳ Ｐ明朝" charset="-128"/>
              </a:rPr>
              <a:t>Web2.0</a:t>
            </a:r>
            <a:r>
              <a:rPr lang="ja-JP" altLang="en-US" sz="1100" dirty="0">
                <a:ea typeface="ＭＳ Ｐ明朝" charset="-128"/>
              </a:rPr>
              <a:t>では、パーソナライズ、人と人の関係を活用して情報を選択してきました。また、サービスも先進的な機関が提供する</a:t>
            </a:r>
            <a:r>
              <a:rPr lang="en-US" altLang="ja-JP" sz="1100" dirty="0">
                <a:ea typeface="ＭＳ Ｐ明朝" charset="-128"/>
              </a:rPr>
              <a:t>Web</a:t>
            </a:r>
            <a:r>
              <a:rPr lang="ja-JP" altLang="en-US" sz="1100" dirty="0">
                <a:ea typeface="ＭＳ Ｐ明朝" charset="-128"/>
              </a:rPr>
              <a:t>サービスを個別に利用してきました。</a:t>
            </a:r>
          </a:p>
          <a:p>
            <a:pPr marL="1253774" lvl="2" indent="-266211">
              <a:lnSpc>
                <a:spcPct val="80000"/>
              </a:lnSpc>
            </a:pPr>
            <a:r>
              <a:rPr lang="ja-JP" altLang="en-US" sz="11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100" u="sng" dirty="0">
              <a:ea typeface="ＭＳ Ｐ明朝" charset="-128"/>
            </a:endParaRPr>
          </a:p>
          <a:p>
            <a:pPr marL="760854" lvl="1" indent="-266211">
              <a:lnSpc>
                <a:spcPct val="80000"/>
              </a:lnSpc>
            </a:pPr>
            <a:r>
              <a:rPr lang="ja-JP" altLang="en-US" sz="11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100" dirty="0">
              <a:ea typeface="ＭＳ Ｐ明朝" charset="-128"/>
            </a:endParaRPr>
          </a:p>
          <a:p>
            <a:pPr marL="1253774" lvl="2" indent="-266211">
              <a:lnSpc>
                <a:spcPct val="80000"/>
              </a:lnSpc>
            </a:pPr>
            <a:r>
              <a:rPr lang="ja-JP" altLang="en-US" sz="1100" dirty="0">
                <a:ea typeface="ＭＳ Ｐ明朝" charset="-128"/>
              </a:rPr>
              <a:t>当館は、</a:t>
            </a:r>
          </a:p>
          <a:p>
            <a:pPr marL="760854" lvl="1" indent="-266211">
              <a:lnSpc>
                <a:spcPct val="80000"/>
              </a:lnSpc>
            </a:pPr>
            <a:r>
              <a:rPr lang="ja-JP" altLang="en-US" sz="1100" dirty="0">
                <a:ea typeface="ＭＳ Ｐ明朝" charset="-128"/>
              </a:rPr>
              <a:t>国の情報資源を後世に残す役割と</a:t>
            </a:r>
          </a:p>
          <a:p>
            <a:pPr marL="760854" lvl="1" indent="-266211">
              <a:lnSpc>
                <a:spcPct val="80000"/>
              </a:lnSpc>
            </a:pPr>
            <a:r>
              <a:rPr lang="ja-JP" altLang="en-US" sz="11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1023624"/>
            <a:r>
              <a:rPr lang="en-US" altLang="ja-JP" dirty="0" smtClean="0">
                <a:solidFill>
                  <a:prstClr val="black"/>
                </a:solidFill>
              </a:rPr>
              <a:t>2009/10/30</a:t>
            </a:r>
          </a:p>
        </p:txBody>
      </p:sp>
    </p:spTree>
    <p:extLst>
      <p:ext uri="{BB962C8B-B14F-4D97-AF65-F5344CB8AC3E}">
        <p14:creationId xmlns:p14="http://schemas.microsoft.com/office/powerpoint/2010/main" val="3073073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1023624"/>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1023624"/>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1023624"/>
            <a:fld id="{010E8F47-D1FD-4A44-8287-97A34E0C3CB9}" type="slidenum">
              <a:rPr lang="en-US" altLang="ja-JP" smtClean="0">
                <a:solidFill>
                  <a:prstClr val="black"/>
                </a:solidFill>
              </a:rPr>
              <a:pPr defTabSz="1023624"/>
              <a:t>52</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233363" y="323850"/>
            <a:ext cx="6065837" cy="3411538"/>
          </a:xfrm>
          <a:ln/>
        </p:spPr>
      </p:sp>
      <p:sp>
        <p:nvSpPr>
          <p:cNvPr id="141318" name="Rectangle 3"/>
          <p:cNvSpPr>
            <a:spLocks noGrp="1" noChangeArrowheads="1"/>
          </p:cNvSpPr>
          <p:nvPr>
            <p:ph type="body" idx="1"/>
          </p:nvPr>
        </p:nvSpPr>
        <p:spPr>
          <a:xfrm>
            <a:off x="328675" y="3815712"/>
            <a:ext cx="6244755" cy="6950472"/>
          </a:xfrm>
          <a:noFill/>
          <a:ln/>
        </p:spPr>
        <p:txBody>
          <a:bodyPr>
            <a:normAutofit fontScale="92500" lnSpcReduction="20000"/>
          </a:bodyPr>
          <a:lstStyle/>
          <a:p>
            <a:pPr marL="266211" indent="-266211">
              <a:lnSpc>
                <a:spcPct val="80000"/>
              </a:lnSpc>
            </a:pPr>
            <a:r>
              <a:rPr lang="ja-JP" altLang="en-US" u="sng" dirty="0" smtClean="0">
                <a:ea typeface="ＭＳ Ｐ明朝" charset="-128"/>
              </a:rPr>
              <a:t>これは、</a:t>
            </a:r>
            <a:r>
              <a:rPr lang="ja-JP" altLang="en-US" u="sng" dirty="0" smtClean="0"/>
              <a:t>クラウドの世界でサービスが連携した、</a:t>
            </a:r>
            <a:r>
              <a:rPr lang="ja-JP" altLang="en-US" u="sng" dirty="0" smtClean="0">
                <a:solidFill>
                  <a:srgbClr val="FF0000"/>
                </a:solidFill>
              </a:rPr>
              <a:t>情報探索サービスの将来像</a:t>
            </a:r>
            <a:r>
              <a:rPr lang="ja-JP" altLang="en-US" u="sng" dirty="0" smtClean="0"/>
              <a:t>です。</a:t>
            </a:r>
            <a:endParaRPr lang="en-US" altLang="ja-JP" u="sng" dirty="0" smtClean="0"/>
          </a:p>
          <a:p>
            <a:pPr marL="266211" indent="-266211">
              <a:lnSpc>
                <a:spcPct val="80000"/>
              </a:lnSpc>
            </a:pPr>
            <a:endParaRPr lang="en-US" altLang="ja-JP" dirty="0" smtClean="0"/>
          </a:p>
          <a:p>
            <a:pPr marL="247493" indent="-247493">
              <a:buFont typeface="+mj-lt"/>
              <a:buAutoNum type="arabicPeriod"/>
            </a:pPr>
            <a:r>
              <a:rPr lang="ja-JP" altLang="ja-JP" u="sng" dirty="0" smtClean="0">
                <a:solidFill>
                  <a:srgbClr val="FF0000"/>
                </a:solidFill>
              </a:rPr>
              <a:t>コレクション構築、サービスの構築、サービスの提供</a:t>
            </a:r>
            <a:r>
              <a:rPr lang="ja-JP" altLang="ja-JP" u="sng" dirty="0" smtClean="0"/>
              <a:t>のどれも、</a:t>
            </a:r>
            <a:r>
              <a:rPr lang="en-US" altLang="ja-JP" u="sng" dirty="0" smtClean="0"/>
              <a:t>NDL</a:t>
            </a:r>
            <a:r>
              <a:rPr lang="ja-JP" altLang="ja-JP" u="sng" dirty="0" smtClean="0"/>
              <a:t>の力だけではなし得ず、</a:t>
            </a:r>
            <a:r>
              <a:rPr lang="ja-JP" altLang="ja-JP" u="sng" dirty="0" smtClean="0">
                <a:solidFill>
                  <a:srgbClr val="FF0000"/>
                </a:solidFill>
              </a:rPr>
              <a:t>関係機関の協力と連携が不可欠</a:t>
            </a:r>
            <a:r>
              <a:rPr lang="ja-JP" altLang="ja-JP" u="sng" dirty="0" smtClean="0"/>
              <a:t>です。</a:t>
            </a:r>
            <a:r>
              <a:rPr lang="ja-JP" altLang="ja-JP" i="1" u="sng" dirty="0" smtClean="0"/>
              <a:t> </a:t>
            </a:r>
            <a:endParaRPr lang="ja-JP" altLang="ja-JP" u="sng" dirty="0" smtClean="0"/>
          </a:p>
          <a:p>
            <a:pPr marL="247493" indent="-247493">
              <a:buFont typeface="+mj-lt"/>
              <a:buAutoNum type="arabicPeriod"/>
            </a:pPr>
            <a:r>
              <a:rPr lang="ja-JP" altLang="ja-JP" u="sng" dirty="0" smtClean="0"/>
              <a:t>今後のサービストレンドを踏まえたサービスの構築は、関係機関による研究開発、技術開発の成果を活用させていただかなければ、実現が困難です。</a:t>
            </a:r>
          </a:p>
          <a:p>
            <a:pPr marL="247493" indent="-247493">
              <a:buFont typeface="+mj-lt"/>
              <a:buAutoNum type="arabicPeriod"/>
            </a:pPr>
            <a:r>
              <a:rPr lang="ja-JP" altLang="ja-JP" u="sng" dirty="0" smtClean="0"/>
              <a:t>また、コレクション構築においても、</a:t>
            </a:r>
            <a:r>
              <a:rPr lang="ja-JP" altLang="ja-JP" u="sng" dirty="0" smtClean="0">
                <a:solidFill>
                  <a:srgbClr val="FF0000"/>
                </a:solidFill>
              </a:rPr>
              <a:t>すべてを当館だけで保存することは困難</a:t>
            </a:r>
            <a:r>
              <a:rPr lang="ja-JP" altLang="ja-JP" u="sng" dirty="0" smtClean="0"/>
              <a:t>です。</a:t>
            </a:r>
          </a:p>
          <a:p>
            <a:pPr marL="247493" indent="-247493">
              <a:buFont typeface="+mj-lt"/>
              <a:buAutoNum type="arabicPeriod"/>
            </a:pPr>
            <a:r>
              <a:rPr lang="ja-JP" altLang="ja-JP" b="1" u="sng" dirty="0" smtClean="0">
                <a:solidFill>
                  <a:srgbClr val="FF0000"/>
                </a:solidFill>
              </a:rPr>
              <a:t>同種のコレクションを保有する公共図書館、大学図書館を含めて、博物館、美術館、公文書館等の各機関、政府機関、民間、さらに個人が持つ有用な情報が１つの巨大なデータベースとして利用できるようにすることが必要です。</a:t>
            </a:r>
            <a:endParaRPr lang="en-US" altLang="ja-JP" b="1" u="sng" dirty="0" smtClean="0">
              <a:solidFill>
                <a:srgbClr val="FF0000"/>
              </a:solidFill>
            </a:endParaRPr>
          </a:p>
          <a:p>
            <a:pPr marL="742478" lvl="1" indent="-247493">
              <a:buFont typeface="+mj-lt"/>
              <a:buAutoNum type="arabicPeriod"/>
            </a:pPr>
            <a:r>
              <a:rPr lang="ja-JP" altLang="ja-JP" dirty="0" smtClean="0"/>
              <a:t>そのためには、１つのデータベースに集約するのではなく、個別の分散データベースとして提供され、他のサービスからナビゲートできるように「見える化」していただくことが重要となります。</a:t>
            </a:r>
            <a:endParaRPr lang="en-US" altLang="ja-JP" dirty="0" smtClean="0"/>
          </a:p>
          <a:p>
            <a:pPr marL="742478" lvl="1" indent="-247493">
              <a:buFont typeface="+mj-lt"/>
              <a:buAutoNum type="arabicPeriod"/>
            </a:pPr>
            <a:r>
              <a:rPr lang="ja-JP" altLang="ja-JP" dirty="0" smtClean="0"/>
              <a:t>「見える化」された各機関の持つ分散データベース、分散サービスが、相互に補完しあって、より高度なサービスを提供できるようになることを期待しています。</a:t>
            </a:r>
          </a:p>
          <a:p>
            <a:pPr marL="266211" indent="-266211">
              <a:lnSpc>
                <a:spcPct val="80000"/>
              </a:lnSpc>
            </a:pPr>
            <a:endParaRPr lang="en-US" altLang="ja-JP" dirty="0"/>
          </a:p>
          <a:p>
            <a:pPr eaLnBrk="1" hangingPunct="1">
              <a:lnSpc>
                <a:spcPct val="80000"/>
              </a:lnSpc>
            </a:pPr>
            <a:r>
              <a:rPr lang="ja-JP" altLang="en-US" dirty="0" smtClean="0"/>
              <a:t>それぞれの分野、カテゴリで、サービスが連携して、網羅性のある情報として利用可能になることをイメージしています。</a:t>
            </a:r>
            <a:endParaRPr lang="en-US" altLang="ja-JP" dirty="0" smtClean="0"/>
          </a:p>
          <a:p>
            <a:pPr marL="266211" indent="-266211">
              <a:lnSpc>
                <a:spcPct val="80000"/>
              </a:lnSpc>
            </a:pPr>
            <a:r>
              <a:rPr lang="ja-JP" altLang="en-US" dirty="0" smtClean="0"/>
              <a:t>このなかでは、</a:t>
            </a:r>
            <a:r>
              <a:rPr lang="en-US" altLang="ja-JP" dirty="0" smtClean="0"/>
              <a:t>NDL</a:t>
            </a:r>
            <a:r>
              <a:rPr lang="ja-JP" altLang="en-US" dirty="0" smtClean="0"/>
              <a:t>はデータ及びサービスを提供するプロバイダの１つです。</a:t>
            </a:r>
            <a:endParaRPr lang="en-US" altLang="ja-JP" dirty="0" smtClean="0"/>
          </a:p>
          <a:p>
            <a:pPr marL="266211" indent="-266211" defTabSz="989970">
              <a:lnSpc>
                <a:spcPct val="80000"/>
              </a:lnSpc>
              <a:defRPr/>
            </a:pPr>
            <a:r>
              <a:rPr lang="ja-JP" altLang="en-US" u="sng" dirty="0" smtClean="0">
                <a:ea typeface="ＭＳ Ｐ明朝" charset="-128"/>
              </a:rPr>
              <a:t>　</a:t>
            </a:r>
            <a:r>
              <a:rPr lang="en-US" altLang="ja-JP" u="sng" dirty="0" smtClean="0">
                <a:ea typeface="ＭＳ Ｐ明朝" charset="-128"/>
              </a:rPr>
              <a:t>NDL</a:t>
            </a:r>
            <a:r>
              <a:rPr lang="ja-JP" altLang="en-US" u="sng" dirty="0" smtClean="0">
                <a:ea typeface="ＭＳ Ｐ明朝" charset="-128"/>
              </a:rPr>
              <a:t>が唯一の入り口になることを目指したものではなく、様々な連携の入り口から統合的に検索できるようにすることを目指します。</a:t>
            </a:r>
          </a:p>
          <a:p>
            <a:pPr marL="266211" indent="-266211">
              <a:lnSpc>
                <a:spcPct val="80000"/>
              </a:lnSpc>
            </a:pPr>
            <a:r>
              <a:rPr lang="en-US" altLang="ja-JP" dirty="0"/>
              <a:t/>
            </a:r>
            <a:br>
              <a:rPr lang="en-US" altLang="ja-JP" dirty="0"/>
            </a:br>
            <a:endParaRPr lang="en-US" altLang="ja-JP" sz="1100" u="sng" dirty="0">
              <a:ea typeface="ＭＳ Ｐ明朝" charset="-128"/>
            </a:endParaRPr>
          </a:p>
          <a:p>
            <a:pPr marL="266211" indent="-266211">
              <a:lnSpc>
                <a:spcPct val="80000"/>
              </a:lnSpc>
            </a:pPr>
            <a:r>
              <a:rPr lang="ja-JP" altLang="en-US" sz="1100" u="sng" dirty="0">
                <a:ea typeface="ＭＳ Ｐ明朝" charset="-128"/>
              </a:rPr>
              <a:t>～～～～～～～～～～～～～～</a:t>
            </a:r>
            <a:endParaRPr lang="en-US" altLang="ja-JP" sz="1100" u="sng" dirty="0">
              <a:ea typeface="ＭＳ Ｐ明朝" charset="-128"/>
            </a:endParaRPr>
          </a:p>
          <a:p>
            <a:pPr marL="266211" indent="-266211">
              <a:lnSpc>
                <a:spcPct val="80000"/>
              </a:lnSpc>
            </a:pPr>
            <a:r>
              <a:rPr lang="ja-JP" altLang="en-US" sz="1100" u="sng" dirty="0">
                <a:ea typeface="ＭＳ Ｐ明朝" charset="-128"/>
              </a:rPr>
              <a:t>次は、人と情報が関連付けられて、精緻な検索の絞込みと、ニーズに応じた閲覧ができるサービスを提供することです。</a:t>
            </a:r>
            <a:endParaRPr lang="ja-JP" altLang="en-US" sz="1100" b="1" dirty="0">
              <a:ea typeface="ＭＳ Ｐ明朝" charset="-128"/>
            </a:endParaRPr>
          </a:p>
          <a:p>
            <a:pPr marL="266211" indent="-266211">
              <a:lnSpc>
                <a:spcPct val="80000"/>
              </a:lnSpc>
            </a:pPr>
            <a:r>
              <a:rPr lang="en-US" altLang="ja-JP" sz="1100" b="1" dirty="0">
                <a:ea typeface="ＭＳ Ｐ明朝" charset="-128"/>
              </a:rPr>
              <a:t>5</a:t>
            </a:r>
            <a:r>
              <a:rPr lang="ja-JP" altLang="en-US" sz="1100" b="1" dirty="0">
                <a:ea typeface="ＭＳ Ｐ明朝" charset="-128"/>
              </a:rPr>
              <a:t>年程度までの方向性（クラウドコンピュータの世界の普及をイメージして）</a:t>
            </a:r>
            <a:endParaRPr lang="ja-JP" altLang="en-US" sz="1100" dirty="0">
              <a:ea typeface="ＭＳ Ｐ明朝" charset="-128"/>
            </a:endParaRPr>
          </a:p>
          <a:p>
            <a:pPr marL="266211" indent="-266211">
              <a:lnSpc>
                <a:spcPct val="80000"/>
              </a:lnSpc>
            </a:pPr>
            <a:r>
              <a:rPr lang="ja-JP" altLang="en-US" sz="1100" dirty="0">
                <a:ea typeface="ＭＳ Ｐ明朝" charset="-128"/>
              </a:rPr>
              <a:t>過去２～３年の変化。</a:t>
            </a:r>
            <a:endParaRPr lang="ja-JP" altLang="en-US" sz="1100" u="sng" dirty="0">
              <a:ea typeface="ＭＳ Ｐ明朝" charset="-128"/>
            </a:endParaRPr>
          </a:p>
          <a:p>
            <a:pPr marL="760854" lvl="1" indent="-266211">
              <a:lnSpc>
                <a:spcPct val="80000"/>
              </a:lnSpc>
            </a:pPr>
            <a:r>
              <a:rPr lang="en-US" altLang="ja-JP" sz="1100" u="sng" dirty="0">
                <a:ea typeface="ＭＳ Ｐ明朝" charset="-128"/>
              </a:rPr>
              <a:t>Blog</a:t>
            </a:r>
            <a:r>
              <a:rPr lang="ja-JP" altLang="en-US" sz="1100" u="sng" dirty="0" err="1">
                <a:ea typeface="ＭＳ Ｐ明朝" charset="-128"/>
              </a:rPr>
              <a:t>、</a:t>
            </a:r>
            <a:r>
              <a:rPr lang="en-US" altLang="ja-JP" sz="1100" u="sng" dirty="0">
                <a:ea typeface="ＭＳ Ｐ明朝" charset="-128"/>
              </a:rPr>
              <a:t>wiki</a:t>
            </a:r>
            <a:r>
              <a:rPr lang="ja-JP" altLang="en-US" sz="1100" u="sng" dirty="0" err="1">
                <a:ea typeface="ＭＳ Ｐ明朝" charset="-128"/>
              </a:rPr>
              <a:t>、</a:t>
            </a:r>
            <a:r>
              <a:rPr lang="en-US" altLang="ja-JP" sz="1100" u="sng" dirty="0">
                <a:ea typeface="ＭＳ Ｐ明朝" charset="-128"/>
              </a:rPr>
              <a:t>SNS</a:t>
            </a:r>
            <a:r>
              <a:rPr lang="ja-JP" altLang="en-US" sz="1100" u="sng" dirty="0">
                <a:ea typeface="ＭＳ Ｐ明朝" charset="-128"/>
              </a:rPr>
              <a:t>等で個人の情報が発信されるようになり、ソーシャルブックマーク機能で個人がタギングして情報を分類できるようになりました。</a:t>
            </a:r>
            <a:r>
              <a:rPr lang="en-US" altLang="ja-JP" sz="1100" i="1" dirty="0">
                <a:ea typeface="ＭＳ Ｐ明朝" charset="-128"/>
              </a:rPr>
              <a:t>RSS1.0</a:t>
            </a:r>
            <a:r>
              <a:rPr lang="ja-JP" altLang="en-US" sz="1100" i="1" dirty="0">
                <a:ea typeface="ＭＳ Ｐ明朝" charset="-128"/>
              </a:rPr>
              <a:t>でメタデータの配信、</a:t>
            </a:r>
            <a:r>
              <a:rPr lang="en-US" altLang="ja-JP" sz="1100" i="1" dirty="0">
                <a:ea typeface="ＭＳ Ｐ明朝" charset="-128"/>
              </a:rPr>
              <a:t>RSS2.0</a:t>
            </a:r>
            <a:r>
              <a:rPr lang="ja-JP" altLang="en-US" sz="1100" i="1" dirty="0">
                <a:ea typeface="ＭＳ Ｐ明朝" charset="-128"/>
              </a:rPr>
              <a:t>や</a:t>
            </a:r>
            <a:r>
              <a:rPr lang="en-US" altLang="ja-JP" sz="1100" i="1" dirty="0">
                <a:ea typeface="ＭＳ Ｐ明朝" charset="-128"/>
              </a:rPr>
              <a:t>atom</a:t>
            </a:r>
            <a:r>
              <a:rPr lang="ja-JP" altLang="en-US" sz="1100" i="1" dirty="0">
                <a:ea typeface="ＭＳ Ｐ明朝" charset="-128"/>
              </a:rPr>
              <a:t>でコンテンツの配信まで行われるようになった。</a:t>
            </a:r>
            <a:endParaRPr lang="ja-JP" altLang="en-US" sz="1100" dirty="0">
              <a:ea typeface="ＭＳ Ｐ明朝" charset="-128"/>
            </a:endParaRPr>
          </a:p>
          <a:p>
            <a:pPr marL="266211" indent="-266211">
              <a:lnSpc>
                <a:spcPct val="80000"/>
              </a:lnSpc>
            </a:pPr>
            <a:r>
              <a:rPr lang="ja-JP" altLang="en-US" sz="1100" dirty="0">
                <a:ea typeface="ＭＳ Ｐ明朝" charset="-128"/>
              </a:rPr>
              <a:t>クラウドコンピュータの世界でのサービスのイメージ（図を作成）</a:t>
            </a:r>
            <a:endParaRPr lang="ja-JP" altLang="en-US" sz="1100" u="sng" dirty="0">
              <a:ea typeface="ＭＳ Ｐ明朝" charset="-128"/>
            </a:endParaRPr>
          </a:p>
          <a:p>
            <a:pPr marL="760854" lvl="1" indent="-266211">
              <a:lnSpc>
                <a:spcPct val="80000"/>
              </a:lnSpc>
            </a:pPr>
            <a:r>
              <a:rPr lang="en-US" altLang="ja-JP" sz="1100" u="sng" dirty="0">
                <a:ea typeface="ＭＳ Ｐ明朝" charset="-128"/>
              </a:rPr>
              <a:t>5</a:t>
            </a:r>
            <a:r>
              <a:rPr lang="ja-JP" altLang="en-US" sz="1100" u="sng" dirty="0">
                <a:ea typeface="ＭＳ Ｐ明朝" charset="-128"/>
              </a:rPr>
              <a:t>年後には、大きなパラダイムシフトがあると想定されます。その一つとして、クラウドコンピュータの世界があります。</a:t>
            </a:r>
          </a:p>
          <a:p>
            <a:pPr marL="760854" lvl="1" indent="-266211">
              <a:lnSpc>
                <a:spcPct val="80000"/>
              </a:lnSpc>
            </a:pPr>
            <a:r>
              <a:rPr lang="ja-JP" altLang="en-US" sz="1100" u="sng" dirty="0">
                <a:ea typeface="ＭＳ Ｐ明朝" charset="-128"/>
              </a:rPr>
              <a:t>クラウドコンピュータは、ネットワークコンピューティング、グリッドコンピューティング、</a:t>
            </a:r>
            <a:r>
              <a:rPr lang="en-US" altLang="ja-JP" sz="1100" u="sng" dirty="0" err="1">
                <a:ea typeface="ＭＳ Ｐ明朝" charset="-128"/>
              </a:rPr>
              <a:t>SaaS</a:t>
            </a:r>
            <a:r>
              <a:rPr lang="ja-JP" altLang="en-US" sz="1100" u="sng" dirty="0">
                <a:ea typeface="ＭＳ Ｐ明朝" charset="-128"/>
              </a:rPr>
              <a:t>（</a:t>
            </a:r>
            <a:r>
              <a:rPr lang="en-US" altLang="ja-JP" sz="1100" u="sng" dirty="0">
                <a:ea typeface="ＭＳ Ｐ明朝" charset="-128"/>
              </a:rPr>
              <a:t>Software as a Service</a:t>
            </a:r>
            <a:r>
              <a:rPr lang="ja-JP" altLang="en-US" sz="1100" u="sng" dirty="0">
                <a:ea typeface="ＭＳ Ｐ明朝" charset="-128"/>
              </a:rPr>
              <a:t>）、</a:t>
            </a:r>
            <a:r>
              <a:rPr lang="en-US" altLang="ja-JP" sz="1100" u="sng" dirty="0">
                <a:ea typeface="ＭＳ Ｐ明朝" charset="-128"/>
              </a:rPr>
              <a:t>Web</a:t>
            </a:r>
            <a:r>
              <a:rPr lang="ja-JP" altLang="en-US" sz="1100" u="sng" dirty="0">
                <a:ea typeface="ＭＳ Ｐ明朝" charset="-128"/>
              </a:rPr>
              <a:t>サービス等の技術を融合させた、データセンターのようなものです。</a:t>
            </a:r>
          </a:p>
          <a:p>
            <a:pPr marL="1253774" lvl="2" indent="-266211">
              <a:lnSpc>
                <a:spcPct val="80000"/>
              </a:lnSpc>
            </a:pPr>
            <a:r>
              <a:rPr lang="ja-JP" altLang="en-US" sz="11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253774" lvl="2" indent="-266211">
              <a:lnSpc>
                <a:spcPct val="80000"/>
              </a:lnSpc>
            </a:pPr>
            <a:r>
              <a:rPr lang="ja-JP" altLang="en-US" sz="11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253774" lvl="2" indent="-266211">
              <a:lnSpc>
                <a:spcPct val="80000"/>
              </a:lnSpc>
            </a:pPr>
            <a:r>
              <a:rPr lang="ja-JP" altLang="en-US" sz="1100" u="sng" dirty="0">
                <a:ea typeface="ＭＳ Ｐ明朝" charset="-128"/>
              </a:rPr>
              <a:t>クラウドコンピュータの普及する時代には、単に情報を共有する世界ではなく、サービスを共有する世界になっていると思われます。</a:t>
            </a:r>
          </a:p>
          <a:p>
            <a:pPr marL="1253774" lvl="2" indent="-266211">
              <a:lnSpc>
                <a:spcPct val="80000"/>
              </a:lnSpc>
            </a:pPr>
            <a:r>
              <a:rPr lang="en-US" altLang="ja-JP" sz="1100" u="sng" dirty="0">
                <a:ea typeface="ＭＳ Ｐ明朝" charset="-128"/>
              </a:rPr>
              <a:t>Web2.0</a:t>
            </a:r>
            <a:r>
              <a:rPr lang="ja-JP" altLang="en-US" sz="1100" u="sng" dirty="0">
                <a:ea typeface="ＭＳ Ｐ明朝" charset="-128"/>
              </a:rPr>
              <a:t>が</a:t>
            </a:r>
            <a:r>
              <a:rPr lang="en-US" altLang="ja-JP" sz="1100" u="sng" dirty="0">
                <a:ea typeface="ＭＳ Ｐ明朝" charset="-128"/>
              </a:rPr>
              <a:t>2</a:t>
            </a:r>
            <a:r>
              <a:rPr lang="ja-JP" altLang="en-US" sz="1100" u="sng" dirty="0">
                <a:ea typeface="ＭＳ Ｐ明朝" charset="-128"/>
              </a:rPr>
              <a:t>～</a:t>
            </a:r>
            <a:r>
              <a:rPr lang="en-US" altLang="ja-JP" sz="1100" u="sng" dirty="0">
                <a:ea typeface="ＭＳ Ｐ明朝" charset="-128"/>
              </a:rPr>
              <a:t>3</a:t>
            </a:r>
            <a:r>
              <a:rPr lang="ja-JP" altLang="en-US" sz="1100" u="sng" dirty="0">
                <a:ea typeface="ＭＳ Ｐ明朝" charset="-128"/>
              </a:rPr>
              <a:t>年で爆発的に普及したことを考えると、このような時代が、</a:t>
            </a:r>
            <a:r>
              <a:rPr lang="en-US" altLang="ja-JP" sz="1100" u="sng" dirty="0">
                <a:ea typeface="ＭＳ Ｐ明朝" charset="-128"/>
              </a:rPr>
              <a:t>5</a:t>
            </a:r>
            <a:r>
              <a:rPr lang="ja-JP" altLang="en-US" sz="1100" u="sng" dirty="0">
                <a:ea typeface="ＭＳ Ｐ明朝" charset="-128"/>
              </a:rPr>
              <a:t>年後には到来すると思われます。</a:t>
            </a:r>
          </a:p>
          <a:p>
            <a:pPr marL="1253774" lvl="2" indent="-266211">
              <a:lnSpc>
                <a:spcPct val="80000"/>
              </a:lnSpc>
            </a:pPr>
            <a:r>
              <a:rPr lang="ja-JP" altLang="en-US" sz="1100" u="sng" dirty="0">
                <a:ea typeface="ＭＳ Ｐ明朝" charset="-128"/>
              </a:rPr>
              <a:t>各機関、当館のサービスも、このパラダイムシフトに対応していかなければ、利用されなくなります。</a:t>
            </a:r>
          </a:p>
          <a:p>
            <a:pPr marL="1253774" lvl="2" indent="-266211">
              <a:lnSpc>
                <a:spcPct val="80000"/>
              </a:lnSpc>
            </a:pPr>
            <a:r>
              <a:rPr lang="ja-JP" altLang="en-US" sz="1100" u="sng" dirty="0">
                <a:ea typeface="ＭＳ Ｐ明朝" charset="-128"/>
              </a:rPr>
              <a:t>そういう時代になることを予測して、情報の管理の仕方、サービスのあり方を考えていく必要があります。</a:t>
            </a:r>
          </a:p>
          <a:p>
            <a:pPr marL="266211" indent="-266211">
              <a:lnSpc>
                <a:spcPct val="80000"/>
              </a:lnSpc>
            </a:pPr>
            <a:r>
              <a:rPr lang="ja-JP" altLang="en-US" sz="11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100" dirty="0">
              <a:ea typeface="ＭＳ Ｐ明朝" charset="-128"/>
            </a:endParaRPr>
          </a:p>
          <a:p>
            <a:pPr marL="760854" lvl="1" indent="-266211">
              <a:lnSpc>
                <a:spcPct val="80000"/>
              </a:lnSpc>
            </a:pPr>
            <a:r>
              <a:rPr lang="ja-JP" altLang="en-US" sz="1100" dirty="0">
                <a:ea typeface="ＭＳ Ｐ明朝" charset="-128"/>
              </a:rPr>
              <a:t>従来のように検索し、コンテンツを閲覧するような形から、</a:t>
            </a:r>
            <a:r>
              <a:rPr lang="ja-JP" altLang="en-US" sz="11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100" dirty="0">
              <a:ea typeface="ＭＳ Ｐ明朝" charset="-128"/>
            </a:endParaRPr>
          </a:p>
          <a:p>
            <a:pPr marL="1253774" lvl="2" indent="-266211">
              <a:lnSpc>
                <a:spcPct val="80000"/>
              </a:lnSpc>
            </a:pPr>
            <a:r>
              <a:rPr lang="en-US" altLang="ja-JP" sz="1100" dirty="0">
                <a:ea typeface="ＭＳ Ｐ明朝" charset="-128"/>
              </a:rPr>
              <a:t>Web2.0</a:t>
            </a:r>
            <a:r>
              <a:rPr lang="ja-JP" altLang="en-US" sz="1100" dirty="0">
                <a:ea typeface="ＭＳ Ｐ明朝" charset="-128"/>
              </a:rPr>
              <a:t>では、パーソナライズ、人と人の関係を活用して情報を選択してきました。また、サービスも先進的な機関が提供する</a:t>
            </a:r>
            <a:r>
              <a:rPr lang="en-US" altLang="ja-JP" sz="1100" dirty="0">
                <a:ea typeface="ＭＳ Ｐ明朝" charset="-128"/>
              </a:rPr>
              <a:t>Web</a:t>
            </a:r>
            <a:r>
              <a:rPr lang="ja-JP" altLang="en-US" sz="1100" dirty="0">
                <a:ea typeface="ＭＳ Ｐ明朝" charset="-128"/>
              </a:rPr>
              <a:t>サービスを個別に利用してきました。</a:t>
            </a:r>
          </a:p>
          <a:p>
            <a:pPr marL="1253774" lvl="2" indent="-266211">
              <a:lnSpc>
                <a:spcPct val="80000"/>
              </a:lnSpc>
            </a:pPr>
            <a:r>
              <a:rPr lang="ja-JP" altLang="en-US" sz="11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100" u="sng" dirty="0">
              <a:ea typeface="ＭＳ Ｐ明朝" charset="-128"/>
            </a:endParaRPr>
          </a:p>
          <a:p>
            <a:pPr marL="760854" lvl="1" indent="-266211">
              <a:lnSpc>
                <a:spcPct val="80000"/>
              </a:lnSpc>
            </a:pPr>
            <a:r>
              <a:rPr lang="ja-JP" altLang="en-US" sz="11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100" dirty="0">
              <a:ea typeface="ＭＳ Ｐ明朝" charset="-128"/>
            </a:endParaRPr>
          </a:p>
          <a:p>
            <a:pPr marL="1253774" lvl="2" indent="-266211">
              <a:lnSpc>
                <a:spcPct val="80000"/>
              </a:lnSpc>
            </a:pPr>
            <a:r>
              <a:rPr lang="ja-JP" altLang="en-US" sz="1100" dirty="0">
                <a:ea typeface="ＭＳ Ｐ明朝" charset="-128"/>
              </a:rPr>
              <a:t>当館は、</a:t>
            </a:r>
          </a:p>
          <a:p>
            <a:pPr marL="760854" lvl="1" indent="-266211">
              <a:lnSpc>
                <a:spcPct val="80000"/>
              </a:lnSpc>
            </a:pPr>
            <a:r>
              <a:rPr lang="ja-JP" altLang="en-US" sz="1100" dirty="0">
                <a:ea typeface="ＭＳ Ｐ明朝" charset="-128"/>
              </a:rPr>
              <a:t>国の情報資源を後世に残す役割と</a:t>
            </a:r>
          </a:p>
          <a:p>
            <a:pPr marL="760854" lvl="1" indent="-266211">
              <a:lnSpc>
                <a:spcPct val="80000"/>
              </a:lnSpc>
            </a:pPr>
            <a:r>
              <a:rPr lang="ja-JP" altLang="en-US" sz="11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1023624"/>
            <a:r>
              <a:rPr lang="en-US" altLang="ja-JP" dirty="0" smtClean="0">
                <a:solidFill>
                  <a:prstClr val="black"/>
                </a:solidFill>
              </a:rPr>
              <a:t>2009/10/30</a:t>
            </a:r>
          </a:p>
        </p:txBody>
      </p:sp>
    </p:spTree>
    <p:extLst>
      <p:ext uri="{BB962C8B-B14F-4D97-AF65-F5344CB8AC3E}">
        <p14:creationId xmlns:p14="http://schemas.microsoft.com/office/powerpoint/2010/main" val="20512681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AEFDEEC-8290-4822-B9F7-AEEA3B67F883}" type="slidenum">
              <a:rPr lang="en-US" altLang="ja-JP">
                <a:solidFill>
                  <a:srgbClr val="000000"/>
                </a:solidFill>
              </a:rPr>
              <a:pPr/>
              <a:t>53</a:t>
            </a:fld>
            <a:endParaRPr lang="en-US" altLang="ja-JP">
              <a:solidFill>
                <a:srgbClr val="000000"/>
              </a:solidFill>
            </a:endParaRPr>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en-US" altLang="ja-JP" sz="1300" dirty="0" err="1">
                <a:solidFill>
                  <a:srgbClr val="663300"/>
                </a:solidFill>
                <a:latin typeface="Meiryo UI" panose="020B0604030504040204" pitchFamily="50" charset="-128"/>
                <a:ea typeface="Meiryo UI" panose="020B0604030504040204" pitchFamily="50" charset="-128"/>
              </a:rPr>
              <a:t>PeerToPeer</a:t>
            </a:r>
            <a:r>
              <a:rPr lang="en-US" altLang="ja-JP" sz="1300" dirty="0">
                <a:solidFill>
                  <a:srgbClr val="663300"/>
                </a:solidFill>
                <a:latin typeface="Meiryo UI" panose="020B0604030504040204" pitchFamily="50" charset="-128"/>
                <a:ea typeface="Meiryo UI" panose="020B0604030504040204" pitchFamily="50" charset="-128"/>
              </a:rPr>
              <a:t>(P2P)</a:t>
            </a:r>
            <a:r>
              <a:rPr lang="ja-JP" altLang="en-US" sz="1300" dirty="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ja-JP" altLang="en-US" sz="1300" dirty="0">
                <a:solidFill>
                  <a:srgbClr val="C000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en-US" altLang="ja-JP" sz="1300" dirty="0">
                <a:solidFill>
                  <a:srgbClr val="663300"/>
                </a:solidFill>
                <a:latin typeface="Meiryo UI" panose="020B0604030504040204" pitchFamily="50" charset="-128"/>
                <a:ea typeface="Meiryo UI" panose="020B0604030504040204" pitchFamily="50" charset="-128"/>
              </a:rPr>
              <a:t>P2P</a:t>
            </a:r>
            <a:r>
              <a:rPr lang="ja-JP" altLang="en-US" sz="1300" dirty="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endParaRPr lang="ja-JP" altLang="en-US" sz="1300" dirty="0">
              <a:solidFill>
                <a:srgbClr val="663300"/>
              </a:solidFill>
              <a:latin typeface="Meiryo UI" panose="020B0604030504040204" pitchFamily="50" charset="-128"/>
              <a:ea typeface="Meiryo UI" panose="020B0604030504040204" pitchFamily="50" charset="-128"/>
            </a:endParaRPr>
          </a:p>
          <a:p>
            <a:endParaRPr lang="ja-JP" altLang="ja-JP" dirty="0"/>
          </a:p>
        </p:txBody>
      </p:sp>
    </p:spTree>
    <p:extLst>
      <p:ext uri="{BB962C8B-B14F-4D97-AF65-F5344CB8AC3E}">
        <p14:creationId xmlns:p14="http://schemas.microsoft.com/office/powerpoint/2010/main" val="69921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defTabSz="945337"/>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9811" name="Rectangle 6"/>
          <p:cNvSpPr>
            <a:spLocks noGrp="1" noChangeArrowheads="1"/>
          </p:cNvSpPr>
          <p:nvPr>
            <p:ph type="ftr" sz="quarter" idx="4"/>
          </p:nvPr>
        </p:nvSpPr>
        <p:spPr>
          <a:noFill/>
        </p:spPr>
        <p:txBody>
          <a:bodyPr/>
          <a:lstStyle/>
          <a:p>
            <a:pPr defTabSz="945337"/>
            <a:r>
              <a:rPr lang="en-US" altLang="ja-JP" dirty="0" smtClean="0">
                <a:ea typeface="ＭＳ Ｐゴシック" charset="-128"/>
              </a:rPr>
              <a:t>National Diet Library (NDL)</a:t>
            </a:r>
          </a:p>
        </p:txBody>
      </p:sp>
      <p:sp>
        <p:nvSpPr>
          <p:cNvPr id="119812" name="Rectangle 7"/>
          <p:cNvSpPr>
            <a:spLocks noGrp="1" noChangeArrowheads="1"/>
          </p:cNvSpPr>
          <p:nvPr>
            <p:ph type="sldNum" sz="quarter" idx="5"/>
          </p:nvPr>
        </p:nvSpPr>
        <p:spPr>
          <a:noFill/>
        </p:spPr>
        <p:txBody>
          <a:bodyPr/>
          <a:lstStyle/>
          <a:p>
            <a:pPr defTabSz="945337"/>
            <a:fld id="{B6646E3D-845D-42BF-9C07-D2C1CABAFD75}" type="slidenum">
              <a:rPr lang="en-US" altLang="ja-JP" smtClean="0">
                <a:ea typeface="ＭＳ Ｐゴシック" charset="-128"/>
              </a:rPr>
              <a:pPr defTabSz="945337"/>
              <a:t>5</a:t>
            </a:fld>
            <a:endParaRPr lang="en-US" altLang="ja-JP" dirty="0" smtClean="0">
              <a:ea typeface="ＭＳ Ｐゴシック" charset="-128"/>
            </a:endParaRPr>
          </a:p>
        </p:txBody>
      </p:sp>
      <p:sp>
        <p:nvSpPr>
          <p:cNvPr id="119813" name="Rectangle 2"/>
          <p:cNvSpPr>
            <a:spLocks noGrp="1" noRot="1" noChangeAspect="1" noChangeArrowheads="1" noTextEdit="1"/>
          </p:cNvSpPr>
          <p:nvPr>
            <p:ph type="sldImg"/>
          </p:nvPr>
        </p:nvSpPr>
        <p:spPr>
          <a:xfrm>
            <a:off x="328613" y="290513"/>
            <a:ext cx="6221412" cy="3500437"/>
          </a:xfrm>
          <a:ln/>
        </p:spPr>
      </p:sp>
      <p:sp>
        <p:nvSpPr>
          <p:cNvPr id="119814" name="Rectangle 3"/>
          <p:cNvSpPr>
            <a:spLocks noGrp="1" noChangeArrowheads="1"/>
          </p:cNvSpPr>
          <p:nvPr>
            <p:ph type="body" idx="1"/>
          </p:nvPr>
        </p:nvSpPr>
        <p:spPr>
          <a:xfrm>
            <a:off x="153172" y="3791370"/>
            <a:ext cx="6582592" cy="6078125"/>
          </a:xfrm>
          <a:noFill/>
          <a:ln/>
        </p:spPr>
        <p:txBody>
          <a:bodyPr/>
          <a:lstStyle/>
          <a:p>
            <a:pPr marL="245850" indent="-245850">
              <a:lnSpc>
                <a:spcPct val="80000"/>
              </a:lnSpc>
            </a:pPr>
            <a:r>
              <a:rPr lang="ja-JP" altLang="en-US" u="sng" dirty="0" smtClean="0">
                <a:ea typeface="ＭＳ Ｐ明朝" charset="-128"/>
              </a:rPr>
              <a:t>例えば、</a:t>
            </a:r>
            <a:r>
              <a:rPr lang="ja-JP" altLang="en-US" u="sng" dirty="0" smtClean="0">
                <a:solidFill>
                  <a:srgbClr val="FF0000"/>
                </a:solidFill>
                <a:ea typeface="ＭＳ Ｐ明朝" charset="-128"/>
              </a:rPr>
              <a:t>検索に関するユーザニーズ</a:t>
            </a:r>
            <a:r>
              <a:rPr lang="ja-JP" altLang="en-US" u="sng" dirty="0" smtClean="0">
                <a:ea typeface="ＭＳ Ｐ明朝" charset="-128"/>
              </a:rPr>
              <a:t>では、左にあるようなニーズがあります。</a:t>
            </a:r>
            <a:endParaRPr lang="en-US" altLang="ja-JP" u="sng" dirty="0" smtClean="0">
              <a:ea typeface="ＭＳ Ｐ明朝" charset="-128"/>
            </a:endParaRPr>
          </a:p>
          <a:p>
            <a:pPr marL="245850" indent="-245850">
              <a:lnSpc>
                <a:spcPct val="80000"/>
              </a:lnSpc>
            </a:pPr>
            <a:r>
              <a:rPr lang="ja-JP" altLang="en-US" u="sng" dirty="0" smtClean="0">
                <a:ea typeface="ＭＳ Ｐ明朝" charset="-128"/>
              </a:rPr>
              <a:t>それを実現するために、右のような機能が必要になります。</a:t>
            </a:r>
            <a:endParaRPr lang="en-US" altLang="ja-JP" u="sng" dirty="0" smtClean="0">
              <a:ea typeface="ＭＳ Ｐ明朝" charset="-128"/>
            </a:endParaRPr>
          </a:p>
          <a:p>
            <a:pPr marL="245850" indent="-245850">
              <a:lnSpc>
                <a:spcPct val="80000"/>
              </a:lnSpc>
            </a:pPr>
            <a:endParaRPr lang="en-US" altLang="ja-JP" u="sng" dirty="0" smtClean="0">
              <a:ea typeface="ＭＳ Ｐ明朝" charset="-128"/>
            </a:endParaRPr>
          </a:p>
          <a:p>
            <a:pPr marL="245850" indent="-245850">
              <a:lnSpc>
                <a:spcPct val="80000"/>
              </a:lnSpc>
            </a:pPr>
            <a:r>
              <a:rPr lang="ja-JP" altLang="en-US" u="sng" dirty="0" smtClean="0">
                <a:ea typeface="ＭＳ Ｐ明朝" charset="-128"/>
              </a:rPr>
              <a:t>これらをできるようにするためには、</a:t>
            </a:r>
            <a:endParaRPr lang="en-US" altLang="ja-JP" u="sng" dirty="0" smtClean="0">
              <a:ea typeface="ＭＳ Ｐ明朝" charset="-128"/>
            </a:endParaRPr>
          </a:p>
          <a:p>
            <a:pPr marL="245850" indent="-245850" defTabSz="914258">
              <a:lnSpc>
                <a:spcPct val="80000"/>
              </a:lnSpc>
              <a:defRPr/>
            </a:pPr>
            <a:r>
              <a:rPr lang="ja-JP" altLang="en-US" u="sng" dirty="0" smtClean="0"/>
              <a:t>・</a:t>
            </a:r>
            <a:r>
              <a:rPr lang="ja-JP" altLang="en-US" u="sng" dirty="0" smtClean="0">
                <a:solidFill>
                  <a:srgbClr val="FF0000"/>
                </a:solidFill>
              </a:rPr>
              <a:t>情報が組織化されている必要がある</a:t>
            </a:r>
          </a:p>
          <a:p>
            <a:pPr marL="245850" indent="-245850" defTabSz="914258">
              <a:lnSpc>
                <a:spcPct val="80000"/>
              </a:lnSpc>
              <a:defRPr/>
            </a:pPr>
            <a:r>
              <a:rPr lang="ja-JP" altLang="en-US" u="sng" dirty="0" smtClean="0"/>
              <a:t>・多様な利用者ニーズに応えるためには、</a:t>
            </a:r>
            <a:r>
              <a:rPr lang="ja-JP" altLang="en-US" u="sng" dirty="0" smtClean="0">
                <a:solidFill>
                  <a:srgbClr val="FF0000"/>
                </a:solidFill>
              </a:rPr>
              <a:t>様々な分野、形態毎に、網羅的にアクセス可能になっている必要がある</a:t>
            </a:r>
            <a:endParaRPr lang="en-US" altLang="ja-JP" u="sng" dirty="0" smtClean="0">
              <a:solidFill>
                <a:srgbClr val="FF0000"/>
              </a:solidFill>
              <a:ea typeface="ＭＳ Ｐ明朝" charset="-128"/>
            </a:endParaRPr>
          </a:p>
          <a:p>
            <a:pPr marL="245850" indent="-245850">
              <a:lnSpc>
                <a:spcPct val="80000"/>
              </a:lnSpc>
            </a:pPr>
            <a:r>
              <a:rPr lang="ja-JP" altLang="en-US" sz="1000" u="sng" dirty="0" smtClean="0">
                <a:ea typeface="ＭＳ Ｐ明朝" charset="-128"/>
              </a:rPr>
              <a:t>～～～～～～～～～～</a:t>
            </a:r>
            <a:endParaRPr lang="en-US" altLang="ja-JP" sz="1000" u="sng" dirty="0" smtClean="0">
              <a:ea typeface="ＭＳ Ｐ明朝" charset="-128"/>
            </a:endParaRPr>
          </a:p>
          <a:p>
            <a:pPr marL="245850" indent="-245850">
              <a:lnSpc>
                <a:spcPct val="80000"/>
              </a:lnSpc>
            </a:pPr>
            <a:endParaRPr lang="en-US" altLang="ja-JP" sz="1000" u="sng" dirty="0" smtClean="0">
              <a:ea typeface="ＭＳ Ｐ明朝" charset="-128"/>
            </a:endParaRPr>
          </a:p>
          <a:p>
            <a:pPr marL="245850" indent="-245850">
              <a:lnSpc>
                <a:spcPct val="80000"/>
              </a:lnSpc>
            </a:pPr>
            <a:r>
              <a:rPr lang="ja-JP" altLang="en-US" sz="1000" u="sng" dirty="0" smtClean="0">
                <a:ea typeface="ＭＳ Ｐ明朝" charset="-128"/>
              </a:rPr>
              <a:t>課題とユーザニーズを解決するために</a:t>
            </a:r>
            <a:endParaRPr lang="en-US" altLang="ja-JP" sz="1000" u="sng" dirty="0" smtClean="0">
              <a:ea typeface="ＭＳ Ｐ明朝" charset="-128"/>
            </a:endParaRPr>
          </a:p>
          <a:p>
            <a:pPr marL="245850" indent="-245850">
              <a:lnSpc>
                <a:spcPct val="80000"/>
              </a:lnSpc>
            </a:pPr>
            <a:r>
              <a:rPr lang="ja-JP" altLang="en-US" sz="1000" u="sng" dirty="0" smtClean="0">
                <a:ea typeface="ＭＳ Ｐ明朝" charset="-128"/>
              </a:rPr>
              <a:t>このような状況において、情報の検索・閲覧環境として必要なサービスを想定します。</a:t>
            </a:r>
            <a:endParaRPr lang="ja-JP" altLang="en-US" sz="1000" b="1" dirty="0" smtClean="0">
              <a:ea typeface="ＭＳ Ｐ明朝" charset="-128"/>
            </a:endParaRPr>
          </a:p>
          <a:p>
            <a:pPr marL="245533" indent="-245850">
              <a:lnSpc>
                <a:spcPct val="80000"/>
              </a:lnSpc>
            </a:pPr>
            <a:r>
              <a:rPr lang="ja-JP" altLang="en-US" sz="1000" b="1" dirty="0" smtClean="0">
                <a:ea typeface="ＭＳ Ｐ明朝" charset="-128"/>
              </a:rPr>
              <a:t>情報の関連を活用した検索（情報の選択範囲の拡大・絞込み）</a:t>
            </a:r>
            <a:endParaRPr lang="ja-JP" altLang="en-US" sz="1000" u="sng" dirty="0" smtClean="0">
              <a:ea typeface="ＭＳ Ｐ明朝" charset="-128"/>
            </a:endParaRPr>
          </a:p>
          <a:p>
            <a:pPr marL="700754" lvl="1" indent="-245850">
              <a:lnSpc>
                <a:spcPct val="80000"/>
              </a:lnSpc>
            </a:pPr>
            <a:r>
              <a:rPr lang="ja-JP" altLang="en-US" sz="1000" u="sng" dirty="0" smtClean="0">
                <a:ea typeface="ＭＳ Ｐ明朝" charset="-128"/>
              </a:rPr>
              <a:t>全文検索だけでは、的確に絞り込めません。また、検索語など、適切な検索条件を、入力することは困難です。</a:t>
            </a:r>
          </a:p>
          <a:p>
            <a:pPr marL="700754" lvl="1" indent="-245850">
              <a:lnSpc>
                <a:spcPct val="80000"/>
              </a:lnSpc>
            </a:pPr>
            <a:r>
              <a:rPr lang="ja-JP" altLang="en-US" sz="1000" u="sng" dirty="0" smtClean="0">
                <a:ea typeface="ＭＳ Ｐ明朝" charset="-128"/>
              </a:rPr>
              <a:t>連想検索、あいまい検索、さらに多角的な絞込み検索のために、ファセット検索、クラスタリング検索が効果的です。</a:t>
            </a:r>
          </a:p>
          <a:p>
            <a:pPr marL="700754" lvl="1" indent="-245850">
              <a:lnSpc>
                <a:spcPct val="80000"/>
              </a:lnSpc>
            </a:pPr>
            <a:r>
              <a:rPr lang="ja-JP" altLang="en-US" sz="1000" u="sng" dirty="0" smtClean="0">
                <a:ea typeface="ＭＳ Ｐ明朝" charset="-128"/>
              </a:rPr>
              <a:t>異業種、異文化圏の情報の検索として</a:t>
            </a:r>
          </a:p>
          <a:p>
            <a:pPr marL="1159148" lvl="2" indent="-245850">
              <a:lnSpc>
                <a:spcPct val="80000"/>
              </a:lnSpc>
            </a:pPr>
            <a:r>
              <a:rPr lang="ja-JP" altLang="en-US" sz="1000" u="sng" dirty="0" smtClean="0">
                <a:ea typeface="ＭＳ Ｐ明朝" charset="-128"/>
              </a:rPr>
              <a:t>オントロジー等の技術を活用した検索語の翻訳、検索結果の自動翻訳などの技術も期待しています。</a:t>
            </a:r>
          </a:p>
          <a:p>
            <a:pPr marL="700754" lvl="1" indent="-245850">
              <a:lnSpc>
                <a:spcPct val="80000"/>
              </a:lnSpc>
            </a:pPr>
            <a:r>
              <a:rPr lang="ja-JP" altLang="en-US" sz="1000" u="sng" dirty="0" smtClean="0">
                <a:ea typeface="ＭＳ Ｐ明朝" charset="-128"/>
              </a:rPr>
              <a:t>組織を越えた統合検索と、関連する情報への芋づる的なナビゲーションができれば、</a:t>
            </a:r>
          </a:p>
          <a:p>
            <a:pPr marL="1159148" lvl="2" indent="-245850">
              <a:lnSpc>
                <a:spcPct val="80000"/>
              </a:lnSpc>
            </a:pPr>
            <a:r>
              <a:rPr lang="ja-JP" altLang="en-US" sz="1000" u="sng" dirty="0" smtClean="0">
                <a:ea typeface="ＭＳ Ｐ明朝" charset="-128"/>
              </a:rPr>
              <a:t>組織を越えた大きな集合知の中から、多角的に絞込み、関連しそうな情報を提示することが可能になります。</a:t>
            </a:r>
            <a:endParaRPr lang="ja-JP" altLang="en-US" sz="1000" b="1" dirty="0" smtClean="0">
              <a:ea typeface="ＭＳ Ｐ明朝" charset="-128"/>
            </a:endParaRPr>
          </a:p>
          <a:p>
            <a:pPr marL="245533" indent="-245850">
              <a:lnSpc>
                <a:spcPct val="80000"/>
              </a:lnSpc>
            </a:pPr>
            <a:r>
              <a:rPr lang="ja-JP" altLang="en-US" sz="1000" b="1" dirty="0" smtClean="0">
                <a:ea typeface="ＭＳ Ｐ明朝" charset="-128"/>
              </a:rPr>
              <a:t>利用者属性、利用情報を活用した検索および閲覧（利用者属性・利用環境に応じた情報閲覧）</a:t>
            </a:r>
          </a:p>
          <a:p>
            <a:pPr marL="700754" lvl="1" indent="-245850">
              <a:lnSpc>
                <a:spcPct val="80000"/>
              </a:lnSpc>
            </a:pPr>
            <a:r>
              <a:rPr lang="en-US" altLang="ja-JP" sz="1000" b="1" dirty="0" smtClean="0">
                <a:ea typeface="ＭＳ Ｐ明朝" charset="-128"/>
              </a:rPr>
              <a:t>【</a:t>
            </a:r>
            <a:r>
              <a:rPr lang="ja-JP" altLang="en-US" sz="1000" b="1" dirty="0" smtClean="0">
                <a:ea typeface="ＭＳ Ｐ明朝" charset="-128"/>
              </a:rPr>
              <a:t>スライド</a:t>
            </a:r>
            <a:r>
              <a:rPr lang="en-US" altLang="ja-JP" sz="1000" b="1" dirty="0" smtClean="0">
                <a:ea typeface="ＭＳ Ｐ明朝" charset="-128"/>
              </a:rPr>
              <a:t>】</a:t>
            </a:r>
            <a:r>
              <a:rPr lang="ja-JP" altLang="en-US" sz="1000" u="sng" dirty="0" smtClean="0">
                <a:ea typeface="ＭＳ Ｐ明朝" charset="-128"/>
              </a:rPr>
              <a:t>いわゆるパーソナライズ機能として、ユーザの属性、行動履歴を参考に</a:t>
            </a:r>
          </a:p>
          <a:p>
            <a:pPr marL="1159148" lvl="2" indent="-245850">
              <a:lnSpc>
                <a:spcPct val="80000"/>
              </a:lnSpc>
            </a:pPr>
            <a:r>
              <a:rPr lang="ja-JP" altLang="en-US" sz="1000" u="sng" dirty="0" smtClean="0">
                <a:ea typeface="ＭＳ Ｐ明朝" charset="-128"/>
              </a:rPr>
              <a:t>利用場所、利用機器に応じて、最適なコンテンツを自動選択する仕組みを作ることができます。</a:t>
            </a:r>
            <a:endParaRPr lang="ja-JP" altLang="en-US" sz="1000" dirty="0" smtClean="0">
              <a:ea typeface="ＭＳ Ｐ明朝" charset="-128"/>
            </a:endParaRPr>
          </a:p>
          <a:p>
            <a:pPr marL="1157240" lvl="2" indent="-245850">
              <a:lnSpc>
                <a:spcPct val="80000"/>
              </a:lnSpc>
            </a:pPr>
            <a:r>
              <a:rPr lang="ja-JP" altLang="en-US" sz="1000" dirty="0" smtClean="0">
                <a:ea typeface="ＭＳ Ｐ明朝" charset="-128"/>
              </a:rPr>
              <a:t>同一原本から、様々な媒体、形式に派生したコンテンツを、利用場所・利用機器により閲覧可能なコンテンツを選別し、</a:t>
            </a:r>
          </a:p>
          <a:p>
            <a:pPr marL="1157240" lvl="2" indent="-245850">
              <a:lnSpc>
                <a:spcPct val="80000"/>
              </a:lnSpc>
            </a:pPr>
            <a:r>
              <a:rPr lang="ja-JP" altLang="en-US" sz="1000" dirty="0" smtClean="0">
                <a:ea typeface="ＭＳ Ｐ明朝" charset="-128"/>
              </a:rPr>
              <a:t>利用場所：図書館内、移動中、自宅等　　利用機器：</a:t>
            </a:r>
            <a:r>
              <a:rPr lang="en-US" altLang="ja-JP" sz="1000" dirty="0" smtClean="0">
                <a:ea typeface="ＭＳ Ｐ明朝" charset="-128"/>
              </a:rPr>
              <a:t>PC</a:t>
            </a:r>
            <a:r>
              <a:rPr lang="ja-JP" altLang="en-US" sz="1000" dirty="0" err="1" smtClean="0">
                <a:ea typeface="ＭＳ Ｐ明朝" charset="-128"/>
              </a:rPr>
              <a:t>、</a:t>
            </a:r>
            <a:r>
              <a:rPr lang="ja-JP" altLang="en-US" sz="1000" dirty="0" smtClean="0">
                <a:ea typeface="ＭＳ Ｐ明朝" charset="-128"/>
              </a:rPr>
              <a:t>携帯電話、</a:t>
            </a:r>
            <a:r>
              <a:rPr lang="en-US" altLang="ja-JP" sz="1000" dirty="0" smtClean="0">
                <a:ea typeface="ＭＳ Ｐ明朝" charset="-128"/>
              </a:rPr>
              <a:t>PDA</a:t>
            </a:r>
            <a:r>
              <a:rPr lang="ja-JP" altLang="en-US" sz="1000" dirty="0" smtClean="0">
                <a:ea typeface="ＭＳ Ｐ明朝" charset="-128"/>
              </a:rPr>
              <a:t>等</a:t>
            </a:r>
          </a:p>
          <a:p>
            <a:pPr marL="1157240" lvl="2" indent="-245850">
              <a:lnSpc>
                <a:spcPct val="80000"/>
              </a:lnSpc>
            </a:pPr>
            <a:r>
              <a:rPr lang="ja-JP" altLang="en-US" sz="1000" dirty="0" smtClean="0">
                <a:ea typeface="ＭＳ Ｐ明朝" charset="-128"/>
              </a:rPr>
              <a:t>最適なコンテンツ形態のものを利用できるようになります。</a:t>
            </a:r>
            <a:endParaRPr lang="ja-JP" altLang="en-US" sz="1000" u="sng" dirty="0" smtClean="0">
              <a:ea typeface="ＭＳ Ｐ明朝" charset="-128"/>
            </a:endParaRPr>
          </a:p>
          <a:p>
            <a:pPr marL="1157240" lvl="2" indent="-245850">
              <a:lnSpc>
                <a:spcPct val="80000"/>
              </a:lnSpc>
            </a:pPr>
            <a:r>
              <a:rPr lang="ja-JP" altLang="en-US" sz="1000" u="sng" dirty="0" smtClean="0">
                <a:ea typeface="ＭＳ Ｐ明朝" charset="-128"/>
              </a:rPr>
              <a:t>今や、インターネットは</a:t>
            </a:r>
            <a:r>
              <a:rPr lang="en-US" altLang="ja-JP" sz="1000" u="sng" dirty="0" smtClean="0">
                <a:ea typeface="ＭＳ Ｐ明朝" charset="-128"/>
              </a:rPr>
              <a:t>PC</a:t>
            </a:r>
            <a:r>
              <a:rPr lang="ja-JP" altLang="en-US" sz="1000" u="sng" dirty="0" err="1" smtClean="0">
                <a:ea typeface="ＭＳ Ｐ明朝" charset="-128"/>
              </a:rPr>
              <a:t>だけで</a:t>
            </a:r>
            <a:r>
              <a:rPr lang="ja-JP" altLang="en-US" sz="1000" u="sng" dirty="0" smtClean="0">
                <a:ea typeface="ＭＳ Ｐ明朝" charset="-128"/>
              </a:rPr>
              <a:t>見るものではありません。携帯電話や携帯端末での利用が増加しています。</a:t>
            </a:r>
          </a:p>
          <a:p>
            <a:pPr marL="1157240" lvl="2" indent="-245850">
              <a:lnSpc>
                <a:spcPct val="80000"/>
              </a:lnSpc>
            </a:pPr>
            <a:r>
              <a:rPr lang="ja-JP" altLang="en-US" sz="1000" u="sng" dirty="0" smtClean="0">
                <a:ea typeface="ＭＳ Ｐ明朝"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smtClean="0">
              <a:ea typeface="ＭＳ Ｐ明朝" charset="-128"/>
            </a:endParaRPr>
          </a:p>
          <a:p>
            <a:pPr marL="700754" lvl="1" indent="-245850">
              <a:lnSpc>
                <a:spcPct val="80000"/>
              </a:lnSpc>
            </a:pPr>
            <a:r>
              <a:rPr lang="ja-JP" altLang="en-US" sz="1000" dirty="0" smtClean="0">
                <a:ea typeface="ＭＳ Ｐ明朝" charset="-128"/>
              </a:rPr>
              <a:t>協調フィルタリングの考え方に基づいて</a:t>
            </a:r>
          </a:p>
          <a:p>
            <a:pPr marL="1159148" lvl="2" indent="-245850">
              <a:lnSpc>
                <a:spcPct val="80000"/>
              </a:lnSpc>
            </a:pPr>
            <a:r>
              <a:rPr lang="ja-JP" altLang="en-US" sz="1000" dirty="0" smtClean="0">
                <a:ea typeface="ＭＳ Ｐ明朝" charset="-128"/>
              </a:rPr>
              <a:t>他人の利用情報により推奨する検索が有効です。</a:t>
            </a:r>
            <a:endParaRPr lang="ja-JP" altLang="en-US" sz="1000" b="1" dirty="0" smtClean="0">
              <a:ea typeface="ＭＳ Ｐ明朝" charset="-128"/>
            </a:endParaRPr>
          </a:p>
          <a:p>
            <a:pPr marL="245533" indent="-245850">
              <a:lnSpc>
                <a:spcPct val="80000"/>
              </a:lnSpc>
            </a:pPr>
            <a:r>
              <a:rPr lang="ja-JP" altLang="en-US" sz="1000" b="1" dirty="0" smtClean="0">
                <a:ea typeface="ＭＳ Ｐ明朝" charset="-128"/>
              </a:rPr>
              <a:t>まとめ</a:t>
            </a:r>
            <a:endParaRPr lang="ja-JP" altLang="en-US" sz="1000" u="sng" dirty="0" smtClean="0">
              <a:ea typeface="ＭＳ Ｐ明朝" charset="-128"/>
            </a:endParaRPr>
          </a:p>
          <a:p>
            <a:pPr marL="700754" lvl="1" indent="-245850">
              <a:lnSpc>
                <a:spcPct val="80000"/>
              </a:lnSpc>
            </a:pPr>
            <a:r>
              <a:rPr lang="ja-JP" altLang="en-US" sz="1000" u="sng" dirty="0" smtClean="0">
                <a:ea typeface="ＭＳ Ｐ明朝" charset="-128"/>
              </a:rPr>
              <a:t>情報の利用の仕方も、技術の進展とともに変化しています。</a:t>
            </a:r>
          </a:p>
          <a:p>
            <a:pPr marL="700754" lvl="1" indent="-245850">
              <a:lnSpc>
                <a:spcPct val="80000"/>
              </a:lnSpc>
            </a:pPr>
            <a:r>
              <a:rPr lang="ja-JP" altLang="en-US" sz="1000" u="sng" dirty="0" smtClean="0">
                <a:ea typeface="ＭＳ Ｐ明朝"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defTabSz="945337"/>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2799742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700" b="1" dirty="0">
                <a:solidFill>
                  <a:srgbClr val="FF0000"/>
                </a:solidFill>
                <a:latin typeface="Meiryo UI" panose="020B0604030504040204" pitchFamily="50" charset="-128"/>
                <a:ea typeface="Meiryo UI" panose="020B0604030504040204" pitchFamily="50" charset="-128"/>
              </a:rPr>
              <a:t>●</a:t>
            </a:r>
            <a:r>
              <a:rPr lang="ja-JP" altLang="en-US" sz="17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90414">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90414">
              <a:defRPr/>
            </a:pP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sz="17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90414">
              <a:defRPr/>
            </a:pPr>
            <a:endParaRPr lang="en-US" altLang="ja-JP" sz="1300" b="1" dirty="0">
              <a:latin typeface="Meiryo UI" panose="020B0604030504040204" pitchFamily="50" charset="-128"/>
              <a:ea typeface="Meiryo UI" panose="020B0604030504040204" pitchFamily="50" charset="-128"/>
            </a:endParaRPr>
          </a:p>
          <a:p>
            <a:pPr defTabSz="990414">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90414">
              <a:defRPr/>
            </a:pPr>
            <a:endParaRPr lang="en-US" altLang="ja-JP" sz="1300" dirty="0">
              <a:latin typeface="Meiryo UI" panose="020B0604030504040204" pitchFamily="50" charset="-128"/>
              <a:ea typeface="Meiryo UI" panose="020B0604030504040204" pitchFamily="50" charset="-128"/>
            </a:endParaRPr>
          </a:p>
          <a:p>
            <a:pPr defTabSz="990414">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54</a:t>
            </a:fld>
            <a:endParaRPr kumimoji="1" lang="ja-JP" altLang="en-US"/>
          </a:p>
        </p:txBody>
      </p:sp>
    </p:spTree>
    <p:extLst>
      <p:ext uri="{BB962C8B-B14F-4D97-AF65-F5344CB8AC3E}">
        <p14:creationId xmlns:p14="http://schemas.microsoft.com/office/powerpoint/2010/main" val="157199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55</a:t>
            </a:fld>
            <a:endParaRPr kumimoji="1" lang="ja-JP" altLang="en-US"/>
          </a:p>
        </p:txBody>
      </p:sp>
    </p:spTree>
    <p:extLst>
      <p:ext uri="{BB962C8B-B14F-4D97-AF65-F5344CB8AC3E}">
        <p14:creationId xmlns:p14="http://schemas.microsoft.com/office/powerpoint/2010/main" val="2684636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90414">
              <a:defRPr/>
            </a:pPr>
            <a:r>
              <a:rPr lang="ja-JP" altLang="en-US" sz="1300"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smtClean="0"/>
          </a:p>
          <a:p>
            <a:r>
              <a:rPr lang="ja-JP" altLang="en-US" dirty="0" smtClean="0"/>
              <a:t>的確な情報を提供したい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r>
              <a:rPr lang="ja-JP" altLang="en-US" dirty="0" smtClean="0"/>
              <a:t>共通仕様の普及活動</a:t>
            </a:r>
            <a:endParaRPr lang="en-US" altLang="ja-JP" dirty="0" smtClean="0"/>
          </a:p>
          <a:p>
            <a:pPr lvl="1"/>
            <a:r>
              <a:rPr lang="ja-JP" altLang="en-US" dirty="0" smtClean="0"/>
              <a:t>共通仕様を提示して、関係機関に適用を働きかける</a:t>
            </a:r>
            <a:endParaRPr kumimoji="1" lang="en-US" altLang="ja-JP" dirty="0" smtClean="0"/>
          </a:p>
          <a:p>
            <a:r>
              <a:rPr lang="ja-JP" altLang="en-US" dirty="0" smtClean="0"/>
              <a:t>メタデータ記述要素・記述規則</a:t>
            </a:r>
            <a:endParaRPr lang="en-US" altLang="ja-JP" dirty="0" smtClean="0"/>
          </a:p>
          <a:p>
            <a:pPr lvl="1"/>
            <a:r>
              <a:rPr lang="ja-JP" altLang="en-US" dirty="0" smtClean="0"/>
              <a:t>個々の書誌情報</a:t>
            </a:r>
            <a:endParaRPr lang="en-US" altLang="ja-JP" dirty="0" smtClean="0"/>
          </a:p>
          <a:p>
            <a:pPr lvl="1"/>
            <a:r>
              <a:rPr lang="ja-JP" altLang="en-US" dirty="0" smtClean="0"/>
              <a:t>個々の情報の永続的識別子</a:t>
            </a:r>
            <a:endParaRPr lang="en-US" altLang="ja-JP" dirty="0" smtClean="0"/>
          </a:p>
          <a:p>
            <a:pPr lvl="1"/>
            <a:r>
              <a:rPr lang="ja-JP" altLang="en-US" dirty="0" smtClean="0"/>
              <a:t>同義語辞書、シソーラス</a:t>
            </a:r>
            <a:endParaRPr lang="en-US" altLang="ja-JP" dirty="0" smtClean="0"/>
          </a:p>
          <a:p>
            <a:r>
              <a:rPr lang="ja-JP" altLang="en-US" dirty="0" smtClean="0"/>
              <a:t>メタデータ交換通信規約</a:t>
            </a:r>
            <a:endParaRPr lang="en-US" altLang="ja-JP" dirty="0" smtClean="0"/>
          </a:p>
          <a:p>
            <a:pPr lvl="1"/>
            <a:r>
              <a:rPr lang="ja-JP" altLang="en-US" dirty="0" smtClean="0"/>
              <a:t>収集（ハーベスト）</a:t>
            </a:r>
            <a:endParaRPr lang="en-US" altLang="ja-JP" dirty="0" smtClean="0"/>
          </a:p>
          <a:p>
            <a:pPr lvl="1"/>
            <a:r>
              <a:rPr lang="ja-JP" altLang="en-US" dirty="0" smtClean="0"/>
              <a:t>横断検索</a:t>
            </a:r>
            <a:endParaRPr lang="en-US" altLang="ja-JP" dirty="0" smtClean="0"/>
          </a:p>
          <a:p>
            <a:pPr lvl="1"/>
            <a:r>
              <a:rPr lang="ja-JP" altLang="en-US" dirty="0" smtClean="0"/>
              <a:t>格納・保存</a:t>
            </a:r>
            <a:endParaRPr lang="en-US" altLang="ja-JP" dirty="0" smtClean="0"/>
          </a:p>
          <a:p>
            <a:pPr lvl="1"/>
            <a:r>
              <a:rPr lang="ja-JP" altLang="en-US" dirty="0" smtClean="0"/>
              <a:t>提供</a:t>
            </a:r>
            <a:endParaRPr lang="en-US" altLang="ja-JP" dirty="0" smtClean="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2016/5/29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56</a:t>
            </a:fld>
            <a:endParaRPr kumimoji="1" lang="ja-JP" altLang="en-US"/>
          </a:p>
        </p:txBody>
      </p:sp>
    </p:spTree>
    <p:extLst>
      <p:ext uri="{BB962C8B-B14F-4D97-AF65-F5344CB8AC3E}">
        <p14:creationId xmlns:p14="http://schemas.microsoft.com/office/powerpoint/2010/main" val="477620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電子書籍のフォーマット及び書誌データには、様々な形態がある。</a:t>
            </a:r>
            <a:endParaRPr lang="en-US" altLang="ja-JP" dirty="0" smtClean="0">
              <a:solidFill>
                <a:srgbClr val="FF0000"/>
              </a:solidFill>
            </a:endParaRPr>
          </a:p>
          <a:p>
            <a:r>
              <a:rPr lang="ja-JP" altLang="en-US" dirty="0" smtClean="0">
                <a:solidFill>
                  <a:srgbClr val="FF0000"/>
                </a:solidFill>
              </a:rPr>
              <a:t>これは</a:t>
            </a:r>
            <a:r>
              <a:rPr lang="en-US" altLang="ja-JP" dirty="0" smtClean="0">
                <a:solidFill>
                  <a:srgbClr val="FF0000"/>
                </a:solidFill>
              </a:rPr>
              <a:t>FRBR</a:t>
            </a:r>
            <a:r>
              <a:rPr lang="ja-JP" altLang="en-US" dirty="0" smtClean="0">
                <a:solidFill>
                  <a:srgbClr val="FF0000"/>
                </a:solidFill>
              </a:rPr>
              <a:t>の概念の上にマッピングしてみたもの。</a:t>
            </a:r>
            <a:endParaRPr lang="en-US" altLang="ja-JP" dirty="0" smtClean="0">
              <a:solidFill>
                <a:srgbClr val="FF0000"/>
              </a:solidFill>
            </a:endParaRPr>
          </a:p>
          <a:p>
            <a:r>
              <a:rPr lang="ja-JP" altLang="en-US" dirty="0" smtClean="0">
                <a:solidFill>
                  <a:srgbClr val="FF0000"/>
                </a:solidFill>
              </a:rPr>
              <a:t>これらが相互に関連付けられる仕組みの構築が重要</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2016/5/29</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57</a:t>
            </a:fld>
            <a:endParaRPr kumimoji="1" lang="ja-JP" altLang="en-US"/>
          </a:p>
        </p:txBody>
      </p:sp>
    </p:spTree>
    <p:extLst>
      <p:ext uri="{BB962C8B-B14F-4D97-AF65-F5344CB8AC3E}">
        <p14:creationId xmlns:p14="http://schemas.microsoft.com/office/powerpoint/2010/main" val="2496546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LOD</a:t>
            </a:r>
            <a:r>
              <a:rPr kumimoji="1" lang="ja-JP" altLang="en-US" dirty="0" smtClean="0"/>
              <a:t>のプレゼンでよく引用される図。私より皆さんのほうが詳しいと思う。</a:t>
            </a:r>
            <a:endParaRPr kumimoji="1" lang="en-US" altLang="ja-JP" dirty="0" smtClean="0"/>
          </a:p>
          <a:p>
            <a:r>
              <a:rPr kumimoji="1" lang="ja-JP" altLang="en-US" dirty="0" smtClean="0"/>
              <a:t>左下は、</a:t>
            </a:r>
            <a:r>
              <a:rPr kumimoji="1" lang="en-US" altLang="ja-JP" dirty="0" err="1" smtClean="0"/>
              <a:t>DBPedia</a:t>
            </a:r>
            <a:r>
              <a:rPr kumimoji="1" lang="ja-JP" altLang="en-US" dirty="0" smtClean="0"/>
              <a:t>で源氏物語を検索、右下は</a:t>
            </a:r>
            <a:r>
              <a:rPr kumimoji="1" lang="en-US" altLang="ja-JP" dirty="0" smtClean="0"/>
              <a:t>NDL</a:t>
            </a:r>
            <a:r>
              <a:rPr kumimoji="1" lang="ja-JP" altLang="en-US" dirty="0" smtClean="0"/>
              <a:t>リサーチナビで検索した結果のグラフ図。</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62</a:t>
            </a:fld>
            <a:endParaRPr kumimoji="1" lang="ja-JP" altLang="en-US"/>
          </a:p>
        </p:txBody>
      </p:sp>
    </p:spTree>
    <p:extLst>
      <p:ext uri="{BB962C8B-B14F-4D97-AF65-F5344CB8AC3E}">
        <p14:creationId xmlns:p14="http://schemas.microsoft.com/office/powerpoint/2010/main" val="581631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ER</a:t>
            </a:r>
            <a:r>
              <a:rPr kumimoji="1" lang="ja-JP" altLang="en-US" dirty="0" smtClean="0"/>
              <a:t>図</a:t>
            </a:r>
            <a:endParaRPr kumimoji="1" lang="en-US" altLang="ja-JP" dirty="0" smtClean="0"/>
          </a:p>
          <a:p>
            <a:r>
              <a:rPr kumimoji="1" lang="ja-JP" altLang="en-US" dirty="0" smtClean="0"/>
              <a:t>グレーが、図書館で扱う書誌メタデータ。ブラウンが図書館以外の情報源の関連情報。</a:t>
            </a:r>
            <a:endParaRPr kumimoji="1" lang="en-US" altLang="ja-JP" dirty="0" smtClean="0"/>
          </a:p>
          <a:p>
            <a:r>
              <a:rPr kumimoji="1" lang="ja-JP" altLang="en-US" dirty="0" smtClean="0"/>
              <a:t>右下が、</a:t>
            </a:r>
            <a:r>
              <a:rPr kumimoji="1" lang="en-US" altLang="ja-JP" dirty="0" smtClean="0"/>
              <a:t>LOD</a:t>
            </a:r>
            <a:r>
              <a:rPr kumimoji="1" lang="ja-JP" altLang="en-US" dirty="0" smtClean="0"/>
              <a:t>化された各種</a:t>
            </a:r>
            <a:r>
              <a:rPr kumimoji="1" lang="en-US" altLang="ja-JP" dirty="0" smtClean="0"/>
              <a:t>DB</a:t>
            </a:r>
            <a:r>
              <a:rPr kumimoji="1" lang="ja-JP" altLang="en-US" dirty="0" err="1" smtClean="0"/>
              <a:t>。</a:t>
            </a:r>
            <a:endParaRPr kumimoji="1" lang="en-US" altLang="ja-JP" dirty="0" smtClean="0"/>
          </a:p>
          <a:p>
            <a:r>
              <a:rPr kumimoji="1" lang="ja-JP" altLang="en-US" dirty="0" smtClean="0"/>
              <a:t>出版物を含めた文化資産の情報は、これらを含めて、メタデータの再構成が必要ではないか。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63</a:t>
            </a:fld>
            <a:endParaRPr kumimoji="1" lang="ja-JP" altLang="en-US"/>
          </a:p>
        </p:txBody>
      </p:sp>
    </p:spTree>
    <p:extLst>
      <p:ext uri="{BB962C8B-B14F-4D97-AF65-F5344CB8AC3E}">
        <p14:creationId xmlns:p14="http://schemas.microsoft.com/office/powerpoint/2010/main" val="2500623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en-US" altLang="ja-JP" sz="1300" dirty="0" err="1"/>
              <a:t>OpenData</a:t>
            </a:r>
            <a:r>
              <a:rPr lang="ja-JP" altLang="en-US" sz="1300" dirty="0"/>
              <a:t>の定義で有名な図。</a:t>
            </a:r>
            <a:endParaRPr lang="en-US" altLang="ja-JP" sz="1300" dirty="0"/>
          </a:p>
          <a:p>
            <a:pPr rtl="0"/>
            <a:r>
              <a:rPr lang="ja-JP" altLang="en-US" sz="1300" dirty="0"/>
              <a:t>■コンセプト（</a:t>
            </a:r>
            <a:r>
              <a:rPr lang="en-US" altLang="ja-JP" sz="1300" dirty="0"/>
              <a:t>NII</a:t>
            </a:r>
            <a:r>
              <a:rPr lang="ja-JP" altLang="en-US" sz="1300" dirty="0"/>
              <a:t>大向先生）</a:t>
            </a:r>
          </a:p>
          <a:p>
            <a:pPr rtl="0"/>
            <a:r>
              <a:rPr lang="ja-JP" altLang="en-US" sz="1300" dirty="0"/>
              <a:t>●ウェブの方法論をデータ共有に活用</a:t>
            </a:r>
          </a:p>
          <a:p>
            <a:pPr rtl="0"/>
            <a:r>
              <a:rPr lang="ja-JP" altLang="en-US" sz="1300" dirty="0"/>
              <a:t>・識別子とリンク</a:t>
            </a:r>
          </a:p>
          <a:p>
            <a:pPr rtl="0"/>
            <a:r>
              <a:rPr lang="ja-JP" altLang="en-US" sz="1300" dirty="0"/>
              <a:t>・自由な参加</a:t>
            </a:r>
          </a:p>
          <a:p>
            <a:pPr rtl="0"/>
            <a:r>
              <a:rPr lang="ja-JP" altLang="en-US" sz="1300" dirty="0"/>
              <a:t>●多様なデータの表現形式を一本化</a:t>
            </a:r>
          </a:p>
          <a:p>
            <a:pPr rtl="0"/>
            <a:r>
              <a:rPr lang="ja-JP" altLang="en-US" sz="1300" dirty="0"/>
              <a:t>・テキスト・表形式・ツリー形式</a:t>
            </a:r>
            <a:r>
              <a:rPr lang="en-US" altLang="ja-JP" sz="1300" dirty="0"/>
              <a:t>,,,</a:t>
            </a:r>
            <a:endParaRPr lang="ja-JP" altLang="en-US" sz="1300" dirty="0"/>
          </a:p>
          <a:p>
            <a:pPr rtl="0"/>
            <a:r>
              <a:rPr lang="ja-JP" altLang="en-US" sz="1300" dirty="0"/>
              <a:t>●既存のデータベースを活用する</a:t>
            </a:r>
          </a:p>
          <a:p>
            <a:pPr rtl="0"/>
            <a:r>
              <a:rPr lang="ja-JP" altLang="en-US" sz="1300" dirty="0"/>
              <a:t>・現在のウェブサービスは構造化されている</a:t>
            </a:r>
          </a:p>
          <a:p>
            <a:pPr rtl="0"/>
            <a:r>
              <a:rPr lang="ja-JP" altLang="en-US" sz="1300" dirty="0"/>
              <a:t>・概念の精緻化よりも今あるデータの関連付けを</a:t>
            </a:r>
          </a:p>
          <a:p>
            <a:pPr rtl="0"/>
            <a:r>
              <a:rPr lang="ja-JP" altLang="en-US" sz="1300" dirty="0"/>
              <a:t>・</a:t>
            </a:r>
            <a:r>
              <a:rPr lang="en-US" altLang="ja-JP" sz="1300" dirty="0"/>
              <a:t>Web of Document</a:t>
            </a:r>
            <a:r>
              <a:rPr lang="ja-JP" altLang="en-US" sz="1300" dirty="0"/>
              <a:t>から</a:t>
            </a:r>
            <a:r>
              <a:rPr lang="en-US" altLang="ja-JP" sz="1300" dirty="0"/>
              <a:t>Web of Data</a:t>
            </a:r>
            <a:r>
              <a:rPr lang="ja-JP" altLang="en-US" sz="1300" dirty="0"/>
              <a:t>へ</a:t>
            </a:r>
            <a:endParaRPr lang="en-US" altLang="ja-JP" sz="1300" dirty="0"/>
          </a:p>
          <a:p>
            <a:pPr rtl="0"/>
            <a:r>
              <a:rPr lang="ja-JP" altLang="en-US" sz="1300" dirty="0"/>
              <a:t>■</a:t>
            </a:r>
            <a:r>
              <a:rPr lang="en-US" altLang="ja-JP" sz="1300" dirty="0"/>
              <a:t>LOD</a:t>
            </a:r>
            <a:r>
              <a:rPr lang="ja-JP" altLang="en-US" sz="1300" dirty="0"/>
              <a:t>の原則（</a:t>
            </a:r>
            <a:r>
              <a:rPr lang="en-US" altLang="ja-JP" sz="1300" dirty="0"/>
              <a:t>NII</a:t>
            </a:r>
            <a:r>
              <a:rPr lang="ja-JP" altLang="en-US" sz="1300" dirty="0"/>
              <a:t>大向先生）</a:t>
            </a:r>
          </a:p>
          <a:p>
            <a:pPr rtl="0"/>
            <a:r>
              <a:rPr lang="ja-JP" altLang="en-US" sz="1300" dirty="0"/>
              <a:t>●</a:t>
            </a:r>
            <a:r>
              <a:rPr lang="en-US" altLang="ja-JP" sz="1300" dirty="0"/>
              <a:t>Linked Data = </a:t>
            </a:r>
            <a:r>
              <a:rPr lang="ja-JP" altLang="en-US" sz="1300" dirty="0"/>
              <a:t>ウェブ＋</a:t>
            </a:r>
            <a:r>
              <a:rPr lang="en-US" altLang="ja-JP" sz="1300" dirty="0"/>
              <a:t>RDF</a:t>
            </a:r>
            <a:endParaRPr lang="ja-JP" altLang="en-US" sz="1300" dirty="0"/>
          </a:p>
          <a:p>
            <a:pPr rtl="0"/>
            <a:r>
              <a:rPr lang="ja-JP" altLang="en-US" sz="1300" dirty="0"/>
              <a:t>・あらゆるデータの識別子として</a:t>
            </a:r>
            <a:r>
              <a:rPr lang="en-US" altLang="ja-JP" sz="1300" dirty="0"/>
              <a:t>URI</a:t>
            </a:r>
            <a:r>
              <a:rPr lang="ja-JP" altLang="en-US" sz="1300" dirty="0"/>
              <a:t>を使用</a:t>
            </a:r>
          </a:p>
          <a:p>
            <a:pPr rtl="0"/>
            <a:r>
              <a:rPr lang="ja-JP" altLang="en-US" sz="1300" dirty="0"/>
              <a:t>・識別子には</a:t>
            </a:r>
            <a:r>
              <a:rPr lang="en-US" altLang="ja-JP" sz="1300" dirty="0"/>
              <a:t>HTTP URI</a:t>
            </a:r>
            <a:r>
              <a:rPr lang="ja-JP" altLang="en-US" sz="1300" dirty="0"/>
              <a:t>を使用し、参照やアクセスを可能にする</a:t>
            </a:r>
          </a:p>
          <a:p>
            <a:pPr rtl="0"/>
            <a:r>
              <a:rPr lang="ja-JP" altLang="en-US" sz="1300" dirty="0"/>
              <a:t>・</a:t>
            </a:r>
            <a:r>
              <a:rPr lang="en-US" altLang="ja-JP" sz="1300" dirty="0"/>
              <a:t>URI</a:t>
            </a:r>
            <a:r>
              <a:rPr lang="ja-JP" altLang="en-US" sz="1300" dirty="0"/>
              <a:t>にアクセスされた際には、有用な情報を標準的なフォーマットで提供する</a:t>
            </a:r>
          </a:p>
          <a:p>
            <a:pPr rtl="0"/>
            <a:r>
              <a:rPr lang="ja-JP" altLang="en-US" sz="1300" dirty="0"/>
              <a:t>・データには他の情報源における関連情報へのリンクを含め、ウェブ上での情報発見を支援する</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64</a:t>
            </a:fld>
            <a:endParaRPr kumimoji="1" lang="ja-JP" altLang="en-US"/>
          </a:p>
        </p:txBody>
      </p:sp>
    </p:spTree>
    <p:extLst>
      <p:ext uri="{BB962C8B-B14F-4D97-AF65-F5344CB8AC3E}">
        <p14:creationId xmlns:p14="http://schemas.microsoft.com/office/powerpoint/2010/main" val="3020080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43204">
              <a:defRPr/>
            </a:pPr>
            <a:r>
              <a:rPr kumimoji="1" lang="ja-JP" altLang="en-US" u="sng" dirty="0" smtClean="0">
                <a:latin typeface="Meiryo UI" panose="020B0604030504040204" pitchFamily="50" charset="-128"/>
                <a:ea typeface="Meiryo UI" panose="020B0604030504040204" pitchFamily="50" charset="-128"/>
              </a:rPr>
              <a:t>転用：もっと近くに国立国会図書館　</a:t>
            </a:r>
            <a:r>
              <a:rPr lang="ja-JP" altLang="en-US" u="sng" dirty="0" smtClean="0">
                <a:solidFill>
                  <a:srgbClr val="FF0000"/>
                </a:solidFill>
                <a:latin typeface="Meiryo UI" panose="020B0604030504040204" pitchFamily="50" charset="-128"/>
                <a:ea typeface="Meiryo UI" panose="020B0604030504040204" pitchFamily="50" charset="-128"/>
              </a:rPr>
              <a:t>第</a:t>
            </a:r>
            <a:r>
              <a:rPr lang="en-US" altLang="ja-JP" u="sng" dirty="0" smtClean="0">
                <a:solidFill>
                  <a:srgbClr val="FF0000"/>
                </a:solidFill>
                <a:latin typeface="Meiryo UI" panose="020B0604030504040204" pitchFamily="50" charset="-128"/>
                <a:ea typeface="Meiryo UI" panose="020B0604030504040204" pitchFamily="50" charset="-128"/>
              </a:rPr>
              <a:t>17</a:t>
            </a:r>
            <a:r>
              <a:rPr lang="ja-JP" altLang="en-US" u="sng" dirty="0" smtClean="0">
                <a:solidFill>
                  <a:srgbClr val="FF0000"/>
                </a:solidFill>
                <a:latin typeface="Meiryo UI" panose="020B0604030504040204" pitchFamily="50" charset="-128"/>
                <a:ea typeface="Meiryo UI" panose="020B0604030504040204" pitchFamily="50" charset="-128"/>
              </a:rPr>
              <a:t>回図書館総合展</a:t>
            </a:r>
            <a:r>
              <a:rPr lang="en-US" altLang="ja-JP" u="sng" dirty="0" smtClean="0">
                <a:latin typeface="Meiryo UI" panose="020B0604030504040204" pitchFamily="50" charset="-128"/>
                <a:ea typeface="Meiryo UI" panose="020B0604030504040204" pitchFamily="50" charset="-128"/>
              </a:rPr>
              <a:t>2015</a:t>
            </a:r>
            <a:r>
              <a:rPr lang="ja-JP" altLang="en-US" u="sng" dirty="0" smtClean="0">
                <a:latin typeface="Meiryo UI" panose="020B0604030504040204" pitchFamily="50" charset="-128"/>
                <a:ea typeface="Meiryo UI" panose="020B0604030504040204" pitchFamily="50" charset="-128"/>
              </a:rPr>
              <a:t>年</a:t>
            </a:r>
            <a:r>
              <a:rPr lang="en-US" altLang="ja-JP" u="sng" dirty="0" smtClean="0">
                <a:latin typeface="Meiryo UI" panose="020B0604030504040204" pitchFamily="50" charset="-128"/>
                <a:ea typeface="Meiryo UI" panose="020B0604030504040204" pitchFamily="50" charset="-128"/>
              </a:rPr>
              <a:t>11</a:t>
            </a:r>
            <a:r>
              <a:rPr lang="ja-JP" altLang="en-US" u="sng" dirty="0" smtClean="0">
                <a:latin typeface="Meiryo UI" panose="020B0604030504040204" pitchFamily="50" charset="-128"/>
                <a:ea typeface="Meiryo UI" panose="020B0604030504040204" pitchFamily="50" charset="-128"/>
              </a:rPr>
              <a:t>月</a:t>
            </a:r>
            <a:r>
              <a:rPr lang="en-US" altLang="ja-JP" u="sng" dirty="0" smtClean="0">
                <a:latin typeface="Meiryo UI" panose="020B0604030504040204" pitchFamily="50" charset="-128"/>
                <a:ea typeface="Meiryo UI" panose="020B0604030504040204" pitchFamily="50" charset="-128"/>
              </a:rPr>
              <a:t>10</a:t>
            </a:r>
            <a:r>
              <a:rPr lang="ja-JP" altLang="en-US" u="sng" dirty="0" smtClean="0">
                <a:latin typeface="Meiryo UI" panose="020B0604030504040204" pitchFamily="50" charset="-128"/>
                <a:ea typeface="Meiryo UI" panose="020B0604030504040204" pitchFamily="50" charset="-128"/>
              </a:rPr>
              <a:t>日</a:t>
            </a:r>
            <a:r>
              <a:rPr lang="en-US" altLang="ja-JP" u="sng" dirty="0" smtClean="0">
                <a:latin typeface="Meiryo UI" panose="020B0604030504040204" pitchFamily="50" charset="-128"/>
                <a:ea typeface="Meiryo UI" panose="020B0604030504040204" pitchFamily="50" charset="-128"/>
              </a:rPr>
              <a:t>】</a:t>
            </a:r>
            <a:r>
              <a:rPr lang="ja-JP" altLang="en-US" u="sng" dirty="0" smtClean="0">
                <a:latin typeface="Meiryo UI" panose="020B0604030504040204" pitchFamily="50" charset="-128"/>
                <a:ea typeface="Meiryo UI" panose="020B0604030504040204" pitchFamily="50" charset="-128"/>
              </a:rPr>
              <a:t>　</a:t>
            </a:r>
            <a:endParaRPr lang="en-US" altLang="ja-JP" u="sng" dirty="0" smtClean="0">
              <a:latin typeface="Meiryo UI" panose="020B0604030504040204" pitchFamily="50" charset="-128"/>
              <a:ea typeface="Meiryo UI" panose="020B0604030504040204" pitchFamily="50" charset="-128"/>
            </a:endParaRPr>
          </a:p>
          <a:p>
            <a:pPr defTabSz="943204">
              <a:defRPr/>
            </a:pPr>
            <a:r>
              <a:rPr kumimoji="1" lang="en-US" altLang="ja-JP" u="sng" dirty="0" smtClean="0">
                <a:latin typeface="Meiryo UI" panose="020B0604030504040204" pitchFamily="50" charset="-128"/>
                <a:ea typeface="Meiryo UI" panose="020B0604030504040204" pitchFamily="50" charset="-128"/>
              </a:rPr>
              <a:t>NDL</a:t>
            </a:r>
            <a:r>
              <a:rPr kumimoji="1" lang="ja-JP" altLang="en-US" u="sng" dirty="0" smtClean="0">
                <a:latin typeface="Meiryo UI" panose="020B0604030504040204" pitchFamily="50" charset="-128"/>
                <a:ea typeface="Meiryo UI" panose="020B0604030504040204" pitchFamily="50" charset="-128"/>
              </a:rPr>
              <a:t>の役割として想定している部分を中心に置いた図</a:t>
            </a:r>
            <a:r>
              <a:rPr kumimoji="1" lang="ja-JP" altLang="en-US" dirty="0" smtClean="0">
                <a:latin typeface="Meiryo UI" panose="020B0604030504040204" pitchFamily="50" charset="-128"/>
                <a:ea typeface="Meiryo UI" panose="020B0604030504040204" pitchFamily="50" charset="-128"/>
              </a:rPr>
              <a:t>　</a:t>
            </a:r>
            <a:endParaRPr lang="en-US" altLang="ja-JP" dirty="0" smtClean="0"/>
          </a:p>
          <a:p>
            <a:r>
              <a:rPr lang="ja-JP" altLang="en-US" dirty="0" smtClean="0"/>
              <a:t>■考察</a:t>
            </a:r>
            <a:endParaRPr lang="en-US" altLang="ja-JP" dirty="0" smtClean="0"/>
          </a:p>
          <a:p>
            <a:pPr defTabSz="943204">
              <a:defRPr/>
            </a:pPr>
            <a:r>
              <a:rPr lang="ja-JP" altLang="en-US" dirty="0" smtClean="0">
                <a:latin typeface="Meiryo UI" panose="020B0604030504040204" pitchFamily="50" charset="-128"/>
                <a:ea typeface="Meiryo UI" panose="020B0604030504040204" pitchFamily="50" charset="-128"/>
              </a:rPr>
              <a:t>・</a:t>
            </a:r>
            <a:r>
              <a:rPr lang="ja-JP" altLang="en-US" u="sng" dirty="0" smtClean="0">
                <a:latin typeface="Meiryo UI" panose="020B0604030504040204" pitchFamily="50" charset="-128"/>
                <a:ea typeface="Meiryo UI" panose="020B0604030504040204" pitchFamily="50" charset="-128"/>
              </a:rPr>
              <a:t>出版界との連携が見えない</a:t>
            </a:r>
            <a:endParaRPr lang="en-US" altLang="ja-JP" u="sng" dirty="0" smtClean="0">
              <a:latin typeface="Meiryo UI" panose="020B0604030504040204" pitchFamily="50" charset="-128"/>
              <a:ea typeface="Meiryo UI" panose="020B0604030504040204" pitchFamily="50" charset="-128"/>
            </a:endParaRPr>
          </a:p>
          <a:p>
            <a:pPr defTabSz="943204">
              <a:defRPr/>
            </a:pPr>
            <a:r>
              <a:rPr lang="ja-JP" altLang="en-US" u="sng" dirty="0" smtClean="0">
                <a:latin typeface="Meiryo UI" panose="020B0604030504040204" pitchFamily="50" charset="-128"/>
                <a:ea typeface="Meiryo UI" panose="020B0604030504040204" pitchFamily="50" charset="-128"/>
              </a:rPr>
              <a:t>・電子図書館構想の実現形であるが、</a:t>
            </a:r>
            <a:r>
              <a:rPr lang="en-US" altLang="ja-JP" u="sng" dirty="0" smtClean="0">
                <a:latin typeface="Meiryo UI" panose="020B0604030504040204" pitchFamily="50" charset="-128"/>
                <a:ea typeface="Meiryo UI" panose="020B0604030504040204" pitchFamily="50" charset="-128"/>
              </a:rPr>
              <a:t>NDL</a:t>
            </a:r>
            <a:r>
              <a:rPr lang="ja-JP" altLang="en-US" u="sng" dirty="0" smtClean="0">
                <a:latin typeface="Meiryo UI" panose="020B0604030504040204" pitchFamily="50" charset="-128"/>
                <a:ea typeface="Meiryo UI" panose="020B0604030504040204" pitchFamily="50" charset="-128"/>
              </a:rPr>
              <a:t>は全面に立って推進役にならないのか？</a:t>
            </a:r>
            <a:endParaRPr lang="en-US" altLang="ja-JP" u="sng" dirty="0" smtClean="0">
              <a:latin typeface="Meiryo UI" panose="020B0604030504040204" pitchFamily="50" charset="-128"/>
              <a:ea typeface="Meiryo UI" panose="020B0604030504040204" pitchFamily="50" charset="-128"/>
            </a:endParaRPr>
          </a:p>
          <a:p>
            <a:pPr defTabSz="943204">
              <a:defRPr/>
            </a:pPr>
            <a:r>
              <a:rPr lang="ja-JP" altLang="en-US" u="sng" dirty="0" smtClean="0">
                <a:latin typeface="Meiryo UI" panose="020B0604030504040204" pitchFamily="50" charset="-128"/>
                <a:ea typeface="Meiryo UI" panose="020B0604030504040204" pitchFamily="50" charset="-128"/>
              </a:rPr>
              <a:t>⇒電子図書館構想を掲げ、知識インフラの構築の一翼を担うとしてきた</a:t>
            </a:r>
            <a:r>
              <a:rPr lang="en-US" altLang="ja-JP" u="sng" dirty="0" smtClean="0">
                <a:latin typeface="Meiryo UI" panose="020B0604030504040204" pitchFamily="50" charset="-128"/>
                <a:ea typeface="Meiryo UI" panose="020B0604030504040204" pitchFamily="50" charset="-128"/>
              </a:rPr>
              <a:t>NDL</a:t>
            </a:r>
            <a:r>
              <a:rPr lang="ja-JP" altLang="en-US" u="sng" dirty="0" smtClean="0">
                <a:latin typeface="Meiryo UI" panose="020B0604030504040204" pitchFamily="50" charset="-128"/>
                <a:ea typeface="Meiryo UI" panose="020B0604030504040204" pitchFamily="50" charset="-128"/>
              </a:rPr>
              <a:t>として、その役割を極小化している（これが現体制での最大限の表現）</a:t>
            </a:r>
            <a:endParaRPr lang="en-US" altLang="ja-JP" u="sng" dirty="0" smtClean="0"/>
          </a:p>
          <a:p>
            <a:r>
              <a:rPr lang="ja-JP" altLang="en-US" dirty="0" smtClean="0"/>
              <a:t>■</a:t>
            </a:r>
            <a:r>
              <a:rPr lang="ja-JP" altLang="ja-JP" dirty="0" smtClean="0"/>
              <a:t>ナショナルアーカイブ推進のため、国立国会図書館は次の役割を果たす。</a:t>
            </a:r>
          </a:p>
          <a:p>
            <a:r>
              <a:rPr lang="en-US" altLang="ja-JP" dirty="0" smtClean="0"/>
              <a:t> </a:t>
            </a:r>
            <a:r>
              <a:rPr lang="ja-JP" altLang="en-US" dirty="0" smtClean="0"/>
              <a:t>●</a:t>
            </a:r>
            <a:r>
              <a:rPr lang="ja-JP" altLang="ja-JP" dirty="0" smtClean="0"/>
              <a:t>「国立国会図書館サーチ」を、我が国における書籍等分野、文化財分野、メディア芸術分野（マンガ、アニメーション、ゲーム等）、地方におけるデジタルアーカイブ等の様々な領域のアーカイブを連携・横断する国全体の統合ポータルとして整備拡充し、恒久的保存基盤の端緒とする。</a:t>
            </a:r>
          </a:p>
          <a:p>
            <a:r>
              <a:rPr lang="ja-JP" altLang="en-US" dirty="0" smtClean="0"/>
              <a:t>●</a:t>
            </a:r>
            <a:r>
              <a:rPr lang="ja-JP" altLang="ja-JP" dirty="0" smtClean="0"/>
              <a:t>アーカイブ連携の具体的な方策、メタデータのオープン化などデータ利活用促進策、アーカイブ人財育成等の課題を共有・検討し、実務的な課題に対応するため、内閣官房</a:t>
            </a:r>
            <a:r>
              <a:rPr lang="ja-JP" altLang="en-US" dirty="0" smtClean="0"/>
              <a:t>や文化庁</a:t>
            </a:r>
            <a:r>
              <a:rPr lang="ja-JP" altLang="ja-JP" dirty="0" smtClean="0"/>
              <a:t>と協力し、デジタルアーカイブ</a:t>
            </a:r>
            <a:r>
              <a:rPr lang="ja-JP" altLang="en-US" dirty="0" smtClean="0"/>
              <a:t>の連携</a:t>
            </a:r>
            <a:r>
              <a:rPr lang="ja-JP" altLang="ja-JP" dirty="0" smtClean="0"/>
              <a:t>に関する関係省庁等連絡会及び実務者協議会を開催し、ナショナルアーカイブ推進に向けた調整を進める。</a:t>
            </a:r>
          </a:p>
          <a:p>
            <a:r>
              <a:rPr lang="ja-JP" altLang="en-US" dirty="0" smtClean="0"/>
              <a:t>●</a:t>
            </a:r>
            <a:r>
              <a:rPr lang="ja-JP" altLang="ja-JP" dirty="0" smtClean="0"/>
              <a:t>書籍等分野では、公共・大学図書館とのアーカイブ連携の中心となり、公共・大学図書館等の所蔵資料のデジタル化を促進し、絶版等資料を中心としたデジタル化資料の恒久的保存と利活用拡大を図る。</a:t>
            </a:r>
            <a:endParaRPr lang="en-US" altLang="ja-JP" dirty="0" smtClean="0"/>
          </a:p>
          <a:p>
            <a:r>
              <a:rPr lang="ja-JP" altLang="en-US" dirty="0" smtClean="0"/>
              <a:t>●書籍等以外の分野については、各分野が抱えるデジタルアーカイブ連携における課題を明確化・共有し、領域ごとのアグリゲータの果たす役割・機能の重要性の認識も共有する。その上で、メタデータがオープンに流通できる仕組みを整備し、コンテンツの利活用促進に繋がる取組を関係機関と連携・協力して行っていく。</a:t>
            </a:r>
            <a:endParaRPr lang="en-US" altLang="ja-JP" dirty="0" smtClean="0"/>
          </a:p>
          <a:p>
            <a:endParaRPr lang="en-US" altLang="ja-JP" dirty="0" smtClean="0"/>
          </a:p>
          <a:p>
            <a:endParaRPr lang="en-US" altLang="ja-JP" dirty="0"/>
          </a:p>
        </p:txBody>
      </p:sp>
      <p:sp>
        <p:nvSpPr>
          <p:cNvPr id="4" name="スライド番号プレースホルダー 3"/>
          <p:cNvSpPr>
            <a:spLocks noGrp="1"/>
          </p:cNvSpPr>
          <p:nvPr>
            <p:ph type="sldNum" sz="quarter" idx="10"/>
          </p:nvPr>
        </p:nvSpPr>
        <p:spPr/>
        <p:txBody>
          <a:bodyPr/>
          <a:lstStyle/>
          <a:p>
            <a:fld id="{72C12E96-AEA9-41EA-B4AD-41E8D383E239}" type="slidenum">
              <a:rPr kumimoji="1" lang="ja-JP" altLang="en-US" smtClean="0"/>
              <a:t>65</a:t>
            </a:fld>
            <a:endParaRPr kumimoji="1" lang="ja-JP" altLang="en-US"/>
          </a:p>
        </p:txBody>
      </p:sp>
    </p:spTree>
    <p:extLst>
      <p:ext uri="{BB962C8B-B14F-4D97-AF65-F5344CB8AC3E}">
        <p14:creationId xmlns:p14="http://schemas.microsoft.com/office/powerpoint/2010/main" val="3145771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pPr defTabSz="945337"/>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6739" name="Rectangle 6"/>
          <p:cNvSpPr>
            <a:spLocks noGrp="1" noChangeArrowheads="1"/>
          </p:cNvSpPr>
          <p:nvPr>
            <p:ph type="ftr" sz="quarter" idx="4"/>
          </p:nvPr>
        </p:nvSpPr>
        <p:spPr>
          <a:noFill/>
        </p:spPr>
        <p:txBody>
          <a:bodyPr/>
          <a:lstStyle/>
          <a:p>
            <a:pPr defTabSz="945337"/>
            <a:r>
              <a:rPr lang="en-US" altLang="ja-JP" dirty="0" smtClean="0">
                <a:ea typeface="ＭＳ Ｐゴシック" charset="-128"/>
              </a:rPr>
              <a:t>National Diet Library (NDL)</a:t>
            </a:r>
          </a:p>
        </p:txBody>
      </p:sp>
      <p:sp>
        <p:nvSpPr>
          <p:cNvPr id="116740" name="Rectangle 7"/>
          <p:cNvSpPr>
            <a:spLocks noGrp="1" noChangeArrowheads="1"/>
          </p:cNvSpPr>
          <p:nvPr>
            <p:ph type="sldNum" sz="quarter" idx="5"/>
          </p:nvPr>
        </p:nvSpPr>
        <p:spPr>
          <a:noFill/>
        </p:spPr>
        <p:txBody>
          <a:bodyPr/>
          <a:lstStyle/>
          <a:p>
            <a:pPr defTabSz="945337"/>
            <a:fld id="{F22F7007-B324-42FF-BF11-92092D46A286}" type="slidenum">
              <a:rPr lang="en-US" altLang="ja-JP" smtClean="0">
                <a:ea typeface="ＭＳ Ｐゴシック" charset="-128"/>
              </a:rPr>
              <a:pPr defTabSz="945337"/>
              <a:t>6</a:t>
            </a:fld>
            <a:endParaRPr lang="en-US" altLang="ja-JP" dirty="0" smtClean="0">
              <a:ea typeface="ＭＳ Ｐゴシック" charset="-128"/>
            </a:endParaRPr>
          </a:p>
        </p:txBody>
      </p:sp>
      <p:sp>
        <p:nvSpPr>
          <p:cNvPr id="116741" name="Rectangle 2"/>
          <p:cNvSpPr>
            <a:spLocks noGrp="1" noRot="1" noChangeAspect="1" noChangeArrowheads="1" noTextEdit="1"/>
          </p:cNvSpPr>
          <p:nvPr>
            <p:ph type="sldImg"/>
          </p:nvPr>
        </p:nvSpPr>
        <p:spPr>
          <a:xfrm>
            <a:off x="1447800" y="352425"/>
            <a:ext cx="3697288" cy="2081213"/>
          </a:xfrm>
          <a:ln/>
        </p:spPr>
      </p:sp>
      <p:sp>
        <p:nvSpPr>
          <p:cNvPr id="116742" name="Rectangle 3"/>
          <p:cNvSpPr>
            <a:spLocks noGrp="1" noChangeArrowheads="1"/>
          </p:cNvSpPr>
          <p:nvPr>
            <p:ph type="body" idx="1"/>
          </p:nvPr>
        </p:nvSpPr>
        <p:spPr>
          <a:xfrm>
            <a:off x="152414" y="2433611"/>
            <a:ext cx="6583350" cy="7291420"/>
          </a:xfrm>
          <a:noFill/>
          <a:ln/>
        </p:spPr>
        <p:txBody>
          <a:bodyPr>
            <a:normAutofit lnSpcReduction="10000"/>
          </a:bodyPr>
          <a:lstStyle/>
          <a:p>
            <a:pPr marL="226816" indent="-226816" defTabSz="914258">
              <a:lnSpc>
                <a:spcPct val="80000"/>
              </a:lnSpc>
              <a:defRPr/>
            </a:pPr>
            <a:r>
              <a:rPr lang="ja-JP" altLang="en-US" u="sng" dirty="0" smtClean="0">
                <a:latin typeface="ＭＳ Ｐ明朝" pitchFamily="18" charset="-128"/>
              </a:rPr>
              <a:t>前のスライドの「</a:t>
            </a:r>
            <a:r>
              <a:rPr lang="ja-JP" altLang="en-US" u="sng" dirty="0" smtClean="0">
                <a:solidFill>
                  <a:srgbClr val="FF0000"/>
                </a:solidFill>
                <a:latin typeface="ＭＳ Ｐ明朝" pitchFamily="18" charset="-128"/>
              </a:rPr>
              <a:t>情報が組織化されている必要がある</a:t>
            </a:r>
            <a:r>
              <a:rPr lang="ja-JP" altLang="en-US" u="sng" dirty="0" smtClean="0">
                <a:latin typeface="ＭＳ Ｐ明朝" pitchFamily="18" charset="-128"/>
              </a:rPr>
              <a:t>」という要件を満たすために、</a:t>
            </a:r>
            <a:endParaRPr lang="en-US" altLang="ja-JP" u="sng" dirty="0" smtClean="0">
              <a:latin typeface="ＭＳ Ｐ明朝" pitchFamily="18" charset="-128"/>
            </a:endParaRPr>
          </a:p>
          <a:p>
            <a:pPr marL="226816" indent="-226816" defTabSz="914258">
              <a:lnSpc>
                <a:spcPct val="80000"/>
              </a:lnSpc>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情報の属性付与</a:t>
            </a:r>
          </a:p>
          <a:p>
            <a:pPr>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情報と情報の関連付け</a:t>
            </a:r>
            <a:endParaRPr lang="en-US" altLang="ja-JP" u="sng" dirty="0" smtClean="0">
              <a:solidFill>
                <a:srgbClr val="FF0000"/>
              </a:solidFill>
              <a:latin typeface="ＭＳ Ｐ明朝" pitchFamily="18" charset="-128"/>
            </a:endParaRPr>
          </a:p>
          <a:p>
            <a:pPr>
              <a:defRPr/>
            </a:pPr>
            <a:r>
              <a:rPr lang="ja-JP" altLang="en-US" u="sng" dirty="0" smtClean="0">
                <a:latin typeface="ＭＳ Ｐ明朝" pitchFamily="18" charset="-128"/>
              </a:rPr>
              <a:t>をしていかなければなりませんが、それらは、膨大なデジタルコンテンツでは、</a:t>
            </a:r>
            <a:r>
              <a:rPr lang="ja-JP" altLang="en-US" u="sng" dirty="0" smtClean="0">
                <a:solidFill>
                  <a:srgbClr val="FF0000"/>
                </a:solidFill>
                <a:latin typeface="ＭＳ Ｐ明朝" pitchFamily="18" charset="-128"/>
              </a:rPr>
              <a:t>人海戦術では行えません</a:t>
            </a:r>
            <a:r>
              <a:rPr lang="ja-JP" altLang="en-US" u="sng" dirty="0" smtClean="0">
                <a:latin typeface="ＭＳ Ｐ明朝" pitchFamily="18" charset="-128"/>
              </a:rPr>
              <a:t>。右にあるような機能が必要になります。</a:t>
            </a:r>
            <a:endParaRPr lang="en-US" altLang="ja-JP" u="sng" dirty="0" smtClean="0">
              <a:latin typeface="ＭＳ Ｐ明朝" pitchFamily="18" charset="-128"/>
            </a:endParaRPr>
          </a:p>
          <a:p>
            <a:pPr>
              <a:defRPr/>
            </a:pPr>
            <a:r>
              <a:rPr lang="ja-JP" altLang="en-US" u="sng" dirty="0" smtClean="0">
                <a:latin typeface="ＭＳ Ｐ明朝" pitchFamily="18" charset="-128"/>
              </a:rPr>
              <a:t>機械的にできるようにするためには、</a:t>
            </a:r>
            <a:r>
              <a:rPr lang="ja-JP" altLang="en-US" u="sng" dirty="0" smtClean="0">
                <a:solidFill>
                  <a:srgbClr val="FF0000"/>
                </a:solidFill>
                <a:latin typeface="ＭＳ Ｐ明朝" pitchFamily="18" charset="-128"/>
              </a:rPr>
              <a:t>情報の属性からだけで組織化することも困難</a:t>
            </a:r>
            <a:r>
              <a:rPr lang="ja-JP" altLang="en-US" u="sng" dirty="0" smtClean="0">
                <a:latin typeface="ＭＳ Ｐ明朝" pitchFamily="18" charset="-128"/>
              </a:rPr>
              <a:t>です。</a:t>
            </a:r>
            <a:endParaRPr lang="en-US" altLang="ja-JP" u="sng" dirty="0" smtClean="0">
              <a:latin typeface="ＭＳ Ｐ明朝" pitchFamily="18" charset="-128"/>
            </a:endParaRPr>
          </a:p>
          <a:p>
            <a:pPr marL="228564" indent="-228564" defTabSz="914258">
              <a:buFont typeface="+mj-lt"/>
              <a:buAutoNum type="arabicPeriod"/>
              <a:defRPr/>
            </a:pPr>
            <a:r>
              <a:rPr lang="ja-JP" altLang="ja-JP" u="sng" dirty="0" smtClean="0">
                <a:solidFill>
                  <a:srgbClr val="FF0000"/>
                </a:solidFill>
                <a:latin typeface="ＭＳ Ｐ明朝" pitchFamily="18" charset="-128"/>
              </a:rPr>
              <a:t>情報を利用した人同士を関連付ける</a:t>
            </a:r>
            <a:r>
              <a:rPr lang="ja-JP" altLang="ja-JP" u="sng" dirty="0" smtClean="0">
                <a:latin typeface="ＭＳ Ｐ明朝" pitchFamily="18" charset="-128"/>
              </a:rPr>
              <a:t>ことによって、新たな情報と情報の関連付けもできるようになります。</a:t>
            </a:r>
            <a:endParaRPr lang="en-US" altLang="ja-JP" u="sng" dirty="0" smtClean="0">
              <a:latin typeface="ＭＳ Ｐ明朝" pitchFamily="18" charset="-128"/>
            </a:endParaRPr>
          </a:p>
          <a:p>
            <a:pPr marL="228564" indent="-228564" defTabSz="914258">
              <a:buFont typeface="+mj-lt"/>
              <a:buAutoNum type="arabicPeriod"/>
              <a:defRPr/>
            </a:pPr>
            <a:r>
              <a:rPr lang="ja-JP" altLang="ja-JP" u="sng" dirty="0" smtClean="0">
                <a:latin typeface="ＭＳ Ｐ明朝" pitchFamily="18" charset="-128"/>
              </a:rPr>
              <a:t>ソーシャルタギングもその一つです。そのような形での機械的組織化も、情報の選択の絞込みや、関連情報検索として有効と考えます。</a:t>
            </a:r>
            <a:endParaRPr lang="en-US" altLang="ja-JP" u="sng" dirty="0" smtClean="0">
              <a:latin typeface="ＭＳ Ｐ明朝" pitchFamily="18" charset="-128"/>
            </a:endParaRPr>
          </a:p>
          <a:p>
            <a:pPr>
              <a:defRPr/>
            </a:pPr>
            <a:r>
              <a:rPr lang="ja-JP" altLang="en-US" dirty="0" smtClean="0">
                <a:latin typeface="ＭＳ Ｐ明朝" pitchFamily="18" charset="-128"/>
              </a:rPr>
              <a:t>（</a:t>
            </a:r>
            <a:r>
              <a:rPr lang="ja-JP" altLang="en-US" dirty="0" smtClean="0">
                <a:solidFill>
                  <a:srgbClr val="0033CC"/>
                </a:solidFill>
                <a:latin typeface="ＭＳ Ｐ明朝" pitchFamily="18" charset="-128"/>
              </a:rPr>
              <a:t>例えば、はてなブックマークのようなソーシャルブックマークで、同じようなページをブックマークとしている人を「お気に入り」として登録することにより、その人がブックマークしている情報も、自分が必要とするページとして参考になります。ソーシャルタギングで、ページとページの関連性も見えてきます。</a:t>
            </a:r>
            <a:r>
              <a:rPr lang="ja-JP" altLang="en-US" dirty="0" smtClean="0">
                <a:latin typeface="ＭＳ Ｐ明朝" pitchFamily="18" charset="-128"/>
              </a:rPr>
              <a:t>）</a:t>
            </a:r>
          </a:p>
          <a:p>
            <a:pPr>
              <a:defRPr/>
            </a:pPr>
            <a:r>
              <a:rPr lang="ja-JP" altLang="en-US" dirty="0" smtClean="0">
                <a:solidFill>
                  <a:srgbClr val="0000FF"/>
                </a:solidFill>
                <a:latin typeface="ＭＳ Ｐ明朝" pitchFamily="18" charset="-128"/>
              </a:rPr>
              <a:t>～～～～～～～～～～～～～</a:t>
            </a:r>
            <a:endParaRPr lang="en-US" altLang="ja-JP" b="1" u="sng" dirty="0" smtClean="0">
              <a:latin typeface="ＭＳ Ｐ明朝" pitchFamily="18" charset="-128"/>
            </a:endParaRPr>
          </a:p>
          <a:p>
            <a:pPr marL="226816" indent="-226816">
              <a:lnSpc>
                <a:spcPct val="80000"/>
              </a:lnSpc>
            </a:pPr>
            <a:r>
              <a:rPr lang="ja-JP" altLang="en-US" sz="1100" b="1" u="sng" dirty="0" smtClean="0">
                <a:latin typeface="ＭＳ Ｐ明朝" pitchFamily="18" charset="-128"/>
              </a:rPr>
              <a:t>情報の組織化、</a:t>
            </a:r>
            <a:endParaRPr lang="ja-JP" altLang="en-US" sz="1100" b="1" dirty="0" smtClean="0">
              <a:latin typeface="ＭＳ Ｐ明朝" pitchFamily="18" charset="-128"/>
            </a:endParaRPr>
          </a:p>
          <a:p>
            <a:pPr marL="226816" indent="-226816">
              <a:lnSpc>
                <a:spcPct val="80000"/>
              </a:lnSpc>
            </a:pPr>
            <a:r>
              <a:rPr lang="en-US" altLang="ja-JP" sz="1100" b="1" dirty="0" smtClean="0">
                <a:latin typeface="ＭＳ Ｐ明朝" pitchFamily="18" charset="-128"/>
              </a:rPr>
              <a:t>【</a:t>
            </a:r>
            <a:r>
              <a:rPr lang="ja-JP" altLang="en-US" sz="1100" b="1" dirty="0" smtClean="0">
                <a:latin typeface="ＭＳ Ｐ明朝" pitchFamily="18" charset="-128"/>
              </a:rPr>
              <a:t>スライド</a:t>
            </a:r>
            <a:r>
              <a:rPr lang="en-US" altLang="ja-JP" sz="1100" b="1" dirty="0" smtClean="0">
                <a:latin typeface="ＭＳ Ｐ明朝" pitchFamily="18" charset="-128"/>
              </a:rPr>
              <a:t>】</a:t>
            </a:r>
            <a:r>
              <a:rPr lang="ja-JP" altLang="en-US" sz="1100" u="sng" dirty="0" smtClean="0">
                <a:latin typeface="ＭＳ Ｐ明朝" pitchFamily="18" charset="-128"/>
              </a:rPr>
              <a:t>情報の組織化として、</a:t>
            </a:r>
          </a:p>
          <a:p>
            <a:pPr marL="226816" indent="-226816">
              <a:lnSpc>
                <a:spcPct val="80000"/>
              </a:lnSpc>
            </a:pPr>
            <a:r>
              <a:rPr lang="ja-JP" altLang="en-US" sz="1100" u="sng" dirty="0" smtClean="0">
                <a:latin typeface="ＭＳ Ｐ明朝" pitchFamily="18" charset="-128"/>
              </a:rPr>
              <a:t>情報が膨大になるほど、情報の選択が必要になります。最近は、コンテンツの内容をキーワードで全文検索することで十分、という声もありますが、それでは本当に必要な情報が見逃される可能性も多くあります。そのために情報に対する情報として、ある程度のメタデータが付与されることが有効です。メタデータは一義的には、コンテンツの作成者が付与するのが望ましいと考えます。</a:t>
            </a:r>
          </a:p>
          <a:p>
            <a:pPr marL="226816" indent="-226816">
              <a:lnSpc>
                <a:spcPct val="80000"/>
              </a:lnSpc>
            </a:pPr>
            <a:r>
              <a:rPr lang="en-US" altLang="ja-JP" sz="1100" u="sng" dirty="0" smtClean="0">
                <a:latin typeface="ＭＳ Ｐ明朝" pitchFamily="18" charset="-128"/>
              </a:rPr>
              <a:t>CGM(Consumer Generated Media)</a:t>
            </a:r>
            <a:r>
              <a:rPr lang="ja-JP" altLang="en-US" sz="1100" u="sng" dirty="0" smtClean="0">
                <a:latin typeface="ＭＳ Ｐ明朝" pitchFamily="18" charset="-128"/>
              </a:rPr>
              <a:t>という概念がありますが、</a:t>
            </a:r>
          </a:p>
          <a:p>
            <a:pPr marL="683630" lvl="1" indent="-226816">
              <a:lnSpc>
                <a:spcPct val="80000"/>
              </a:lnSpc>
            </a:pPr>
            <a:r>
              <a:rPr lang="ja-JP" altLang="en-US" sz="1100" u="sng" dirty="0" smtClean="0">
                <a:latin typeface="ＭＳ Ｐ明朝" pitchFamily="18" charset="-128"/>
              </a:rPr>
              <a:t>現在、</a:t>
            </a:r>
            <a:r>
              <a:rPr lang="en-US" altLang="ja-JP" sz="1100" u="sng" dirty="0" smtClean="0">
                <a:latin typeface="ＭＳ Ｐ明朝" pitchFamily="18" charset="-128"/>
              </a:rPr>
              <a:t>blog</a:t>
            </a:r>
            <a:r>
              <a:rPr lang="ja-JP" altLang="en-US" sz="1100" u="sng" dirty="0" err="1" smtClean="0">
                <a:latin typeface="ＭＳ Ｐ明朝" pitchFamily="18" charset="-128"/>
              </a:rPr>
              <a:t>、</a:t>
            </a:r>
            <a:r>
              <a:rPr lang="en-US" altLang="ja-JP" sz="1100" u="sng" dirty="0" smtClean="0">
                <a:latin typeface="ＭＳ Ｐ明朝" pitchFamily="18" charset="-128"/>
              </a:rPr>
              <a:t>wiki</a:t>
            </a:r>
            <a:r>
              <a:rPr lang="ja-JP" altLang="en-US" sz="1100" u="sng" dirty="0" err="1" smtClean="0">
                <a:latin typeface="ＭＳ Ｐ明朝" pitchFamily="18" charset="-128"/>
              </a:rPr>
              <a:t>、</a:t>
            </a:r>
            <a:r>
              <a:rPr lang="en-US" altLang="ja-JP" sz="1100" u="sng" dirty="0" smtClean="0">
                <a:latin typeface="ＭＳ Ｐ明朝" pitchFamily="18" charset="-128"/>
              </a:rPr>
              <a:t>SNS</a:t>
            </a:r>
            <a:r>
              <a:rPr lang="ja-JP" altLang="en-US" sz="1100" u="sng" dirty="0" err="1" smtClean="0">
                <a:latin typeface="ＭＳ Ｐ明朝" pitchFamily="18" charset="-128"/>
              </a:rPr>
              <a:t>のような</a:t>
            </a:r>
            <a:r>
              <a:rPr lang="en-US" altLang="ja-JP" sz="1100" u="sng" dirty="0" smtClean="0">
                <a:latin typeface="ＭＳ Ｐ明朝" pitchFamily="18" charset="-128"/>
              </a:rPr>
              <a:t>CMS</a:t>
            </a:r>
            <a:r>
              <a:rPr lang="ja-JP" altLang="en-US" sz="1100" u="sng" dirty="0" smtClean="0">
                <a:latin typeface="ＭＳ Ｐ明朝" pitchFamily="18" charset="-128"/>
              </a:rPr>
              <a:t>（</a:t>
            </a:r>
            <a:r>
              <a:rPr lang="en-US" altLang="ja-JP" sz="1100" u="sng" dirty="0" smtClean="0">
                <a:latin typeface="ＭＳ Ｐ明朝" pitchFamily="18" charset="-128"/>
              </a:rPr>
              <a:t>Contents Management System</a:t>
            </a:r>
            <a:r>
              <a:rPr lang="ja-JP" altLang="en-US" sz="1100" u="sng" dirty="0" smtClean="0">
                <a:latin typeface="ＭＳ Ｐ明朝" pitchFamily="18" charset="-128"/>
              </a:rPr>
              <a:t>）を利用した環境で生成されたコンテンツは、ユーザが意識しなくても、システムにより、自動的に、ある程度のメタデータが付与されます。</a:t>
            </a:r>
            <a:endParaRPr lang="ja-JP" altLang="en-US" sz="1100" dirty="0" smtClean="0">
              <a:latin typeface="ＭＳ Ｐ明朝" pitchFamily="18" charset="-128"/>
            </a:endParaRPr>
          </a:p>
          <a:p>
            <a:pPr marL="683630" lvl="1" indent="-226816">
              <a:lnSpc>
                <a:spcPct val="80000"/>
              </a:lnSpc>
            </a:pPr>
            <a:r>
              <a:rPr lang="ja-JP" altLang="en-US" sz="1100" dirty="0" smtClean="0">
                <a:latin typeface="ＭＳ Ｐ明朝" pitchFamily="18" charset="-128"/>
              </a:rPr>
              <a:t>また、</a:t>
            </a:r>
            <a:r>
              <a:rPr lang="en-US" altLang="ja-JP" sz="1100" dirty="0" smtClean="0">
                <a:latin typeface="ＭＳ Ｐ明朝" pitchFamily="18" charset="-128"/>
              </a:rPr>
              <a:t>html</a:t>
            </a:r>
            <a:r>
              <a:rPr lang="ja-JP" altLang="en-US" sz="1100" dirty="0" smtClean="0">
                <a:latin typeface="ＭＳ Ｐ明朝" pitchFamily="18" charset="-128"/>
              </a:rPr>
              <a:t>で書かれた文書に、システムにより、マイクロフォーマットのような形で、システムが判断できる意味ある情報をもたらすことも可能になってきています。</a:t>
            </a:r>
          </a:p>
          <a:p>
            <a:pPr marL="683630" lvl="1" indent="-226816">
              <a:lnSpc>
                <a:spcPct val="80000"/>
              </a:lnSpc>
            </a:pPr>
            <a:r>
              <a:rPr lang="ja-JP" altLang="en-US" sz="1100" dirty="0" smtClean="0">
                <a:latin typeface="ＭＳ Ｐ明朝" pitchFamily="18" charset="-128"/>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140436" lvl="2" indent="-226816">
              <a:lnSpc>
                <a:spcPct val="80000"/>
              </a:lnSpc>
            </a:pPr>
            <a:r>
              <a:rPr lang="ja-JP" altLang="en-US" sz="1100" dirty="0" smtClean="0">
                <a:latin typeface="ＭＳ Ｐ明朝" pitchFamily="18" charset="-128"/>
              </a:rPr>
              <a:t>統制語彙のようにあらかじめ定められた言葉でものごとを分類するのではなく、各人が任意のタグ（自然語）を追加するものです。ユーザが自ら情報群を作ることです。</a:t>
            </a:r>
            <a:endParaRPr lang="ja-JP" altLang="en-US" sz="1100" u="sng" dirty="0" smtClean="0">
              <a:latin typeface="ＭＳ Ｐ明朝" pitchFamily="18" charset="-128"/>
            </a:endParaRPr>
          </a:p>
          <a:p>
            <a:pPr marL="226816" indent="-226816">
              <a:lnSpc>
                <a:spcPct val="80000"/>
              </a:lnSpc>
            </a:pPr>
            <a:r>
              <a:rPr lang="ja-JP" altLang="en-US" sz="1100" u="sng" dirty="0" smtClean="0">
                <a:latin typeface="ＭＳ Ｐ明朝" pitchFamily="18" charset="-128"/>
              </a:rPr>
              <a:t>より精度の高い検索を可能にするためには、情報に対して、タイトル、著者、作成日はもとより、多角的な検索のための各種分類を付与することが必要です。 </a:t>
            </a:r>
            <a:endParaRPr lang="ja-JP" altLang="en-US" sz="1100" dirty="0" smtClean="0">
              <a:latin typeface="ＭＳ Ｐ明朝" pitchFamily="18" charset="-128"/>
            </a:endParaRPr>
          </a:p>
          <a:p>
            <a:pPr marL="226816" indent="-226816">
              <a:lnSpc>
                <a:spcPct val="80000"/>
              </a:lnSpc>
            </a:pPr>
            <a:r>
              <a:rPr lang="ja-JP" altLang="en-US" sz="1100" dirty="0" smtClean="0">
                <a:latin typeface="ＭＳ Ｐ明朝" pitchFamily="18" charset="-128"/>
              </a:rPr>
              <a:t>自動組織化（自動メタデータ付与）</a:t>
            </a:r>
            <a:endParaRPr lang="ja-JP" altLang="en-US" sz="1100" u="sng" dirty="0" smtClean="0">
              <a:latin typeface="ＭＳ Ｐ明朝" pitchFamily="18" charset="-128"/>
            </a:endParaRPr>
          </a:p>
          <a:p>
            <a:pPr marL="683630" lvl="1" indent="-226816">
              <a:lnSpc>
                <a:spcPct val="80000"/>
              </a:lnSpc>
            </a:pPr>
            <a:r>
              <a:rPr lang="ja-JP" altLang="en-US" sz="1100" u="sng" dirty="0" smtClean="0">
                <a:latin typeface="ＭＳ Ｐ明朝" pitchFamily="18" charset="-128"/>
              </a:rPr>
              <a:t>それには、人手を介さないで、コンテンツの文書構造、文脈、画像や音声の特徴を、システム的に自動で認識し、メタデータを生成する、自動メタデータ付与の仕組みが必要です。</a:t>
            </a:r>
            <a:r>
              <a:rPr lang="ja-JP" altLang="en-US" sz="1100" dirty="0" smtClean="0">
                <a:latin typeface="ＭＳ Ｐ明朝" pitchFamily="18" charset="-128"/>
              </a:rPr>
              <a:t>現在利用されている例としては、はてなブックマークでは、ブックマークすると、自動的にカテゴリ分類とキーワードが候補として提示されています。</a:t>
            </a:r>
            <a:endParaRPr lang="ja-JP" altLang="en-US" sz="1100" u="sng" dirty="0" smtClean="0">
              <a:latin typeface="ＭＳ Ｐ明朝" pitchFamily="18" charset="-128"/>
            </a:endParaRPr>
          </a:p>
          <a:p>
            <a:pPr marL="683630" lvl="1" indent="-226816">
              <a:lnSpc>
                <a:spcPct val="80000"/>
              </a:lnSpc>
            </a:pPr>
            <a:r>
              <a:rPr lang="ja-JP" altLang="en-US" sz="1100" u="sng" dirty="0" smtClean="0">
                <a:latin typeface="ＭＳ Ｐ明朝" pitchFamily="18" charset="-128"/>
              </a:rPr>
              <a:t>現在、また、今後も、様々な機関で研究開発や製品開発が進んでいくと思われます。</a:t>
            </a:r>
          </a:p>
          <a:p>
            <a:pPr marL="226816" indent="-226816">
              <a:lnSpc>
                <a:spcPct val="80000"/>
              </a:lnSpc>
            </a:pPr>
            <a:r>
              <a:rPr lang="ja-JP" altLang="en-US" sz="1100" u="sng" dirty="0" smtClean="0">
                <a:latin typeface="ＭＳ Ｐ明朝" pitchFamily="18" charset="-128"/>
              </a:rPr>
              <a:t>情報と情報の関連付け、として</a:t>
            </a:r>
          </a:p>
          <a:p>
            <a:pPr marL="683630" lvl="1" indent="-226816">
              <a:lnSpc>
                <a:spcPct val="80000"/>
              </a:lnSpc>
            </a:pPr>
            <a:r>
              <a:rPr lang="ja-JP" altLang="en-US" sz="1100" u="sng" dirty="0" smtClean="0">
                <a:latin typeface="ＭＳ Ｐ明朝" pitchFamily="18" charset="-128"/>
              </a:rPr>
              <a:t>情報にある程度、メタデータが付与されれば、著作の内容、属性での類似性などで、グルーピング（いわゆるクラスタリング）して情報群を形成できます。</a:t>
            </a:r>
          </a:p>
          <a:p>
            <a:pPr marL="683630" lvl="1" indent="-226816">
              <a:lnSpc>
                <a:spcPct val="80000"/>
              </a:lnSpc>
            </a:pPr>
            <a:r>
              <a:rPr lang="ja-JP" altLang="en-US" sz="1100" u="sng" dirty="0" smtClean="0">
                <a:latin typeface="ＭＳ Ｐ明朝" pitchFamily="18" charset="-128"/>
              </a:rPr>
              <a:t>あとで図示する、</a:t>
            </a:r>
            <a:r>
              <a:rPr lang="en-US" altLang="ja-JP" sz="1100" u="sng" dirty="0" smtClean="0">
                <a:latin typeface="ＭＳ Ｐ明朝" pitchFamily="18" charset="-128"/>
              </a:rPr>
              <a:t>FRBR</a:t>
            </a:r>
            <a:r>
              <a:rPr lang="ja-JP" altLang="en-US" sz="1100" u="sng" dirty="0" err="1" smtClean="0">
                <a:latin typeface="ＭＳ Ｐ明朝" pitchFamily="18" charset="-128"/>
              </a:rPr>
              <a:t>、</a:t>
            </a:r>
            <a:r>
              <a:rPr lang="ja-JP" altLang="en-US" sz="1100" u="sng" dirty="0" smtClean="0">
                <a:latin typeface="ＭＳ Ｐ明朝" pitchFamily="18" charset="-128"/>
              </a:rPr>
              <a:t>書誌ファミリーの概念での組織化も一つの方法です。</a:t>
            </a:r>
            <a:endParaRPr lang="ja-JP" altLang="en-US" sz="1100" dirty="0" smtClean="0">
              <a:latin typeface="ＭＳ Ｐ明朝" pitchFamily="18" charset="-128"/>
            </a:endParaRPr>
          </a:p>
          <a:p>
            <a:pPr marL="1140436" lvl="2" indent="-226816">
              <a:lnSpc>
                <a:spcPct val="80000"/>
              </a:lnSpc>
            </a:pPr>
            <a:r>
              <a:rPr lang="en-US" altLang="ja-JP" sz="1100" dirty="0" smtClean="0">
                <a:latin typeface="ＭＳ Ｐ明朝" pitchFamily="18" charset="-128"/>
              </a:rPr>
              <a:t>FRBR</a:t>
            </a:r>
            <a:r>
              <a:rPr lang="ja-JP" altLang="en-US" sz="1100" dirty="0" smtClean="0">
                <a:latin typeface="ＭＳ Ｐ明朝" pitchFamily="18" charset="-128"/>
              </a:rPr>
              <a:t>や書誌ファミリーの概念で、同一著作、原作から様々な媒体や形式に派生した著作物を書誌事項で体系的に把握することも有効です。</a:t>
            </a:r>
          </a:p>
          <a:p>
            <a:pPr marL="683630" lvl="1" indent="-226816">
              <a:lnSpc>
                <a:spcPct val="80000"/>
              </a:lnSpc>
            </a:pPr>
            <a:r>
              <a:rPr lang="en-US" altLang="ja-JP" sz="1100" dirty="0" smtClean="0">
                <a:latin typeface="ＭＳ Ｐ明朝" pitchFamily="18" charset="-128"/>
              </a:rPr>
              <a:t>CGM</a:t>
            </a:r>
            <a:r>
              <a:rPr lang="ja-JP" altLang="en-US" sz="1100" dirty="0" smtClean="0">
                <a:latin typeface="ＭＳ Ｐ明朝" pitchFamily="18" charset="-128"/>
              </a:rPr>
              <a:t>の活用例として、</a:t>
            </a:r>
            <a:r>
              <a:rPr lang="ja-JP" altLang="en-US" sz="1100" u="sng" dirty="0" smtClean="0">
                <a:latin typeface="ＭＳ Ｐ明朝" pitchFamily="18" charset="-128"/>
              </a:rPr>
              <a:t>ソーシャルタギングなどにおいて、統制語が使われていけば、より確実な分類になって、ユーザの情報だけででも、精度の高いグルーピングが可能になっていきます。</a:t>
            </a:r>
            <a:endParaRPr lang="ja-JP" altLang="en-US" sz="1100" dirty="0" smtClean="0">
              <a:latin typeface="ＭＳ Ｐ明朝" pitchFamily="18" charset="-128"/>
            </a:endParaRPr>
          </a:p>
          <a:p>
            <a:pPr marL="683630" lvl="1" indent="-226816">
              <a:lnSpc>
                <a:spcPct val="80000"/>
              </a:lnSpc>
            </a:pPr>
            <a:r>
              <a:rPr lang="ja-JP" altLang="en-US" sz="1100" dirty="0" smtClean="0">
                <a:latin typeface="ＭＳ Ｐ明朝" pitchFamily="18" charset="-128"/>
              </a:rPr>
              <a:t>セマンティックウェブ技術の活用←分かりやすく解説</a:t>
            </a:r>
          </a:p>
          <a:p>
            <a:pPr marL="1140436" lvl="2" indent="-226816">
              <a:lnSpc>
                <a:spcPct val="80000"/>
              </a:lnSpc>
            </a:pPr>
            <a:r>
              <a:rPr lang="ja-JP" altLang="en-US" sz="1100" u="sng" dirty="0" smtClean="0">
                <a:latin typeface="ＭＳ Ｐ明朝" pitchFamily="18" charset="-128"/>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1100" b="1" u="sng" dirty="0" smtClean="0">
              <a:latin typeface="ＭＳ Ｐ明朝" pitchFamily="18" charset="-128"/>
            </a:endParaRPr>
          </a:p>
        </p:txBody>
      </p:sp>
      <p:sp>
        <p:nvSpPr>
          <p:cNvPr id="116743" name="日付プレースホルダ 6"/>
          <p:cNvSpPr>
            <a:spLocks noGrp="1"/>
          </p:cNvSpPr>
          <p:nvPr>
            <p:ph type="dt" sz="quarter" idx="1"/>
          </p:nvPr>
        </p:nvSpPr>
        <p:spPr>
          <a:noFill/>
        </p:spPr>
        <p:txBody>
          <a:bodyPr/>
          <a:lstStyle/>
          <a:p>
            <a:pPr defTabSz="945337"/>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350863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p>
            <a:pPr defTabSz="945337"/>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3667" name="Rectangle 6"/>
          <p:cNvSpPr>
            <a:spLocks noGrp="1" noChangeArrowheads="1"/>
          </p:cNvSpPr>
          <p:nvPr>
            <p:ph type="ftr" sz="quarter" idx="4"/>
          </p:nvPr>
        </p:nvSpPr>
        <p:spPr>
          <a:noFill/>
        </p:spPr>
        <p:txBody>
          <a:bodyPr/>
          <a:lstStyle/>
          <a:p>
            <a:pPr defTabSz="945337"/>
            <a:r>
              <a:rPr lang="en-US" altLang="ja-JP" dirty="0" smtClean="0">
                <a:ea typeface="ＭＳ Ｐゴシック" charset="-128"/>
              </a:rPr>
              <a:t>National Diet Library (NDL)</a:t>
            </a:r>
          </a:p>
        </p:txBody>
      </p:sp>
      <p:sp>
        <p:nvSpPr>
          <p:cNvPr id="113668" name="Rectangle 7"/>
          <p:cNvSpPr>
            <a:spLocks noGrp="1" noChangeArrowheads="1"/>
          </p:cNvSpPr>
          <p:nvPr>
            <p:ph type="sldNum" sz="quarter" idx="5"/>
          </p:nvPr>
        </p:nvSpPr>
        <p:spPr>
          <a:noFill/>
        </p:spPr>
        <p:txBody>
          <a:bodyPr/>
          <a:lstStyle/>
          <a:p>
            <a:pPr defTabSz="945337"/>
            <a:fld id="{9A21F091-2266-4C07-9A46-1FFB7BC351BD}" type="slidenum">
              <a:rPr lang="en-US" altLang="ja-JP" smtClean="0">
                <a:ea typeface="ＭＳ Ｐゴシック" charset="-128"/>
              </a:rPr>
              <a:pPr defTabSz="945337"/>
              <a:t>7</a:t>
            </a:fld>
            <a:endParaRPr lang="en-US" altLang="ja-JP" dirty="0" smtClean="0">
              <a:ea typeface="ＭＳ Ｐゴシック" charset="-128"/>
            </a:endParaRPr>
          </a:p>
        </p:txBody>
      </p:sp>
      <p:sp>
        <p:nvSpPr>
          <p:cNvPr id="113669" name="Rectangle 2"/>
          <p:cNvSpPr>
            <a:spLocks noGrp="1" noRot="1" noChangeAspect="1" noChangeArrowheads="1" noTextEdit="1"/>
          </p:cNvSpPr>
          <p:nvPr>
            <p:ph type="sldImg"/>
          </p:nvPr>
        </p:nvSpPr>
        <p:spPr>
          <a:xfrm>
            <a:off x="930275" y="363538"/>
            <a:ext cx="4949825" cy="2784475"/>
          </a:xfrm>
          <a:ln/>
        </p:spPr>
      </p:sp>
      <p:sp>
        <p:nvSpPr>
          <p:cNvPr id="113670" name="Rectangle 3"/>
          <p:cNvSpPr>
            <a:spLocks noGrp="1" noChangeArrowheads="1"/>
          </p:cNvSpPr>
          <p:nvPr>
            <p:ph type="body" idx="1"/>
          </p:nvPr>
        </p:nvSpPr>
        <p:spPr>
          <a:xfrm>
            <a:off x="295325" y="3148797"/>
            <a:ext cx="6288027" cy="6466467"/>
          </a:xfrm>
          <a:noFill/>
          <a:ln/>
        </p:spPr>
        <p:txBody>
          <a:bodyPr>
            <a:noAutofit/>
          </a:bodyPr>
          <a:lstStyle/>
          <a:p>
            <a:pPr defTabSz="914258">
              <a:defRPr/>
            </a:pPr>
            <a:r>
              <a:rPr lang="ja-JP" altLang="en-US" u="sng" dirty="0" smtClean="0">
                <a:latin typeface="ＭＳ Ｐ明朝" pitchFamily="18" charset="-128"/>
              </a:rPr>
              <a:t>検索ニーズのスライドにあった、「</a:t>
            </a:r>
            <a:r>
              <a:rPr lang="ja-JP" altLang="en-US" u="sng" dirty="0" smtClean="0">
                <a:solidFill>
                  <a:srgbClr val="FF0000"/>
                </a:solidFill>
                <a:latin typeface="ＭＳ Ｐ明朝" pitchFamily="18" charset="-128"/>
              </a:rPr>
              <a:t>多様な利用者ニーズに応えるためには、様々な分野、形態毎に、網羅的にアクセス可能になっている必要がある</a:t>
            </a:r>
            <a:r>
              <a:rPr lang="ja-JP" altLang="en-US" u="sng" dirty="0" smtClean="0">
                <a:latin typeface="ＭＳ Ｐ明朝" pitchFamily="18" charset="-128"/>
              </a:rPr>
              <a:t>」という、要件に応えるためには、</a:t>
            </a:r>
            <a:endParaRPr lang="en-US" altLang="ja-JP" u="sng" dirty="0" smtClean="0">
              <a:latin typeface="ＭＳ Ｐ明朝" pitchFamily="18" charset="-128"/>
            </a:endParaRPr>
          </a:p>
          <a:p>
            <a:pPr>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情報を「見える化」（可視化）</a:t>
            </a:r>
            <a:endParaRPr lang="en-US" altLang="ja-JP" u="sng" dirty="0" smtClean="0">
              <a:solidFill>
                <a:srgbClr val="FF0000"/>
              </a:solidFill>
              <a:latin typeface="ＭＳ Ｐ明朝" pitchFamily="18" charset="-128"/>
            </a:endParaRPr>
          </a:p>
          <a:p>
            <a:pPr>
              <a:defRPr/>
            </a:pPr>
            <a:r>
              <a:rPr lang="ja-JP" altLang="en-US" u="sng" dirty="0" smtClean="0">
                <a:latin typeface="ＭＳ Ｐ明朝" pitchFamily="18" charset="-128"/>
              </a:rPr>
              <a:t>することが必要です。</a:t>
            </a:r>
            <a:endParaRPr lang="en-US" altLang="ja-JP" u="sng" dirty="0" smtClean="0">
              <a:latin typeface="ＭＳ Ｐ明朝" pitchFamily="18" charset="-128"/>
            </a:endParaRPr>
          </a:p>
          <a:p>
            <a:pPr>
              <a:defRPr/>
            </a:pPr>
            <a:r>
              <a:rPr lang="ja-JP" altLang="en-US" u="sng" dirty="0" smtClean="0">
                <a:solidFill>
                  <a:srgbClr val="FF0000"/>
                </a:solidFill>
                <a:latin typeface="ＭＳ Ｐ明朝" pitchFamily="18" charset="-128"/>
              </a:rPr>
              <a:t>情報を可視化</a:t>
            </a:r>
            <a:r>
              <a:rPr lang="ja-JP" altLang="en-US" u="sng" dirty="0" smtClean="0">
                <a:latin typeface="ＭＳ Ｐ明朝" pitchFamily="18" charset="-128"/>
              </a:rPr>
              <a:t>し、</a:t>
            </a:r>
            <a:r>
              <a:rPr lang="ja-JP" altLang="en-US" u="sng" dirty="0" smtClean="0">
                <a:solidFill>
                  <a:srgbClr val="FF0000"/>
                </a:solidFill>
                <a:latin typeface="ＭＳ Ｐ明朝" pitchFamily="18" charset="-128"/>
              </a:rPr>
              <a:t>「情報を全体で集合知化」して保存</a:t>
            </a:r>
            <a:r>
              <a:rPr lang="ja-JP" altLang="en-US" u="sng" dirty="0" smtClean="0">
                <a:latin typeface="ＭＳ Ｐ明朝" pitchFamily="18" charset="-128"/>
              </a:rPr>
              <a:t>することにより、</a:t>
            </a:r>
            <a:endParaRPr lang="en-US" altLang="ja-JP" u="sng" dirty="0" smtClean="0">
              <a:latin typeface="ＭＳ Ｐ明朝" pitchFamily="18" charset="-128"/>
            </a:endParaRPr>
          </a:p>
          <a:p>
            <a:pPr>
              <a:defRPr/>
            </a:pPr>
            <a:r>
              <a:rPr lang="ja-JP" altLang="en-US" u="sng" dirty="0" smtClean="0">
                <a:latin typeface="ＭＳ Ｐ明朝" pitchFamily="18" charset="-128"/>
              </a:rPr>
              <a:t>「多様なユーザニーズ」に応えるためのデータベースを用意することができるようになります。</a:t>
            </a:r>
            <a:endParaRPr lang="en-US" altLang="ja-JP" sz="1000" u="sng" dirty="0" smtClean="0">
              <a:solidFill>
                <a:srgbClr val="0000FF"/>
              </a:solidFill>
              <a:latin typeface="ＭＳ Ｐ明朝" pitchFamily="18" charset="-128"/>
            </a:endParaRPr>
          </a:p>
          <a:p>
            <a:pPr marL="228564" indent="-228564">
              <a:buFont typeface="+mj-lt"/>
              <a:buAutoNum type="arabicPeriod"/>
              <a:defRPr/>
            </a:pPr>
            <a:r>
              <a:rPr lang="ja-JP" altLang="ja-JP" u="sng" dirty="0" smtClean="0">
                <a:latin typeface="ＭＳ Ｐ明朝" pitchFamily="18" charset="-128"/>
              </a:rPr>
              <a:t>利用者が必要とする情報は、</a:t>
            </a:r>
            <a:r>
              <a:rPr lang="ja-JP" altLang="ja-JP" u="sng" dirty="0" smtClean="0">
                <a:solidFill>
                  <a:srgbClr val="FF0000"/>
                </a:solidFill>
                <a:latin typeface="ＭＳ Ｐ明朝" pitchFamily="18" charset="-128"/>
              </a:rPr>
              <a:t>いわゆる深層ウェブ</a:t>
            </a:r>
            <a:r>
              <a:rPr lang="ja-JP" altLang="ja-JP" u="sng" dirty="0" smtClean="0">
                <a:latin typeface="ＭＳ Ｐ明朝" pitchFamily="18" charset="-128"/>
              </a:rPr>
              <a:t>と言われるデータベースの中に多く存在します。</a:t>
            </a:r>
            <a:r>
              <a:rPr lang="ja-JP" altLang="en-US" u="sng" dirty="0" smtClean="0">
                <a:latin typeface="ＭＳ Ｐ明朝" pitchFamily="18" charset="-128"/>
              </a:rPr>
              <a:t>また、</a:t>
            </a:r>
            <a:r>
              <a:rPr lang="ja-JP" altLang="ja-JP" u="sng" dirty="0" smtClean="0">
                <a:latin typeface="ＭＳ Ｐ明朝" pitchFamily="18" charset="-128"/>
              </a:rPr>
              <a:t>せっかくデータベース化されていても、その</a:t>
            </a:r>
            <a:r>
              <a:rPr lang="ja-JP" altLang="ja-JP" u="sng" dirty="0" smtClean="0">
                <a:solidFill>
                  <a:srgbClr val="FF0000"/>
                </a:solidFill>
                <a:latin typeface="ＭＳ Ｐ明朝" pitchFamily="18" charset="-128"/>
              </a:rPr>
              <a:t>データベースの所在がわからなければ</a:t>
            </a:r>
            <a:r>
              <a:rPr lang="ja-JP" altLang="ja-JP" u="sng" dirty="0" smtClean="0">
                <a:latin typeface="ＭＳ Ｐ明朝" pitchFamily="18" charset="-128"/>
              </a:rPr>
              <a:t>、利用できません。</a:t>
            </a:r>
            <a:endParaRPr lang="en-US" altLang="ja-JP" u="sng" dirty="0" smtClean="0">
              <a:latin typeface="ＭＳ Ｐ明朝" pitchFamily="18" charset="-128"/>
            </a:endParaRPr>
          </a:p>
          <a:p>
            <a:pPr marL="228564" indent="-228564" defTabSz="914258">
              <a:buFont typeface="+mj-lt"/>
              <a:buAutoNum type="arabicPeriod"/>
              <a:defRPr/>
            </a:pPr>
            <a:r>
              <a:rPr lang="ja-JP" altLang="ja-JP" u="sng" dirty="0" smtClean="0">
                <a:latin typeface="ＭＳ Ｐ明朝" pitchFamily="18" charset="-128"/>
              </a:rPr>
              <a:t>利用者に的確にナビゲートするためには、まず、</a:t>
            </a:r>
            <a:r>
              <a:rPr lang="ja-JP" altLang="ja-JP" u="sng" dirty="0" smtClean="0">
                <a:solidFill>
                  <a:srgbClr val="FF0000"/>
                </a:solidFill>
                <a:latin typeface="ＭＳ Ｐ明朝" pitchFamily="18" charset="-128"/>
              </a:rPr>
              <a:t>個々のデータベースの所在と、その中にある情報を可視化（見える化）すること</a:t>
            </a:r>
            <a:r>
              <a:rPr lang="ja-JP" altLang="ja-JP" u="sng" dirty="0" smtClean="0">
                <a:latin typeface="ＭＳ Ｐ明朝" pitchFamily="18" charset="-128"/>
              </a:rPr>
              <a:t>が重要です。他のシステムから機械的に探し出せるようにすることです。</a:t>
            </a:r>
            <a:endParaRPr lang="en-US" altLang="ja-JP" u="sng" dirty="0" smtClean="0">
              <a:latin typeface="ＭＳ Ｐ明朝" pitchFamily="18" charset="-128"/>
            </a:endParaRPr>
          </a:p>
          <a:p>
            <a:pPr>
              <a:defRPr/>
            </a:pPr>
            <a:endParaRPr lang="ja-JP" altLang="en-US" sz="600" dirty="0" smtClean="0">
              <a:solidFill>
                <a:srgbClr val="0000FF"/>
              </a:solidFill>
              <a:latin typeface="ＭＳ Ｐ明朝" pitchFamily="18" charset="-128"/>
            </a:endParaRPr>
          </a:p>
          <a:p>
            <a:pPr>
              <a:defRPr/>
            </a:pPr>
            <a:r>
              <a:rPr lang="ja-JP" altLang="en-US" sz="700" dirty="0" smtClean="0">
                <a:solidFill>
                  <a:srgbClr val="0000FF"/>
                </a:solidFill>
                <a:latin typeface="ＭＳ Ｐ明朝" pitchFamily="18" charset="-128"/>
              </a:rPr>
              <a:t>～～～～～～～～～～～～～～～</a:t>
            </a:r>
            <a:endParaRPr lang="en-US" altLang="ja-JP" sz="700" u="sng" dirty="0" smtClean="0">
              <a:latin typeface="ＭＳ Ｐ明朝" pitchFamily="18" charset="-128"/>
            </a:endParaRPr>
          </a:p>
          <a:p>
            <a:pPr marL="226816" indent="-226816"/>
            <a:r>
              <a:rPr lang="ja-JP" altLang="en-US" sz="600" u="sng" dirty="0" smtClean="0">
                <a:latin typeface="ＭＳ Ｐ明朝" pitchFamily="18" charset="-128"/>
              </a:rPr>
              <a:t>まずは、データベース内の情報の「見える化」です。</a:t>
            </a:r>
          </a:p>
          <a:p>
            <a:pPr marL="683630" lvl="1" indent="-226816"/>
            <a:r>
              <a:rPr lang="ja-JP" altLang="en-US" sz="600" u="sng" dirty="0" smtClean="0">
                <a:latin typeface="ＭＳ Ｐ明朝" pitchFamily="18" charset="-128"/>
              </a:rPr>
              <a:t>一般のユーザの情報探索行動として、検索の入り口は、まずは検索エンジンです。</a:t>
            </a:r>
            <a:r>
              <a:rPr lang="ja-JP" altLang="en-US" sz="600" dirty="0" smtClean="0">
                <a:latin typeface="ＭＳ Ｐ明朝" pitchFamily="18" charset="-128"/>
              </a:rPr>
              <a:t>データベースを公開していても、検索エンジンでは、データベースの中までは検索できません。</a:t>
            </a:r>
          </a:p>
          <a:p>
            <a:pPr marL="226816" indent="-226816"/>
            <a:r>
              <a:rPr lang="ja-JP" altLang="en-US" sz="600" dirty="0" smtClean="0">
                <a:latin typeface="ＭＳ Ｐ明朝" pitchFamily="18" charset="-128"/>
              </a:rPr>
              <a:t>また、検索エンジンで見つかった無数のデータベースを、個別に確認していくことは困難です。</a:t>
            </a:r>
            <a:endParaRPr lang="ja-JP" altLang="en-US" sz="600" u="sng" dirty="0" smtClean="0">
              <a:latin typeface="ＭＳ Ｐ明朝" pitchFamily="18" charset="-128"/>
            </a:endParaRPr>
          </a:p>
          <a:p>
            <a:pPr marL="226816" indent="-226816"/>
            <a:r>
              <a:rPr lang="ja-JP" altLang="en-US" sz="600" u="sng" dirty="0" smtClean="0">
                <a:latin typeface="ＭＳ Ｐ明朝" pitchFamily="18" charset="-128"/>
              </a:rPr>
              <a:t>個々に公開されているデータベースを、「見える化」すれば、検索エンジンや他のシステムからデータベースの中まで検索できるようになります。</a:t>
            </a:r>
            <a:endParaRPr lang="ja-JP" altLang="en-US" sz="600" dirty="0" smtClean="0">
              <a:latin typeface="ＭＳ Ｐ明朝" pitchFamily="18" charset="-128"/>
            </a:endParaRPr>
          </a:p>
          <a:p>
            <a:pPr marL="226816" indent="-226816"/>
            <a:r>
              <a:rPr lang="ja-JP" altLang="en-US" sz="600" dirty="0" smtClean="0">
                <a:latin typeface="ＭＳ Ｐ明朝" pitchFamily="18" charset="-128"/>
              </a:rPr>
              <a:t>データベースの中まで検索できるようになると、情報量は、また飛躍的に増加します。</a:t>
            </a:r>
          </a:p>
          <a:p>
            <a:pPr marL="226816" indent="-226816"/>
            <a:r>
              <a:rPr lang="ja-JP" altLang="en-US" sz="600" dirty="0" smtClean="0">
                <a:latin typeface="ＭＳ Ｐ明朝" pitchFamily="18" charset="-128"/>
              </a:rPr>
              <a:t>ユーザの個々の検索ニーズに答えるためには、ニーズに応じて特化した多様な入り口（ポータル）が必要です。</a:t>
            </a:r>
            <a:endParaRPr lang="en-US" altLang="ja-JP" sz="600" dirty="0" smtClean="0">
              <a:latin typeface="ＭＳ Ｐ明朝" pitchFamily="18" charset="-128"/>
            </a:endParaRPr>
          </a:p>
          <a:p>
            <a:pPr marL="226816" indent="-226816"/>
            <a:endParaRPr lang="en-US" altLang="ja-JP" sz="600" dirty="0" smtClean="0">
              <a:latin typeface="ＭＳ Ｐ明朝" pitchFamily="18" charset="-128"/>
            </a:endParaRPr>
          </a:p>
          <a:p>
            <a:pPr marL="226816" indent="-226816">
              <a:lnSpc>
                <a:spcPct val="90000"/>
              </a:lnSpc>
            </a:pPr>
            <a:r>
              <a:rPr lang="ja-JP" altLang="en-US" sz="600" u="sng" dirty="0" smtClean="0">
                <a:latin typeface="ＭＳ Ｐ明朝" pitchFamily="18" charset="-128"/>
              </a:rPr>
              <a:t>次に情報の集約に関して</a:t>
            </a:r>
            <a:r>
              <a:rPr lang="ja-JP" altLang="en-US" sz="600" u="sng" dirty="0" err="1" smtClean="0">
                <a:latin typeface="ＭＳ Ｐ明朝" pitchFamily="18" charset="-128"/>
              </a:rPr>
              <a:t>です。</a:t>
            </a:r>
            <a:endParaRPr lang="ja-JP" altLang="en-US" sz="600" u="sng" dirty="0" smtClean="0">
              <a:latin typeface="ＭＳ Ｐ明朝" pitchFamily="18" charset="-128"/>
            </a:endParaRPr>
          </a:p>
          <a:p>
            <a:pPr marL="226816" indent="-226816">
              <a:lnSpc>
                <a:spcPct val="90000"/>
              </a:lnSpc>
            </a:pPr>
            <a:r>
              <a:rPr lang="ja-JP" altLang="en-US" sz="600" u="sng" dirty="0" smtClean="0">
                <a:latin typeface="ＭＳ Ｐ明朝" pitchFamily="18" charset="-128"/>
              </a:rPr>
              <a:t>組織を超えて知識を集約すること、として</a:t>
            </a:r>
          </a:p>
          <a:p>
            <a:pPr marL="683630" lvl="1" indent="-226816">
              <a:lnSpc>
                <a:spcPct val="90000"/>
              </a:lnSpc>
            </a:pPr>
            <a:r>
              <a:rPr lang="ja-JP" altLang="en-US" sz="600" u="sng" dirty="0" smtClean="0">
                <a:latin typeface="ＭＳ Ｐ明朝" pitchFamily="18" charset="-128"/>
              </a:rPr>
              <a:t>現在、図書館、公文書館、博物館などのそれぞれの機関は、多くの書物を所蔵していますが、明確な基準に沿って、分担保存されていません。</a:t>
            </a:r>
            <a:endParaRPr lang="ja-JP" altLang="en-US" sz="600" dirty="0" smtClean="0">
              <a:latin typeface="ＭＳ Ｐ明朝" pitchFamily="18" charset="-128"/>
            </a:endParaRPr>
          </a:p>
          <a:p>
            <a:pPr marL="1140436" lvl="2" indent="-226816">
              <a:lnSpc>
                <a:spcPct val="90000"/>
              </a:lnSpc>
            </a:pPr>
            <a:r>
              <a:rPr lang="ja-JP" altLang="en-US" sz="600" dirty="0" smtClean="0">
                <a:latin typeface="ＭＳ Ｐ明朝" pitchFamily="18" charset="-128"/>
              </a:rPr>
              <a:t>例えば、</a:t>
            </a:r>
            <a:r>
              <a:rPr lang="en-US" altLang="ja-JP" sz="600" dirty="0" smtClean="0">
                <a:latin typeface="ＭＳ Ｐ明朝" pitchFamily="18" charset="-128"/>
              </a:rPr>
              <a:t>Google</a:t>
            </a:r>
            <a:r>
              <a:rPr lang="ja-JP" altLang="en-US" sz="600" dirty="0" smtClean="0">
                <a:latin typeface="ＭＳ Ｐ明朝" pitchFamily="18" charset="-128"/>
              </a:rPr>
              <a:t>や</a:t>
            </a:r>
            <a:r>
              <a:rPr lang="en-US" altLang="ja-JP" sz="600" dirty="0" smtClean="0">
                <a:latin typeface="ＭＳ Ｐ明朝" pitchFamily="18" charset="-128"/>
              </a:rPr>
              <a:t>PORTA</a:t>
            </a:r>
            <a:r>
              <a:rPr lang="ja-JP" altLang="en-US" sz="600" dirty="0" smtClean="0">
                <a:latin typeface="ＭＳ Ｐ明朝" pitchFamily="18" charset="-128"/>
              </a:rPr>
              <a:t>で「源氏物語」を検索して見ると、様々な機関、個人が情報を発信しています。１つの機関だけを検索しても、全体から見ると一部に過ぎません。</a:t>
            </a:r>
            <a:endParaRPr lang="ja-JP" altLang="en-US" sz="600" u="sng" dirty="0" smtClean="0">
              <a:latin typeface="ＭＳ Ｐ明朝" pitchFamily="18" charset="-128"/>
            </a:endParaRPr>
          </a:p>
          <a:p>
            <a:pPr marL="1140436" lvl="2" indent="-226816">
              <a:lnSpc>
                <a:spcPct val="90000"/>
              </a:lnSpc>
            </a:pPr>
            <a:r>
              <a:rPr lang="ja-JP" altLang="en-US" sz="600" u="sng" dirty="0" smtClean="0">
                <a:latin typeface="ＭＳ Ｐ明朝" pitchFamily="18" charset="-128"/>
              </a:rPr>
              <a:t>個々の機関が網羅的なコレクションを構築しようとしても、原本を交換し合うのは不可能です。しかし、デジタルコンテンツなら、組織を超えて、必要なコレクションを持ち合うことが可能です。</a:t>
            </a:r>
          </a:p>
          <a:p>
            <a:pPr marL="226816" indent="-226816">
              <a:lnSpc>
                <a:spcPct val="90000"/>
              </a:lnSpc>
            </a:pPr>
            <a:r>
              <a:rPr lang="ja-JP" altLang="en-US" sz="600" u="sng" dirty="0" smtClean="0">
                <a:latin typeface="ＭＳ Ｐ明朝" pitchFamily="18" charset="-128"/>
              </a:rPr>
              <a:t>専門家の知識を集約すること、として</a:t>
            </a:r>
          </a:p>
          <a:p>
            <a:pPr marL="683630" lvl="1" indent="-226816">
              <a:lnSpc>
                <a:spcPct val="90000"/>
              </a:lnSpc>
            </a:pPr>
            <a:r>
              <a:rPr lang="ja-JP" altLang="en-US" sz="600" u="sng" dirty="0" smtClean="0">
                <a:latin typeface="ＭＳ Ｐ明朝" pitchFamily="18" charset="-128"/>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600" dirty="0" smtClean="0">
              <a:latin typeface="ＭＳ Ｐ明朝" pitchFamily="18" charset="-128"/>
            </a:endParaRPr>
          </a:p>
          <a:p>
            <a:pPr marL="683630" lvl="1" indent="-226816">
              <a:lnSpc>
                <a:spcPct val="90000"/>
              </a:lnSpc>
            </a:pPr>
            <a:r>
              <a:rPr lang="ja-JP" altLang="en-US" sz="600" dirty="0" smtClean="0">
                <a:latin typeface="ＭＳ Ｐ明朝" pitchFamily="18" charset="-128"/>
              </a:rPr>
              <a:t>その方法として、古くから、ナレッジデータベースの構築が叫ばれています。</a:t>
            </a:r>
          </a:p>
          <a:p>
            <a:pPr marL="1140436" lvl="2" indent="-226816">
              <a:lnSpc>
                <a:spcPct val="90000"/>
              </a:lnSpc>
            </a:pPr>
            <a:r>
              <a:rPr lang="ja-JP" altLang="en-US" sz="600" dirty="0" smtClean="0">
                <a:latin typeface="ＭＳ Ｐ明朝" pitchFamily="18" charset="-128"/>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140436" lvl="2" indent="-226816">
              <a:lnSpc>
                <a:spcPct val="90000"/>
              </a:lnSpc>
            </a:pPr>
            <a:r>
              <a:rPr lang="ja-JP" altLang="en-US" sz="600" dirty="0" smtClean="0">
                <a:latin typeface="ＭＳ Ｐ明朝" pitchFamily="18" charset="-128"/>
              </a:rPr>
              <a:t>専門家による</a:t>
            </a:r>
            <a:r>
              <a:rPr lang="en-US" altLang="ja-JP" sz="600" dirty="0" smtClean="0">
                <a:latin typeface="ＭＳ Ｐ明朝" pitchFamily="18" charset="-128"/>
              </a:rPr>
              <a:t>Wikipedia</a:t>
            </a:r>
            <a:r>
              <a:rPr lang="ja-JP" altLang="en-US" sz="600" dirty="0" err="1" smtClean="0">
                <a:latin typeface="ＭＳ Ｐ明朝" pitchFamily="18" charset="-128"/>
              </a:rPr>
              <a:t>のような</a:t>
            </a:r>
            <a:r>
              <a:rPr lang="ja-JP" altLang="en-US" sz="600" dirty="0" smtClean="0">
                <a:latin typeface="ＭＳ Ｐ明朝" pitchFamily="18" charset="-128"/>
              </a:rPr>
              <a:t>ものを作ってもいいのではないでしょうか？</a:t>
            </a:r>
            <a:endParaRPr lang="ja-JP" altLang="en-US" sz="600" u="sng" dirty="0" smtClean="0">
              <a:latin typeface="ＭＳ Ｐ明朝" pitchFamily="18" charset="-128"/>
            </a:endParaRPr>
          </a:p>
          <a:p>
            <a:pPr marL="226816" indent="-226816">
              <a:lnSpc>
                <a:spcPct val="90000"/>
              </a:lnSpc>
            </a:pPr>
            <a:r>
              <a:rPr lang="ja-JP" altLang="en-US" sz="600" u="sng" dirty="0" smtClean="0">
                <a:latin typeface="ＭＳ Ｐ明朝" pitchFamily="18" charset="-128"/>
              </a:rPr>
              <a:t>個人の知識を活用すること、として</a:t>
            </a:r>
            <a:endParaRPr lang="ja-JP" altLang="en-US" sz="600" dirty="0" smtClean="0">
              <a:latin typeface="ＭＳ Ｐ明朝" pitchFamily="18" charset="-128"/>
            </a:endParaRPr>
          </a:p>
          <a:p>
            <a:pPr marL="683630" lvl="1" indent="-226816">
              <a:lnSpc>
                <a:spcPct val="90000"/>
              </a:lnSpc>
            </a:pPr>
            <a:r>
              <a:rPr lang="en-US" altLang="ja-JP" sz="600" dirty="0" smtClean="0">
                <a:latin typeface="ＭＳ Ｐ明朝" pitchFamily="18" charset="-128"/>
              </a:rPr>
              <a:t>CGM(Consumer Generated Media)</a:t>
            </a:r>
            <a:r>
              <a:rPr lang="ja-JP" altLang="en-US" sz="600" dirty="0" smtClean="0">
                <a:latin typeface="ＭＳ Ｐ明朝" pitchFamily="18" charset="-128"/>
              </a:rPr>
              <a:t>の活用</a:t>
            </a:r>
            <a:endParaRPr lang="ja-JP" altLang="en-US" sz="600" u="sng" dirty="0" smtClean="0">
              <a:latin typeface="ＭＳ Ｐ明朝" pitchFamily="18" charset="-128"/>
            </a:endParaRPr>
          </a:p>
          <a:p>
            <a:pPr marL="1140436" lvl="2" indent="-226816">
              <a:lnSpc>
                <a:spcPct val="90000"/>
              </a:lnSpc>
            </a:pPr>
            <a:r>
              <a:rPr lang="ja-JP" altLang="en-US" sz="600" u="sng" dirty="0" smtClean="0">
                <a:latin typeface="ＭＳ Ｐ明朝" pitchFamily="18" charset="-128"/>
              </a:rPr>
              <a:t>ここ</a:t>
            </a:r>
            <a:r>
              <a:rPr lang="en-US" altLang="ja-JP" sz="600" u="sng" dirty="0" smtClean="0">
                <a:latin typeface="ＭＳ Ｐ明朝" pitchFamily="18" charset="-128"/>
              </a:rPr>
              <a:t>2</a:t>
            </a:r>
            <a:r>
              <a:rPr lang="ja-JP" altLang="en-US" sz="600" u="sng" dirty="0" smtClean="0">
                <a:latin typeface="ＭＳ Ｐ明朝" pitchFamily="18" charset="-128"/>
              </a:rPr>
              <a:t>～</a:t>
            </a:r>
            <a:r>
              <a:rPr lang="en-US" altLang="ja-JP" sz="600" u="sng" dirty="0" smtClean="0">
                <a:latin typeface="ＭＳ Ｐ明朝" pitchFamily="18" charset="-128"/>
              </a:rPr>
              <a:t>3</a:t>
            </a:r>
            <a:r>
              <a:rPr lang="ja-JP" altLang="en-US" sz="600" u="sng" dirty="0" smtClean="0">
                <a:latin typeface="ＭＳ Ｐ明朝" pitchFamily="18" charset="-128"/>
              </a:rPr>
              <a:t>年で、組織や専門家だけでなく、一般ユーザが直接生成する情報は、膨大になってきました。それらは、個々には断片であっても、集合すると有用な情報になっています。</a:t>
            </a:r>
            <a:endParaRPr lang="ja-JP" altLang="en-US" sz="600" dirty="0" smtClean="0">
              <a:latin typeface="ＭＳ Ｐ明朝" pitchFamily="18" charset="-128"/>
            </a:endParaRPr>
          </a:p>
          <a:p>
            <a:pPr marL="1140436" lvl="2" indent="-226816">
              <a:lnSpc>
                <a:spcPct val="90000"/>
              </a:lnSpc>
            </a:pPr>
            <a:r>
              <a:rPr lang="ja-JP" altLang="en-US" sz="600" dirty="0" smtClean="0">
                <a:latin typeface="ＭＳ Ｐ明朝" pitchFamily="18" charset="-128"/>
              </a:rPr>
              <a:t>はてな、</a:t>
            </a:r>
            <a:r>
              <a:rPr lang="en-US" altLang="ja-JP" sz="600" dirty="0" smtClean="0">
                <a:latin typeface="ＭＳ Ｐ明朝" pitchFamily="18" charset="-128"/>
              </a:rPr>
              <a:t>Yahoo</a:t>
            </a:r>
            <a:r>
              <a:rPr lang="ja-JP" altLang="en-US" sz="600" dirty="0" smtClean="0">
                <a:latin typeface="ＭＳ Ｐ明朝" pitchFamily="18" charset="-128"/>
              </a:rPr>
              <a:t>知恵袋、教えて</a:t>
            </a:r>
            <a:r>
              <a:rPr lang="en-US" altLang="ja-JP" sz="600" dirty="0" smtClean="0">
                <a:latin typeface="ＭＳ Ｐ明朝" pitchFamily="18" charset="-128"/>
              </a:rPr>
              <a:t>goo</a:t>
            </a:r>
            <a:r>
              <a:rPr lang="ja-JP" altLang="en-US" sz="600" dirty="0" smtClean="0">
                <a:latin typeface="ＭＳ Ｐ明朝" pitchFamily="18" charset="-128"/>
              </a:rPr>
              <a:t>などでは、専門家のレファレンス情報を凌ぐ情報提供も多々あります。</a:t>
            </a:r>
            <a:r>
              <a:rPr lang="en-US" altLang="ja-JP" sz="600" dirty="0" smtClean="0">
                <a:latin typeface="ＭＳ Ｐ明朝" pitchFamily="18" charset="-128"/>
              </a:rPr>
              <a:t>Wikipedia</a:t>
            </a:r>
            <a:r>
              <a:rPr lang="ja-JP" altLang="en-US" sz="600" dirty="0" smtClean="0">
                <a:latin typeface="ＭＳ Ｐ明朝" pitchFamily="18" charset="-128"/>
              </a:rPr>
              <a:t>を辞書や解題として利用して、問題解決できる場合も多いと思います。</a:t>
            </a:r>
          </a:p>
          <a:p>
            <a:pPr marL="1140436" lvl="2" indent="-226816">
              <a:lnSpc>
                <a:spcPct val="90000"/>
              </a:lnSpc>
            </a:pPr>
            <a:r>
              <a:rPr lang="ja-JP" altLang="en-US" sz="600" dirty="0" smtClean="0">
                <a:latin typeface="ＭＳ Ｐ明朝" pitchFamily="18" charset="-128"/>
              </a:rPr>
              <a:t>また、ユーザの利用行動の情報、コメントも、集約するとそれ自身も他のユーザにとって、有用な情報源となります。</a:t>
            </a:r>
            <a:endParaRPr lang="en-US" altLang="ja-JP" sz="600" dirty="0" smtClean="0">
              <a:latin typeface="ＭＳ Ｐ明朝" pitchFamily="18" charset="-128"/>
            </a:endParaRPr>
          </a:p>
          <a:p>
            <a:pPr marL="1140436" lvl="2" indent="-226816">
              <a:lnSpc>
                <a:spcPct val="90000"/>
              </a:lnSpc>
            </a:pPr>
            <a:endParaRPr lang="en-US" altLang="ja-JP" sz="600" dirty="0" smtClean="0">
              <a:latin typeface="ＭＳ Ｐ明朝" pitchFamily="18" charset="-128"/>
            </a:endParaRPr>
          </a:p>
          <a:p>
            <a:pPr marL="226816" indent="-226816"/>
            <a:r>
              <a:rPr lang="ja-JP" altLang="en-US" sz="600" u="sng" dirty="0" smtClean="0">
                <a:latin typeface="ＭＳ Ｐ明朝" pitchFamily="18" charset="-128"/>
              </a:rPr>
              <a:t>永久保存のために実施すべきことの１つとして</a:t>
            </a:r>
            <a:endParaRPr lang="ja-JP" altLang="en-US" sz="600" i="1" dirty="0" smtClean="0">
              <a:latin typeface="ＭＳ Ｐ明朝" pitchFamily="18" charset="-128"/>
            </a:endParaRPr>
          </a:p>
          <a:p>
            <a:pPr marL="226816" indent="-226816"/>
            <a:r>
              <a:rPr lang="ja-JP" altLang="en-US" sz="600" i="1" dirty="0" smtClean="0">
                <a:latin typeface="ＭＳ Ｐ明朝" pitchFamily="18" charset="-128"/>
              </a:rPr>
              <a:t>組織、専門家、個人が生成しインターネットで公開した情報は、どれも現在のユーザにとって、重要なものです。</a:t>
            </a:r>
          </a:p>
          <a:p>
            <a:pPr marL="226816" indent="-226816"/>
            <a:r>
              <a:rPr lang="ja-JP" altLang="en-US" sz="600" i="1" dirty="0" smtClean="0">
                <a:latin typeface="ＭＳ Ｐ明朝" pitchFamily="18" charset="-128"/>
              </a:rPr>
              <a:t>それらは、いつの時代も歴史的文献として古い資料を閲覧利用するのと同じで、将来のユーザにとっても重要なものです。そのために、将来に亘って利用できる形で保存しておくことが必要です。</a:t>
            </a:r>
          </a:p>
          <a:p>
            <a:pPr marL="683630" lvl="1" indent="-226816"/>
            <a:r>
              <a:rPr lang="ja-JP" altLang="en-US" sz="600" i="1" dirty="0" smtClean="0">
                <a:latin typeface="ＭＳ Ｐ明朝" pitchFamily="18" charset="-128"/>
              </a:rPr>
              <a:t>インターネット上の情報は消え行くものです。各サイトから消えるまえにアーカイブ機関が保存できるようにする必要があります。</a:t>
            </a:r>
          </a:p>
          <a:p>
            <a:pPr marL="1140436" lvl="2" indent="-226816"/>
            <a:r>
              <a:rPr lang="ja-JP" altLang="en-US" sz="600" i="1" dirty="0" smtClean="0">
                <a:latin typeface="ＭＳ Ｐ明朝" pitchFamily="18" charset="-128"/>
              </a:rPr>
              <a:t>各サイトで利用できるうちはアーカイブからコンテンツを公開できなくても、消える前に保存する必要があります。</a:t>
            </a:r>
            <a:endParaRPr lang="ja-JP" altLang="en-US" sz="600" dirty="0" smtClean="0">
              <a:latin typeface="ＭＳ Ｐ明朝" pitchFamily="18" charset="-128"/>
            </a:endParaRPr>
          </a:p>
          <a:p>
            <a:pPr marL="683630" lvl="1" indent="-226816"/>
            <a:r>
              <a:rPr lang="ja-JP" altLang="en-US" sz="600" u="sng" dirty="0" smtClean="0">
                <a:latin typeface="ＭＳ Ｐ明朝" pitchFamily="18" charset="-128"/>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sz="600" i="1" u="sng" dirty="0" smtClean="0">
              <a:latin typeface="ＭＳ Ｐ明朝" pitchFamily="18" charset="-128"/>
            </a:endParaRPr>
          </a:p>
          <a:p>
            <a:pPr marL="226816" indent="-226816"/>
            <a:r>
              <a:rPr lang="ja-JP" altLang="en-US" sz="600" i="1" dirty="0" smtClean="0">
                <a:latin typeface="ＭＳ Ｐ明朝" pitchFamily="18" charset="-128"/>
              </a:rPr>
              <a:t>インターネット上の情報は、すべてを１つの組織で保存することは不可能です。</a:t>
            </a:r>
          </a:p>
          <a:p>
            <a:pPr marL="683630" lvl="1" indent="-226816"/>
            <a:r>
              <a:rPr lang="ja-JP" altLang="en-US" sz="600" i="1" dirty="0" smtClean="0">
                <a:latin typeface="ＭＳ Ｐ明朝" pitchFamily="18" charset="-128"/>
              </a:rPr>
              <a:t>複数のアーカイブ組織で分担して保存できるようにする必要があります。</a:t>
            </a:r>
          </a:p>
          <a:p>
            <a:pPr marL="683630" lvl="1" indent="-226816"/>
            <a:r>
              <a:rPr lang="ja-JP" altLang="en-US" sz="600" i="1" dirty="0" smtClean="0">
                <a:latin typeface="ＭＳ Ｐ明朝" pitchFamily="18" charset="-128"/>
              </a:rPr>
              <a:t>各アーカイブ組織が、自らの組織のタスクに応じて、必要なコンテンツを交換し合って保存できるようにしていく必要があります。</a:t>
            </a:r>
          </a:p>
          <a:p>
            <a:pPr marL="1140436" lvl="2" indent="-226816"/>
            <a:r>
              <a:rPr lang="ja-JP" altLang="en-US" sz="600" i="1" dirty="0" smtClean="0">
                <a:latin typeface="ＭＳ Ｐ明朝" pitchFamily="18" charset="-128"/>
              </a:rPr>
              <a:t>永久保存の観点からのディザスタリカバリ対策の面からも有効なことです。</a:t>
            </a:r>
            <a:endParaRPr lang="ja-JP" altLang="en-US" sz="600" dirty="0" smtClean="0">
              <a:latin typeface="ＭＳ Ｐ明朝" pitchFamily="18" charset="-128"/>
            </a:endParaRPr>
          </a:p>
          <a:p>
            <a:pPr marL="226816" indent="-226816"/>
            <a:endParaRPr lang="en-US" altLang="ja-JP" sz="600" dirty="0" smtClean="0">
              <a:latin typeface="ＭＳ Ｐ明朝" pitchFamily="18" charset="-128"/>
            </a:endParaRPr>
          </a:p>
          <a:p>
            <a:pPr marL="226816" indent="-226816"/>
            <a:endParaRPr lang="ja-JP" altLang="en-US" sz="600" dirty="0" smtClean="0">
              <a:latin typeface="ＭＳ Ｐ明朝" pitchFamily="18" charset="-128"/>
            </a:endParaRPr>
          </a:p>
        </p:txBody>
      </p:sp>
      <p:sp>
        <p:nvSpPr>
          <p:cNvPr id="113671" name="日付プレースホルダ 6"/>
          <p:cNvSpPr>
            <a:spLocks noGrp="1"/>
          </p:cNvSpPr>
          <p:nvPr>
            <p:ph type="dt" sz="quarter" idx="1"/>
          </p:nvPr>
        </p:nvSpPr>
        <p:spPr>
          <a:noFill/>
        </p:spPr>
        <p:txBody>
          <a:bodyPr/>
          <a:lstStyle/>
          <a:p>
            <a:pPr defTabSz="945337"/>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409837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a:noFill/>
        </p:spPr>
        <p:txBody>
          <a:bodyPr/>
          <a:lstStyle/>
          <a:p>
            <a:pPr defTabSz="945337"/>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2643" name="Rectangle 6"/>
          <p:cNvSpPr>
            <a:spLocks noGrp="1" noChangeArrowheads="1"/>
          </p:cNvSpPr>
          <p:nvPr>
            <p:ph type="ftr" sz="quarter" idx="4"/>
          </p:nvPr>
        </p:nvSpPr>
        <p:spPr>
          <a:noFill/>
        </p:spPr>
        <p:txBody>
          <a:bodyPr/>
          <a:lstStyle/>
          <a:p>
            <a:pPr defTabSz="945337"/>
            <a:r>
              <a:rPr lang="en-US" altLang="ja-JP" dirty="0" smtClean="0">
                <a:ea typeface="ＭＳ Ｐゴシック" charset="-128"/>
              </a:rPr>
              <a:t>National Diet Library (NDL)</a:t>
            </a:r>
          </a:p>
        </p:txBody>
      </p:sp>
      <p:sp>
        <p:nvSpPr>
          <p:cNvPr id="112644" name="Rectangle 7"/>
          <p:cNvSpPr>
            <a:spLocks noGrp="1" noChangeArrowheads="1"/>
          </p:cNvSpPr>
          <p:nvPr>
            <p:ph type="sldNum" sz="quarter" idx="5"/>
          </p:nvPr>
        </p:nvSpPr>
        <p:spPr>
          <a:noFill/>
        </p:spPr>
        <p:txBody>
          <a:bodyPr/>
          <a:lstStyle/>
          <a:p>
            <a:pPr defTabSz="945337"/>
            <a:fld id="{F6B04839-C7B5-4A5F-A895-1BC4ADAAC69F}" type="slidenum">
              <a:rPr lang="en-US" altLang="ja-JP" smtClean="0">
                <a:ea typeface="ＭＳ Ｐゴシック" charset="-128"/>
              </a:rPr>
              <a:pPr defTabSz="945337"/>
              <a:t>8</a:t>
            </a:fld>
            <a:endParaRPr lang="en-US" altLang="ja-JP" dirty="0" smtClean="0">
              <a:ea typeface="ＭＳ Ｐゴシック" charset="-128"/>
            </a:endParaRPr>
          </a:p>
        </p:txBody>
      </p:sp>
      <p:sp>
        <p:nvSpPr>
          <p:cNvPr id="112645" name="Rectangle 2"/>
          <p:cNvSpPr>
            <a:spLocks noGrp="1" noRot="1" noChangeAspect="1" noChangeArrowheads="1" noTextEdit="1"/>
          </p:cNvSpPr>
          <p:nvPr>
            <p:ph type="sldImg"/>
          </p:nvPr>
        </p:nvSpPr>
        <p:spPr>
          <a:xfrm>
            <a:off x="79375" y="741363"/>
            <a:ext cx="6578600" cy="3700462"/>
          </a:xfrm>
          <a:ln/>
        </p:spPr>
      </p:sp>
      <p:sp>
        <p:nvSpPr>
          <p:cNvPr id="112646" name="Rectangle 3"/>
          <p:cNvSpPr>
            <a:spLocks noGrp="1" noChangeArrowheads="1"/>
          </p:cNvSpPr>
          <p:nvPr>
            <p:ph type="body" idx="1"/>
          </p:nvPr>
        </p:nvSpPr>
        <p:spPr>
          <a:noFill/>
          <a:ln/>
        </p:spPr>
        <p:txBody>
          <a:bodyPr/>
          <a:lstStyle/>
          <a:p>
            <a:pPr marL="226816" indent="-226816"/>
            <a:r>
              <a:rPr lang="ja-JP" altLang="en-US" u="sng" dirty="0" smtClean="0">
                <a:ea typeface="ＭＳ Ｐ明朝" charset="-128"/>
              </a:rPr>
              <a:t>そのような仕組みの</a:t>
            </a:r>
            <a:r>
              <a:rPr lang="ja-JP" altLang="en-US" u="sng" dirty="0" smtClean="0">
                <a:solidFill>
                  <a:srgbClr val="FF0000"/>
                </a:solidFill>
                <a:ea typeface="ＭＳ Ｐ明朝" charset="-128"/>
              </a:rPr>
              <a:t>概念を示したもの</a:t>
            </a:r>
            <a:r>
              <a:rPr lang="ja-JP" altLang="en-US" u="sng" dirty="0" smtClean="0">
                <a:ea typeface="ＭＳ Ｐ明朝" charset="-128"/>
              </a:rPr>
              <a:t>が、この図です。</a:t>
            </a:r>
            <a:endParaRPr lang="en-US" altLang="ja-JP" u="sng" dirty="0" smtClean="0">
              <a:ea typeface="ＭＳ Ｐ明朝" charset="-128"/>
            </a:endParaRPr>
          </a:p>
          <a:p>
            <a:pPr marL="226816" indent="-226816"/>
            <a:endParaRPr lang="en-US" altLang="ja-JP" u="sng" dirty="0" smtClean="0">
              <a:ea typeface="ＭＳ Ｐ明朝" charset="-128"/>
            </a:endParaRPr>
          </a:p>
          <a:p>
            <a:pPr marL="226816" indent="-226816"/>
            <a:r>
              <a:rPr lang="ja-JP" altLang="en-US" u="sng" dirty="0" smtClean="0">
                <a:solidFill>
                  <a:srgbClr val="FF0000"/>
                </a:solidFill>
                <a:ea typeface="ＭＳ Ｐ明朝" charset="-128"/>
              </a:rPr>
              <a:t>収集、組織化、提供のそれぞれのプロセス</a:t>
            </a:r>
            <a:r>
              <a:rPr lang="ja-JP" altLang="en-US" u="sng" dirty="0" smtClean="0">
                <a:ea typeface="ＭＳ Ｐ明朝" charset="-128"/>
              </a:rPr>
              <a:t>で、</a:t>
            </a:r>
            <a:endParaRPr lang="en-US" altLang="ja-JP" u="sng" dirty="0" smtClean="0">
              <a:ea typeface="ＭＳ Ｐ明朝" charset="-128"/>
            </a:endParaRPr>
          </a:p>
          <a:p>
            <a:pPr marL="683630" lvl="1" indent="-226816"/>
            <a:r>
              <a:rPr lang="ja-JP" altLang="en-US" u="sng" dirty="0" smtClean="0">
                <a:ea typeface="ＭＳ Ｐ明朝" charset="-128"/>
              </a:rPr>
              <a:t>個々のデータベースのなかに隠れている情報を「見える化」すること。</a:t>
            </a:r>
          </a:p>
          <a:p>
            <a:pPr marL="683630" lvl="1" indent="-226816"/>
            <a:r>
              <a:rPr lang="ja-JP" altLang="en-US" u="sng" dirty="0" smtClean="0">
                <a:ea typeface="ＭＳ Ｐ明朝" charset="-128"/>
              </a:rPr>
              <a:t>それらを集合知化すること。</a:t>
            </a:r>
          </a:p>
          <a:p>
            <a:pPr marL="683630" lvl="1" indent="-226816"/>
            <a:r>
              <a:rPr lang="ja-JP" altLang="en-US" u="sng" dirty="0" smtClean="0">
                <a:ea typeface="ＭＳ Ｐ明朝" charset="-128"/>
              </a:rPr>
              <a:t>情報と情報の関連付けをすること。</a:t>
            </a:r>
          </a:p>
          <a:p>
            <a:pPr marL="683630" lvl="1" indent="-226816"/>
            <a:r>
              <a:rPr lang="ja-JP" altLang="en-US" u="sng" dirty="0" smtClean="0">
                <a:ea typeface="ＭＳ Ｐ明朝" charset="-128"/>
              </a:rPr>
              <a:t>人と人の関連付けをすること。</a:t>
            </a:r>
          </a:p>
          <a:p>
            <a:pPr marL="683630" lvl="1" indent="-226816"/>
            <a:r>
              <a:rPr lang="ja-JP" altLang="en-US" u="sng" dirty="0" smtClean="0">
                <a:ea typeface="ＭＳ Ｐ明朝" charset="-128"/>
              </a:rPr>
              <a:t>さらに、情報と人の関連付けをすること。</a:t>
            </a:r>
          </a:p>
          <a:p>
            <a:pPr marL="447516" lvl="1" indent="9521"/>
            <a:r>
              <a:rPr lang="ja-JP" altLang="en-US" u="sng" dirty="0" smtClean="0">
                <a:ea typeface="ＭＳ Ｐ明朝" charset="-128"/>
              </a:rPr>
              <a:t>その上で、情報の選択の絞込みや、検索対象の範囲の拡大、利用者属性に応じて</a:t>
            </a:r>
            <a:r>
              <a:rPr lang="ja-JP" altLang="en-US" u="sng" dirty="0" smtClean="0">
                <a:solidFill>
                  <a:srgbClr val="FF0000"/>
                </a:solidFill>
                <a:ea typeface="ＭＳ Ｐ明朝" charset="-128"/>
              </a:rPr>
              <a:t>最適化された情報閲覧の仕組み</a:t>
            </a:r>
            <a:r>
              <a:rPr lang="ja-JP" altLang="en-US" u="sng" dirty="0" smtClean="0">
                <a:ea typeface="ＭＳ Ｐ明朝" charset="-128"/>
              </a:rPr>
              <a:t>が必要です。</a:t>
            </a:r>
          </a:p>
          <a:p>
            <a:pPr marL="226816" indent="-226816"/>
            <a:endParaRPr lang="en-US" altLang="ja-JP" u="sng" dirty="0" smtClean="0">
              <a:ea typeface="ＭＳ Ｐ明朝" charset="-128"/>
            </a:endParaRPr>
          </a:p>
          <a:p>
            <a:pPr marL="226816" indent="-226816"/>
            <a:r>
              <a:rPr lang="ja-JP" altLang="en-US" dirty="0" smtClean="0">
                <a:ea typeface="ＭＳ Ｐ明朝" charset="-128"/>
              </a:rPr>
              <a:t>～～～～～～～～～～～～～</a:t>
            </a:r>
            <a:endParaRPr lang="en-US" altLang="ja-JP" dirty="0" smtClean="0">
              <a:ea typeface="ＭＳ Ｐ明朝" charset="-128"/>
            </a:endParaRPr>
          </a:p>
        </p:txBody>
      </p:sp>
      <p:sp>
        <p:nvSpPr>
          <p:cNvPr id="112647" name="日付プレースホルダ 6"/>
          <p:cNvSpPr>
            <a:spLocks noGrp="1"/>
          </p:cNvSpPr>
          <p:nvPr>
            <p:ph type="dt" sz="quarter" idx="1"/>
          </p:nvPr>
        </p:nvSpPr>
        <p:spPr>
          <a:noFill/>
        </p:spPr>
        <p:txBody>
          <a:bodyPr/>
          <a:lstStyle/>
          <a:p>
            <a:pPr defTabSz="945337"/>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3890731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894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2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894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90569" indent="-304066"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216261"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702765"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189270" indent="-243252" defTabSz="1010173"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675774"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3162279"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648783"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4135288" indent="-243252" algn="ctr" defTabSz="1010173"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E0C862FC-ACB1-4C29-ABE1-83813FF50467}" type="slidenum">
              <a:rPr lang="en-US" altLang="ja-JP" sz="1200" b="0">
                <a:solidFill>
                  <a:srgbClr val="000000"/>
                </a:solidFill>
                <a:latin typeface="Arial" panose="020B0604020202020204" pitchFamily="34" charset="0"/>
                <a:ea typeface="ＭＳ Ｐゴシック" panose="020B0600070205080204" pitchFamily="50" charset="-128"/>
              </a:rPr>
              <a:pPr eaLnBrk="1" hangingPunct="1"/>
              <a:t>9</a:t>
            </a:fld>
            <a:endParaRPr lang="en-US" altLang="ja-JP" sz="1200" b="0">
              <a:solidFill>
                <a:srgbClr val="000000"/>
              </a:solidFill>
              <a:latin typeface="Arial" panose="020B0604020202020204" pitchFamily="34" charset="0"/>
              <a:ea typeface="ＭＳ Ｐゴシック" panose="020B0600070205080204" pitchFamily="50" charset="-128"/>
            </a:endParaRPr>
          </a:p>
        </p:txBody>
      </p:sp>
      <p:sp>
        <p:nvSpPr>
          <p:cNvPr id="189445" name="Rectangle 2"/>
          <p:cNvSpPr>
            <a:spLocks noGrp="1" noRot="1" noChangeAspect="1" noChangeArrowheads="1" noTextEdit="1"/>
          </p:cNvSpPr>
          <p:nvPr>
            <p:ph type="sldImg"/>
          </p:nvPr>
        </p:nvSpPr>
        <p:spPr>
          <a:xfrm>
            <a:off x="100013" y="788988"/>
            <a:ext cx="7023100" cy="3949700"/>
          </a:xfrm>
          <a:ln/>
        </p:spPr>
      </p:sp>
      <p:sp>
        <p:nvSpPr>
          <p:cNvPr id="1894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3252" indent="-243252"/>
            <a:r>
              <a:rPr lang="ja-JP" altLang="en-US" u="sng" dirty="0" smtClean="0">
                <a:latin typeface="Arial" panose="020B0604020202020204" pitchFamily="34" charset="0"/>
              </a:rPr>
              <a:t>これは、（</a:t>
            </a:r>
            <a:r>
              <a:rPr lang="en-US" altLang="ja-JP" u="sng" dirty="0" smtClean="0">
                <a:latin typeface="Arial" panose="020B0604020202020204" pitchFamily="34" charset="0"/>
              </a:rPr>
              <a:t>Web2.0</a:t>
            </a:r>
            <a:r>
              <a:rPr lang="ja-JP" altLang="en-US" u="sng" dirty="0" smtClean="0">
                <a:latin typeface="Arial" panose="020B0604020202020204" pitchFamily="34" charset="0"/>
              </a:rPr>
              <a:t>時代の次を見据えて）このような現状を踏まえて、何をすべきかを図示したものです。</a:t>
            </a:r>
          </a:p>
          <a:p>
            <a:pPr marL="729756" lvl="1" indent="-243252"/>
            <a:r>
              <a:rPr lang="ja-JP" altLang="en-US" u="sng" dirty="0" smtClean="0">
                <a:latin typeface="Arial" panose="020B0604020202020204" pitchFamily="34" charset="0"/>
              </a:rPr>
              <a:t>個々のデータベースのなかに隠れている情報を「見える化」すること。</a:t>
            </a:r>
          </a:p>
          <a:p>
            <a:pPr marL="729756" lvl="1" indent="-243252"/>
            <a:r>
              <a:rPr lang="ja-JP" altLang="en-US" u="sng" dirty="0" smtClean="0">
                <a:latin typeface="Arial" panose="020B0604020202020204" pitchFamily="34" charset="0"/>
              </a:rPr>
              <a:t>それらを集合知化すること。</a:t>
            </a:r>
          </a:p>
          <a:p>
            <a:pPr marL="729756" lvl="1" indent="-243252"/>
            <a:r>
              <a:rPr lang="ja-JP" altLang="en-US" u="sng" dirty="0" smtClean="0">
                <a:latin typeface="Arial" panose="020B0604020202020204" pitchFamily="34" charset="0"/>
              </a:rPr>
              <a:t>情報と情報の関連付けをすること。</a:t>
            </a:r>
          </a:p>
          <a:p>
            <a:pPr marL="729756" lvl="1" indent="-243252"/>
            <a:r>
              <a:rPr lang="ja-JP" altLang="en-US" u="sng" dirty="0" smtClean="0">
                <a:latin typeface="Arial" panose="020B0604020202020204" pitchFamily="34" charset="0"/>
              </a:rPr>
              <a:t>人と人の関連付けをすること。</a:t>
            </a:r>
          </a:p>
          <a:p>
            <a:pPr marL="729756" lvl="1" indent="-243252"/>
            <a:r>
              <a:rPr lang="ja-JP" altLang="en-US" u="sng" dirty="0" smtClean="0">
                <a:latin typeface="Arial" panose="020B0604020202020204" pitchFamily="34" charset="0"/>
              </a:rPr>
              <a:t>さらに、情報と人の関連付けをすること。</a:t>
            </a:r>
          </a:p>
          <a:p>
            <a:pPr marL="729756" lvl="1" indent="-243252"/>
            <a:r>
              <a:rPr lang="ja-JP" altLang="en-US" u="sng" dirty="0" smtClean="0">
                <a:latin typeface="Arial" panose="020B0604020202020204" pitchFamily="34" charset="0"/>
              </a:rPr>
              <a:t>その上で、情報の選択の絞込みや、範囲の拡大、利用者属性に応じた情報閲覧環境を提供していくことです。</a:t>
            </a:r>
          </a:p>
        </p:txBody>
      </p:sp>
    </p:spTree>
    <p:extLst>
      <p:ext uri="{BB962C8B-B14F-4D97-AF65-F5344CB8AC3E}">
        <p14:creationId xmlns:p14="http://schemas.microsoft.com/office/powerpoint/2010/main" val="387841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9776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9182020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88294857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198179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5528033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7439178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99529641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5626835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6464922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33490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1158315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257510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4754988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1780490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9939577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898189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00638819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1150905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2016/5/29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4232270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609600" y="277814"/>
            <a:ext cx="10972800" cy="1139825"/>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quarter" idx="1"/>
          </p:nvPr>
        </p:nvSpPr>
        <p:spPr>
          <a:xfrm>
            <a:off x="609600" y="1600201"/>
            <a:ext cx="5384800" cy="21891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quarter" idx="2"/>
          </p:nvPr>
        </p:nvSpPr>
        <p:spPr>
          <a:xfrm>
            <a:off x="6197600" y="1600201"/>
            <a:ext cx="5384800" cy="21891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ー 4"/>
          <p:cNvSpPr>
            <a:spLocks noGrp="1"/>
          </p:cNvSpPr>
          <p:nvPr>
            <p:ph sz="quarter" idx="3"/>
          </p:nvPr>
        </p:nvSpPr>
        <p:spPr>
          <a:xfrm>
            <a:off x="609600" y="3941763"/>
            <a:ext cx="5384800" cy="218916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コンテンツ プレースホルダー 5"/>
          <p:cNvSpPr>
            <a:spLocks noGrp="1"/>
          </p:cNvSpPr>
          <p:nvPr>
            <p:ph sz="quarter" idx="4"/>
          </p:nvPr>
        </p:nvSpPr>
        <p:spPr>
          <a:xfrm>
            <a:off x="6197600" y="3941763"/>
            <a:ext cx="5384800" cy="218916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a:xfrm>
            <a:off x="609600" y="6248400"/>
            <a:ext cx="2844800" cy="457200"/>
          </a:xfrm>
        </p:spPr>
        <p:txBody>
          <a:bodyPr/>
          <a:lstStyle>
            <a:lvl1pPr>
              <a:defRPr/>
            </a:lvl1pPr>
          </a:lstStyle>
          <a:p>
            <a:endParaRPr lang="en-US" altLang="ja-JP">
              <a:solidFill>
                <a:srgbClr val="000000"/>
              </a:solidFill>
            </a:endParaRPr>
          </a:p>
        </p:txBody>
      </p:sp>
      <p:sp>
        <p:nvSpPr>
          <p:cNvPr id="8" name="フッター プレースホルダー 7"/>
          <p:cNvSpPr>
            <a:spLocks noGrp="1"/>
          </p:cNvSpPr>
          <p:nvPr>
            <p:ph type="ftr" sz="quarter" idx="11"/>
          </p:nvPr>
        </p:nvSpPr>
        <p:spPr>
          <a:xfrm>
            <a:off x="4165600" y="6248400"/>
            <a:ext cx="3860800" cy="457200"/>
          </a:xfrm>
        </p:spPr>
        <p:txBody>
          <a:bodyPr/>
          <a:lstStyle>
            <a:lvl1pPr>
              <a:defRPr/>
            </a:lvl1pPr>
          </a:lstStyle>
          <a:p>
            <a:r>
              <a:rPr lang="en-US" altLang="ja-JP">
                <a:solidFill>
                  <a:srgbClr val="000000"/>
                </a:solidFill>
              </a:rPr>
              <a:t>図書館総合展（国立国会図書館）</a:t>
            </a:r>
          </a:p>
        </p:txBody>
      </p:sp>
      <p:sp>
        <p:nvSpPr>
          <p:cNvPr id="9" name="スライド番号プレースホルダー 8"/>
          <p:cNvSpPr>
            <a:spLocks noGrp="1"/>
          </p:cNvSpPr>
          <p:nvPr>
            <p:ph type="sldNum" sz="quarter" idx="12"/>
          </p:nvPr>
        </p:nvSpPr>
        <p:spPr>
          <a:xfrm>
            <a:off x="8737600" y="6248400"/>
            <a:ext cx="2844800" cy="457200"/>
          </a:xfrm>
        </p:spPr>
        <p:txBody>
          <a:bodyPr/>
          <a:lstStyle>
            <a:lvl1pPr>
              <a:defRPr/>
            </a:lvl1pPr>
          </a:lstStyle>
          <a:p>
            <a:fld id="{ED0C53E2-07C9-4956-9CDC-A6B1B29192E0}"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18803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2016/5/29</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91" r:id="rId27"/>
    <p:sldLayoutId id="2147483692" r:id="rId28"/>
    <p:sldLayoutId id="2147483693" r:id="rId29"/>
    <p:sldLayoutId id="2147483694" r:id="rId30"/>
    <p:sldLayoutId id="2147483695" r:id="rId3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www.jagat.or.jp/" TargetMode="External"/><Relationship Id="rId4" Type="http://schemas.openxmlformats.org/officeDocument/2006/relationships/hyperlink" Target="http://www.google.co.jp/url?sa=t&amp;ct=res&amp;cd=1&amp;url=http://www.jepa.or.jp/&amp;ei=GhYxSLKqG4KcswKi-MUe&amp;usg=AFQjCNElKyO0VDZqJNZiiTyF8nY30sEcIw&amp;sig2=mDlg4m5U59C-8g-rfcBYOw" TargetMode="Externa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oleObject" Target="../embeddings/oleObject13.bin"/><Relationship Id="rId3" Type="http://schemas.openxmlformats.org/officeDocument/2006/relationships/notesSlide" Target="../notesSlides/notesSlide18.xml"/><Relationship Id="rId21" Type="http://schemas.openxmlformats.org/officeDocument/2006/relationships/oleObject" Target="../embeddings/oleObject16.bin"/><Relationship Id="rId7" Type="http://schemas.openxmlformats.org/officeDocument/2006/relationships/oleObject" Target="../embeddings/oleObject2.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31.xml"/><Relationship Id="rId16" Type="http://schemas.openxmlformats.org/officeDocument/2006/relationships/oleObject" Target="../embeddings/oleObject11.bin"/><Relationship Id="rId20" Type="http://schemas.openxmlformats.org/officeDocument/2006/relationships/oleObject" Target="../embeddings/oleObject15.bin"/><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6.bin"/><Relationship Id="rId24" Type="http://schemas.openxmlformats.org/officeDocument/2006/relationships/oleObject" Target="../embeddings/oleObject19.bin"/><Relationship Id="rId5" Type="http://schemas.openxmlformats.org/officeDocument/2006/relationships/oleObject" Target="../embeddings/oleObject1.bin"/><Relationship Id="rId15" Type="http://schemas.openxmlformats.org/officeDocument/2006/relationships/oleObject" Target="../embeddings/oleObject10.bin"/><Relationship Id="rId23" Type="http://schemas.openxmlformats.org/officeDocument/2006/relationships/oleObject" Target="../embeddings/oleObject18.bin"/><Relationship Id="rId10" Type="http://schemas.openxmlformats.org/officeDocument/2006/relationships/oleObject" Target="../embeddings/oleObject5.bin"/><Relationship Id="rId19" Type="http://schemas.openxmlformats.org/officeDocument/2006/relationships/oleObject" Target="../embeddings/oleObject14.bin"/><Relationship Id="rId4" Type="http://schemas.openxmlformats.org/officeDocument/2006/relationships/image" Target="../media/image2.wmf"/><Relationship Id="rId9" Type="http://schemas.openxmlformats.org/officeDocument/2006/relationships/oleObject" Target="../embeddings/oleObject4.bin"/><Relationship Id="rId14" Type="http://schemas.openxmlformats.org/officeDocument/2006/relationships/oleObject" Target="../embeddings/oleObject9.bin"/><Relationship Id="rId22"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hyperlink" Target="http://ekrits.jp/2015/08/1700/"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hyperlink" Target="http://www.jagat.or.jp/" TargetMode="External"/><Relationship Id="rId4" Type="http://schemas.openxmlformats.org/officeDocument/2006/relationships/hyperlink" Target="http://www.google.co.jp/url?sa=t&amp;ct=res&amp;cd=1&amp;url=http://www.jepa.or.jp/&amp;ei=GhYxSLKqG4KcswKi-MUe&amp;usg=AFQjCNElKyO0VDZqJNZiiTyF8nY30sEcIw&amp;sig2=mDlg4m5U59C-8g-rfcBYOw" TargetMode="Externa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7.bin"/><Relationship Id="rId18" Type="http://schemas.openxmlformats.org/officeDocument/2006/relationships/oleObject" Target="../embeddings/oleObject32.bin"/><Relationship Id="rId3" Type="http://schemas.openxmlformats.org/officeDocument/2006/relationships/notesSlide" Target="../notesSlides/notesSlide49.xml"/><Relationship Id="rId21" Type="http://schemas.openxmlformats.org/officeDocument/2006/relationships/oleObject" Target="../embeddings/oleObject35.bin"/><Relationship Id="rId7" Type="http://schemas.openxmlformats.org/officeDocument/2006/relationships/oleObject" Target="../embeddings/oleObject21.bin"/><Relationship Id="rId12" Type="http://schemas.openxmlformats.org/officeDocument/2006/relationships/oleObject" Target="../embeddings/oleObject26.bin"/><Relationship Id="rId17" Type="http://schemas.openxmlformats.org/officeDocument/2006/relationships/oleObject" Target="../embeddings/oleObject31.bin"/><Relationship Id="rId2" Type="http://schemas.openxmlformats.org/officeDocument/2006/relationships/slideLayout" Target="../slideLayouts/slideLayout31.xml"/><Relationship Id="rId16" Type="http://schemas.openxmlformats.org/officeDocument/2006/relationships/oleObject" Target="../embeddings/oleObject30.bin"/><Relationship Id="rId20" Type="http://schemas.openxmlformats.org/officeDocument/2006/relationships/oleObject" Target="../embeddings/oleObject34.bin"/><Relationship Id="rId1" Type="http://schemas.openxmlformats.org/officeDocument/2006/relationships/vmlDrawing" Target="../drawings/vmlDrawing2.vml"/><Relationship Id="rId6" Type="http://schemas.openxmlformats.org/officeDocument/2006/relationships/image" Target="../media/image3.emf"/><Relationship Id="rId11" Type="http://schemas.openxmlformats.org/officeDocument/2006/relationships/oleObject" Target="../embeddings/oleObject25.bin"/><Relationship Id="rId24" Type="http://schemas.openxmlformats.org/officeDocument/2006/relationships/oleObject" Target="../embeddings/oleObject38.bin"/><Relationship Id="rId5" Type="http://schemas.openxmlformats.org/officeDocument/2006/relationships/oleObject" Target="../embeddings/oleObject20.bin"/><Relationship Id="rId15" Type="http://schemas.openxmlformats.org/officeDocument/2006/relationships/oleObject" Target="../embeddings/oleObject29.bin"/><Relationship Id="rId23" Type="http://schemas.openxmlformats.org/officeDocument/2006/relationships/oleObject" Target="../embeddings/oleObject37.bin"/><Relationship Id="rId10" Type="http://schemas.openxmlformats.org/officeDocument/2006/relationships/oleObject" Target="../embeddings/oleObject24.bin"/><Relationship Id="rId19" Type="http://schemas.openxmlformats.org/officeDocument/2006/relationships/oleObject" Target="../embeddings/oleObject33.bin"/><Relationship Id="rId4" Type="http://schemas.openxmlformats.org/officeDocument/2006/relationships/image" Target="../media/image2.wmf"/><Relationship Id="rId9" Type="http://schemas.openxmlformats.org/officeDocument/2006/relationships/oleObject" Target="../embeddings/oleObject23.bin"/><Relationship Id="rId14" Type="http://schemas.openxmlformats.org/officeDocument/2006/relationships/oleObject" Target="../embeddings/oleObject28.bin"/><Relationship Id="rId22" Type="http://schemas.openxmlformats.org/officeDocument/2006/relationships/oleObject" Target="../embeddings/oleObject36.bin"/></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hyperlink" Target="http://current.ndl.go.jp/ca1845"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iiif.io/api/presentation/2.0/" TargetMode="External"/><Relationship Id="rId2" Type="http://schemas.openxmlformats.org/officeDocument/2006/relationships/hyperlink" Target="http://iiif.io/api/image/2.0/" TargetMode="External"/><Relationship Id="rId1" Type="http://schemas.openxmlformats.org/officeDocument/2006/relationships/slideLayout" Target="../slideLayouts/slideLayout4.xml"/><Relationship Id="rId4" Type="http://schemas.openxmlformats.org/officeDocument/2006/relationships/hyperlink" Target="http://iipimage.sourceforge.net/documentation/serve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package" Target="../embeddings/Microsoft_Visio_Drawing1.vsdx"/><Relationship Id="rId4" Type="http://schemas.openxmlformats.org/officeDocument/2006/relationships/oleObject" Target="../embeddings/oleObject39.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339014"/>
          </a:xfrm>
        </p:spPr>
        <p:style>
          <a:lnRef idx="0">
            <a:schemeClr val="accent2"/>
          </a:lnRef>
          <a:fillRef idx="3">
            <a:schemeClr val="accent2"/>
          </a:fillRef>
          <a:effectRef idx="3">
            <a:schemeClr val="accent2"/>
          </a:effectRef>
          <a:fontRef idx="minor">
            <a:schemeClr val="lt1"/>
          </a:fontRef>
        </p:style>
        <p:txBody>
          <a:bodyPr>
            <a:normAutofit/>
          </a:bodyPr>
          <a:lstStyle/>
          <a:p>
            <a:r>
              <a:rPr lang="en-US" altLang="ja-JP" sz="4000" dirty="0"/>
              <a:t>Digital Transformation</a:t>
            </a:r>
            <a:r>
              <a:rPr lang="ja-JP" altLang="ja-JP" sz="4000" dirty="0"/>
              <a:t>時代の公共図書館サービスシステムのあり方</a:t>
            </a:r>
            <a:r>
              <a:rPr lang="en-US" altLang="ja-JP" sz="4000" dirty="0" smtClean="0"/>
              <a:t>【</a:t>
            </a:r>
            <a:r>
              <a:rPr lang="ja-JP" altLang="en-US" sz="4000" dirty="0" smtClean="0"/>
              <a:t>詳細</a:t>
            </a:r>
            <a:r>
              <a:rPr lang="en-US" altLang="ja-JP" sz="4000" dirty="0" smtClean="0"/>
              <a:t>】</a:t>
            </a:r>
            <a:endParaRPr kumimoji="1" lang="ja-JP" altLang="en-US" sz="4000" dirty="0"/>
          </a:p>
        </p:txBody>
      </p:sp>
      <p:sp>
        <p:nvSpPr>
          <p:cNvPr id="4" name="Text Box 5"/>
          <p:cNvSpPr txBox="1">
            <a:spLocks noChangeArrowheads="1"/>
          </p:cNvSpPr>
          <p:nvPr/>
        </p:nvSpPr>
        <p:spPr bwMode="auto">
          <a:xfrm>
            <a:off x="8112125" y="404814"/>
            <a:ext cx="2159000" cy="307777"/>
          </a:xfrm>
          <a:prstGeom prst="rect">
            <a:avLst/>
          </a:prstGeom>
          <a:noFill/>
          <a:ln w="9525">
            <a:noFill/>
            <a:miter lim="800000"/>
            <a:headEnd/>
            <a:tailEnd/>
          </a:ln>
        </p:spPr>
        <p:txBody>
          <a:bodyPr>
            <a:spAutoFit/>
          </a:bodyPr>
          <a:lstStyle/>
          <a:p>
            <a:pPr algn="dist"/>
            <a:r>
              <a:rPr lang="en-US" altLang="ja-JP" sz="1400" dirty="0" smtClean="0">
                <a:latin typeface="HG丸ｺﾞｼｯｸM-PRO" pitchFamily="50" charset="-128"/>
                <a:ea typeface="HG丸ｺﾞｼｯｸM-PRO" pitchFamily="50" charset="-128"/>
              </a:rPr>
              <a:t>2016</a:t>
            </a:r>
            <a:r>
              <a:rPr lang="ja-JP" altLang="en-US" sz="1400" dirty="0" smtClean="0">
                <a:latin typeface="HG丸ｺﾞｼｯｸM-PRO" pitchFamily="50" charset="-128"/>
                <a:ea typeface="HG丸ｺﾞｼｯｸM-PRO" pitchFamily="50" charset="-128"/>
              </a:rPr>
              <a:t>年５月</a:t>
            </a:r>
            <a:r>
              <a:rPr lang="en-US" altLang="ja-JP" sz="1400" dirty="0" smtClean="0">
                <a:latin typeface="HG丸ｺﾞｼｯｸM-PRO" pitchFamily="50" charset="-128"/>
                <a:ea typeface="HG丸ｺﾞｼｯｸM-PRO" pitchFamily="50" charset="-128"/>
              </a:rPr>
              <a:t>12</a:t>
            </a:r>
            <a:r>
              <a:rPr lang="ja-JP" altLang="en-US" sz="1400" dirty="0" smtClean="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70000" lnSpcReduction="20000"/>
          </a:bodyPr>
          <a:lstStyle/>
          <a:p>
            <a:r>
              <a:rPr lang="ja-JP" altLang="en-US" dirty="0"/>
              <a:t>同志社大学大学院総合政策科学研究科</a:t>
            </a:r>
            <a:endParaRPr lang="en-US" altLang="ja-JP" dirty="0"/>
          </a:p>
          <a:p>
            <a:r>
              <a:rPr lang="ja-JP" altLang="en-US" dirty="0"/>
              <a:t>嘱託講師　中山正樹</a:t>
            </a:r>
          </a:p>
        </p:txBody>
      </p:sp>
    </p:spTree>
    <p:extLst>
      <p:ext uri="{BB962C8B-B14F-4D97-AF65-F5344CB8AC3E}">
        <p14:creationId xmlns:p14="http://schemas.microsoft.com/office/powerpoint/2010/main" val="2039968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スライド番号プレースホルダ 4"/>
          <p:cNvSpPr>
            <a:spLocks noGrp="1"/>
          </p:cNvSpPr>
          <p:nvPr>
            <p:ph type="sldNum" sz="quarter" idx="12"/>
          </p:nvPr>
        </p:nvSpPr>
        <p:spPr>
          <a:xfrm>
            <a:off x="7812168" y="5880122"/>
            <a:ext cx="2057400" cy="365125"/>
          </a:xfrm>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265AFEFF-6E32-4A1B-BC27-CACE09CA8DBA}" type="slidenum">
              <a:rPr kumimoji="0" lang="en-US" altLang="ja-JP" b="0">
                <a:solidFill>
                  <a:prstClr val="black"/>
                </a:solidFill>
              </a:rPr>
              <a:pPr eaLnBrk="1" hangingPunct="1"/>
              <a:t>10</a:t>
            </a:fld>
            <a:endParaRPr kumimoji="0" lang="en-US" altLang="ja-JP" b="0">
              <a:solidFill>
                <a:prstClr val="black"/>
              </a:solidFill>
            </a:endParaRPr>
          </a:p>
        </p:txBody>
      </p:sp>
      <p:sp>
        <p:nvSpPr>
          <p:cNvPr id="76803" name="Oval 2"/>
          <p:cNvSpPr>
            <a:spLocks noChangeArrowheads="1"/>
          </p:cNvSpPr>
          <p:nvPr/>
        </p:nvSpPr>
        <p:spPr bwMode="auto">
          <a:xfrm rot="-5400000">
            <a:off x="4737974" y="-1907361"/>
            <a:ext cx="172878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endParaRPr>
          </a:p>
        </p:txBody>
      </p:sp>
      <p:sp>
        <p:nvSpPr>
          <p:cNvPr id="76804" name="Oval 3"/>
          <p:cNvSpPr>
            <a:spLocks noChangeArrowheads="1"/>
          </p:cNvSpPr>
          <p:nvPr/>
        </p:nvSpPr>
        <p:spPr bwMode="auto">
          <a:xfrm>
            <a:off x="2181306" y="2808309"/>
            <a:ext cx="7129462" cy="1944687"/>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sz="1200">
              <a:solidFill>
                <a:prstClr val="black"/>
              </a:solidFill>
            </a:endParaRPr>
          </a:p>
        </p:txBody>
      </p:sp>
      <p:sp>
        <p:nvSpPr>
          <p:cNvPr id="76805" name="Oval 4"/>
          <p:cNvSpPr>
            <a:spLocks noChangeArrowheads="1"/>
          </p:cNvSpPr>
          <p:nvPr/>
        </p:nvSpPr>
        <p:spPr bwMode="auto">
          <a:xfrm rot="-5400000">
            <a:off x="5349163" y="3672702"/>
            <a:ext cx="1296987" cy="3600450"/>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endParaRPr>
          </a:p>
        </p:txBody>
      </p:sp>
      <p:sp>
        <p:nvSpPr>
          <p:cNvPr id="76806" name="Rectangle 5"/>
          <p:cNvSpPr>
            <a:spLocks noGrp="1" noChangeArrowheads="1"/>
          </p:cNvSpPr>
          <p:nvPr>
            <p:ph type="title"/>
          </p:nvPr>
        </p:nvSpPr>
        <p:spPr>
          <a:xfrm>
            <a:off x="1885324" y="157143"/>
            <a:ext cx="8229600" cy="647700"/>
          </a:xfrm>
        </p:spPr>
        <p:txBody>
          <a:bodyPr/>
          <a:lstStyle/>
          <a:p>
            <a:pPr eaLnBrk="1" hangingPunct="1"/>
            <a:r>
              <a:rPr lang="ja-JP" altLang="en-US" sz="3200" dirty="0">
                <a:latin typeface="HG丸ｺﾞｼｯｸM-PRO" panose="020F0600000000000000" pitchFamily="50" charset="-128"/>
                <a:ea typeface="HG丸ｺﾞｼｯｸM-PRO" panose="020F0600000000000000" pitchFamily="50" charset="-128"/>
              </a:rPr>
              <a:t>必要な要件を実現するための機能</a:t>
            </a:r>
          </a:p>
        </p:txBody>
      </p:sp>
      <p:sp>
        <p:nvSpPr>
          <p:cNvPr id="1033222" name="AutoShape 6"/>
          <p:cNvSpPr>
            <a:spLocks noChangeArrowheads="1"/>
          </p:cNvSpPr>
          <p:nvPr/>
        </p:nvSpPr>
        <p:spPr bwMode="auto">
          <a:xfrm>
            <a:off x="4486357" y="122398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情報の「見える化」（可視化）</a:t>
            </a:r>
          </a:p>
        </p:txBody>
      </p:sp>
      <p:sp>
        <p:nvSpPr>
          <p:cNvPr id="1033223" name="AutoShape 7"/>
          <p:cNvSpPr>
            <a:spLocks noChangeArrowheads="1"/>
          </p:cNvSpPr>
          <p:nvPr/>
        </p:nvSpPr>
        <p:spPr bwMode="auto">
          <a:xfrm>
            <a:off x="3767219" y="2952771"/>
            <a:ext cx="15843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情報の属性付与</a:t>
            </a:r>
          </a:p>
        </p:txBody>
      </p:sp>
      <p:sp>
        <p:nvSpPr>
          <p:cNvPr id="1033224" name="AutoShape 8"/>
          <p:cNvSpPr>
            <a:spLocks noChangeArrowheads="1"/>
          </p:cNvSpPr>
          <p:nvPr/>
        </p:nvSpPr>
        <p:spPr bwMode="auto">
          <a:xfrm>
            <a:off x="3765632" y="194470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情報を全体で集合知化</a:t>
            </a:r>
          </a:p>
        </p:txBody>
      </p:sp>
      <p:sp>
        <p:nvSpPr>
          <p:cNvPr id="1033225" name="AutoShape 9"/>
          <p:cNvSpPr>
            <a:spLocks noChangeArrowheads="1"/>
          </p:cNvSpPr>
          <p:nvPr/>
        </p:nvSpPr>
        <p:spPr bwMode="auto">
          <a:xfrm>
            <a:off x="3694194" y="417673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情報と情報の関連付け</a:t>
            </a:r>
          </a:p>
        </p:txBody>
      </p:sp>
      <p:sp>
        <p:nvSpPr>
          <p:cNvPr id="1033226" name="AutoShape 10"/>
          <p:cNvSpPr>
            <a:spLocks noChangeArrowheads="1"/>
          </p:cNvSpPr>
          <p:nvPr/>
        </p:nvSpPr>
        <p:spPr bwMode="auto">
          <a:xfrm>
            <a:off x="5349957" y="246060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統合検索</a:t>
            </a:r>
          </a:p>
        </p:txBody>
      </p:sp>
      <p:cxnSp>
        <p:nvCxnSpPr>
          <p:cNvPr id="1033227" name="AutoShape 11"/>
          <p:cNvCxnSpPr>
            <a:cxnSpLocks noChangeShapeType="1"/>
            <a:stCxn id="1033224" idx="3"/>
            <a:endCxn id="1033226" idx="0"/>
          </p:cNvCxnSpPr>
          <p:nvPr/>
        </p:nvCxnSpPr>
        <p:spPr bwMode="auto">
          <a:xfrm>
            <a:off x="5781756" y="2088377"/>
            <a:ext cx="242888" cy="37222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28" name="AutoShape 12"/>
          <p:cNvSpPr>
            <a:spLocks noChangeArrowheads="1"/>
          </p:cNvSpPr>
          <p:nvPr/>
        </p:nvSpPr>
        <p:spPr bwMode="auto">
          <a:xfrm>
            <a:off x="2757569" y="10207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HG丸ｺﾞｼｯｸM-PRO" panose="020F0600000000000000" pitchFamily="50" charset="-128"/>
                <a:ea typeface="HG丸ｺﾞｼｯｸM-PRO" panose="020F0600000000000000" pitchFamily="50" charset="-128"/>
              </a:rPr>
              <a:t>API</a:t>
            </a:r>
            <a:r>
              <a:rPr lang="ja-JP" altLang="en-US" sz="1200" b="1">
                <a:solidFill>
                  <a:srgbClr val="ED7D31"/>
                </a:solidFill>
                <a:latin typeface="HG丸ｺﾞｼｯｸM-PRO" panose="020F0600000000000000" pitchFamily="50" charset="-128"/>
                <a:ea typeface="HG丸ｺﾞｼｯｸM-PRO" panose="020F0600000000000000" pitchFamily="50" charset="-128"/>
              </a:rPr>
              <a:t>の実装</a:t>
            </a:r>
          </a:p>
        </p:txBody>
      </p:sp>
      <p:cxnSp>
        <p:nvCxnSpPr>
          <p:cNvPr id="1033229" name="AutoShape 13"/>
          <p:cNvCxnSpPr>
            <a:cxnSpLocks noChangeShapeType="1"/>
            <a:stCxn id="1033222" idx="1"/>
            <a:endCxn id="1033228" idx="3"/>
          </p:cNvCxnSpPr>
          <p:nvPr/>
        </p:nvCxnSpPr>
        <p:spPr bwMode="auto">
          <a:xfrm flipH="1" flipV="1">
            <a:off x="4106944" y="1173978"/>
            <a:ext cx="379413" cy="1944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30" name="AutoShape 14"/>
          <p:cNvSpPr>
            <a:spLocks noChangeArrowheads="1"/>
          </p:cNvSpPr>
          <p:nvPr/>
        </p:nvSpPr>
        <p:spPr bwMode="auto">
          <a:xfrm>
            <a:off x="1893969" y="505299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自動組織化</a:t>
            </a:r>
          </a:p>
        </p:txBody>
      </p:sp>
      <p:sp>
        <p:nvSpPr>
          <p:cNvPr id="1033231" name="AutoShape 15"/>
          <p:cNvSpPr>
            <a:spLocks noChangeArrowheads="1"/>
          </p:cNvSpPr>
          <p:nvPr/>
        </p:nvSpPr>
        <p:spPr bwMode="auto">
          <a:xfrm>
            <a:off x="1893968" y="5485825"/>
            <a:ext cx="1493838"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セマンティックウェブ技術の適用</a:t>
            </a:r>
          </a:p>
        </p:txBody>
      </p:sp>
      <p:sp>
        <p:nvSpPr>
          <p:cNvPr id="1033232" name="AutoShape 16"/>
          <p:cNvSpPr>
            <a:spLocks noChangeArrowheads="1"/>
          </p:cNvSpPr>
          <p:nvPr/>
        </p:nvSpPr>
        <p:spPr bwMode="auto">
          <a:xfrm>
            <a:off x="6862844" y="237650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利用した人の属性把握</a:t>
            </a:r>
          </a:p>
        </p:txBody>
      </p:sp>
      <p:sp>
        <p:nvSpPr>
          <p:cNvPr id="1033233" name="AutoShape 17"/>
          <p:cNvSpPr>
            <a:spLocks noChangeArrowheads="1"/>
          </p:cNvSpPr>
          <p:nvPr/>
        </p:nvSpPr>
        <p:spPr bwMode="auto">
          <a:xfrm>
            <a:off x="7294644" y="3024209"/>
            <a:ext cx="1871663"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人と人の関連付け</a:t>
            </a:r>
          </a:p>
        </p:txBody>
      </p:sp>
      <p:sp>
        <p:nvSpPr>
          <p:cNvPr id="1033234" name="AutoShape 18"/>
          <p:cNvSpPr>
            <a:spLocks noChangeArrowheads="1"/>
          </p:cNvSpPr>
          <p:nvPr/>
        </p:nvSpPr>
        <p:spPr bwMode="auto">
          <a:xfrm>
            <a:off x="4918157" y="352903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情報と利用した人の関係付け</a:t>
            </a:r>
          </a:p>
        </p:txBody>
      </p:sp>
      <p:cxnSp>
        <p:nvCxnSpPr>
          <p:cNvPr id="1033235" name="AutoShape 19"/>
          <p:cNvCxnSpPr>
            <a:cxnSpLocks noChangeShapeType="1"/>
            <a:stCxn id="1033232" idx="3"/>
            <a:endCxn id="1033242" idx="2"/>
          </p:cNvCxnSpPr>
          <p:nvPr/>
        </p:nvCxnSpPr>
        <p:spPr bwMode="auto">
          <a:xfrm flipV="1">
            <a:off x="9094868" y="2263835"/>
            <a:ext cx="611982" cy="2571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6" name="AutoShape 20"/>
          <p:cNvCxnSpPr>
            <a:cxnSpLocks noChangeShapeType="1"/>
            <a:stCxn id="1033232" idx="2"/>
            <a:endCxn id="1033233" idx="0"/>
          </p:cNvCxnSpPr>
          <p:nvPr/>
        </p:nvCxnSpPr>
        <p:spPr bwMode="auto">
          <a:xfrm>
            <a:off x="7978856" y="2665434"/>
            <a:ext cx="252412" cy="3587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7" name="AutoShape 21"/>
          <p:cNvCxnSpPr>
            <a:cxnSpLocks noChangeShapeType="1"/>
            <a:stCxn id="1033222" idx="2"/>
            <a:endCxn id="1033224" idx="0"/>
          </p:cNvCxnSpPr>
          <p:nvPr/>
        </p:nvCxnSpPr>
        <p:spPr bwMode="auto">
          <a:xfrm flipH="1">
            <a:off x="4773694" y="1512908"/>
            <a:ext cx="828675" cy="4318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8" name="AutoShape 22"/>
          <p:cNvCxnSpPr>
            <a:cxnSpLocks noChangeShapeType="1"/>
            <a:stCxn id="1033224" idx="2"/>
            <a:endCxn id="1033223" idx="0"/>
          </p:cNvCxnSpPr>
          <p:nvPr/>
        </p:nvCxnSpPr>
        <p:spPr bwMode="auto">
          <a:xfrm flipH="1">
            <a:off x="4559381" y="2232046"/>
            <a:ext cx="214312" cy="7207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9" name="AutoShape 23"/>
          <p:cNvCxnSpPr>
            <a:cxnSpLocks noChangeShapeType="1"/>
            <a:stCxn id="1033223" idx="2"/>
            <a:endCxn id="1033225" idx="0"/>
          </p:cNvCxnSpPr>
          <p:nvPr/>
        </p:nvCxnSpPr>
        <p:spPr bwMode="auto">
          <a:xfrm>
            <a:off x="4559382" y="3241695"/>
            <a:ext cx="250825" cy="9350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0" name="AutoShape 24"/>
          <p:cNvCxnSpPr>
            <a:cxnSpLocks noChangeShapeType="1"/>
            <a:stCxn id="1033225" idx="0"/>
            <a:endCxn id="1033234" idx="1"/>
          </p:cNvCxnSpPr>
          <p:nvPr/>
        </p:nvCxnSpPr>
        <p:spPr bwMode="auto">
          <a:xfrm flipV="1">
            <a:off x="4810206" y="3673495"/>
            <a:ext cx="107950" cy="5032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1" name="AutoShape 25"/>
          <p:cNvCxnSpPr>
            <a:cxnSpLocks noChangeShapeType="1"/>
            <a:stCxn id="1033233" idx="1"/>
            <a:endCxn id="1033234" idx="3"/>
          </p:cNvCxnSpPr>
          <p:nvPr/>
        </p:nvCxnSpPr>
        <p:spPr bwMode="auto">
          <a:xfrm flipH="1">
            <a:off x="7150181" y="3168671"/>
            <a:ext cx="144462" cy="5048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2" name="AutoShape 26"/>
          <p:cNvSpPr>
            <a:spLocks noChangeArrowheads="1"/>
          </p:cNvSpPr>
          <p:nvPr/>
        </p:nvSpPr>
        <p:spPr bwMode="auto">
          <a:xfrm>
            <a:off x="8950407" y="1957369"/>
            <a:ext cx="151288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パーソナライズ</a:t>
            </a:r>
          </a:p>
        </p:txBody>
      </p:sp>
      <p:sp>
        <p:nvSpPr>
          <p:cNvPr id="1033243" name="AutoShape 27"/>
          <p:cNvSpPr>
            <a:spLocks noChangeArrowheads="1"/>
          </p:cNvSpPr>
          <p:nvPr/>
        </p:nvSpPr>
        <p:spPr bwMode="auto">
          <a:xfrm>
            <a:off x="1498681" y="187327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専門家の知識を集約</a:t>
            </a:r>
          </a:p>
        </p:txBody>
      </p:sp>
      <p:cxnSp>
        <p:nvCxnSpPr>
          <p:cNvPr id="1033244" name="AutoShape 28"/>
          <p:cNvCxnSpPr>
            <a:cxnSpLocks noChangeShapeType="1"/>
            <a:stCxn id="1033223" idx="1"/>
            <a:endCxn id="1033230" idx="3"/>
          </p:cNvCxnSpPr>
          <p:nvPr/>
        </p:nvCxnSpPr>
        <p:spPr bwMode="auto">
          <a:xfrm flipH="1">
            <a:off x="3243344" y="3097233"/>
            <a:ext cx="523875" cy="21089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5" name="AutoShape 29"/>
          <p:cNvCxnSpPr>
            <a:cxnSpLocks noChangeShapeType="1"/>
            <a:stCxn id="1033225" idx="1"/>
            <a:endCxn id="1033231" idx="3"/>
          </p:cNvCxnSpPr>
          <p:nvPr/>
        </p:nvCxnSpPr>
        <p:spPr bwMode="auto">
          <a:xfrm flipH="1">
            <a:off x="3387807" y="4321196"/>
            <a:ext cx="306387" cy="14200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6" name="AutoShape 30"/>
          <p:cNvSpPr>
            <a:spLocks noChangeArrowheads="1"/>
          </p:cNvSpPr>
          <p:nvPr/>
        </p:nvSpPr>
        <p:spPr bwMode="auto">
          <a:xfrm>
            <a:off x="1749506" y="295277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個人の知識を集約</a:t>
            </a:r>
          </a:p>
        </p:txBody>
      </p:sp>
      <p:cxnSp>
        <p:nvCxnSpPr>
          <p:cNvPr id="1033247" name="AutoShape 31"/>
          <p:cNvCxnSpPr>
            <a:cxnSpLocks noChangeShapeType="1"/>
            <a:stCxn id="1033224" idx="1"/>
            <a:endCxn id="1033243" idx="3"/>
          </p:cNvCxnSpPr>
          <p:nvPr/>
        </p:nvCxnSpPr>
        <p:spPr bwMode="auto">
          <a:xfrm flipH="1" flipV="1">
            <a:off x="3333831" y="2017734"/>
            <a:ext cx="431800" cy="714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8" name="AutoShape 32"/>
          <p:cNvCxnSpPr>
            <a:cxnSpLocks noChangeShapeType="1"/>
            <a:stCxn id="1033224" idx="1"/>
            <a:endCxn id="1033246" idx="3"/>
          </p:cNvCxnSpPr>
          <p:nvPr/>
        </p:nvCxnSpPr>
        <p:spPr bwMode="auto">
          <a:xfrm flipH="1">
            <a:off x="3584657" y="2089171"/>
            <a:ext cx="180975" cy="10080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9" name="AutoShape 33"/>
          <p:cNvSpPr>
            <a:spLocks noChangeArrowheads="1"/>
          </p:cNvSpPr>
          <p:nvPr/>
        </p:nvSpPr>
        <p:spPr bwMode="auto">
          <a:xfrm>
            <a:off x="1822531" y="2317175"/>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ナレッジのデータベース化</a:t>
            </a:r>
          </a:p>
        </p:txBody>
      </p:sp>
      <p:sp>
        <p:nvSpPr>
          <p:cNvPr id="1033250" name="AutoShape 34"/>
          <p:cNvSpPr>
            <a:spLocks noChangeArrowheads="1"/>
          </p:cNvSpPr>
          <p:nvPr/>
        </p:nvSpPr>
        <p:spPr bwMode="auto">
          <a:xfrm>
            <a:off x="1822531" y="3529033"/>
            <a:ext cx="1389062"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dirty="0">
                <a:solidFill>
                  <a:srgbClr val="ED7D31"/>
                </a:solidFill>
                <a:latin typeface="HG丸ｺﾞｼｯｸM-PRO" panose="020F0600000000000000" pitchFamily="50" charset="-128"/>
                <a:ea typeface="HG丸ｺﾞｼｯｸM-PRO" panose="020F0600000000000000" pitchFamily="50" charset="-128"/>
              </a:rPr>
              <a:t>Wikipedia</a:t>
            </a:r>
          </a:p>
          <a:p>
            <a:pPr algn="ctr" fontAlgn="base">
              <a:spcBef>
                <a:spcPct val="0"/>
              </a:spcBef>
              <a:spcAft>
                <a:spcPct val="0"/>
              </a:spcAft>
              <a:defRPr/>
            </a:pPr>
            <a:r>
              <a:rPr lang="ja-JP" altLang="en-US" sz="1200" b="1" dirty="0">
                <a:solidFill>
                  <a:srgbClr val="ED7D31"/>
                </a:solidFill>
                <a:latin typeface="HG丸ｺﾞｼｯｸM-PRO" panose="020F0600000000000000" pitchFamily="50" charset="-128"/>
                <a:ea typeface="HG丸ｺﾞｼｯｸM-PRO" panose="020F0600000000000000" pitchFamily="50" charset="-128"/>
              </a:rPr>
              <a:t>はてな</a:t>
            </a:r>
          </a:p>
          <a:p>
            <a:pPr algn="ctr" fontAlgn="base">
              <a:spcBef>
                <a:spcPct val="0"/>
              </a:spcBef>
              <a:spcAft>
                <a:spcPct val="0"/>
              </a:spcAft>
              <a:defRPr/>
            </a:pPr>
            <a:r>
              <a:rPr lang="ja-JP" altLang="en-US" sz="1200" b="1" dirty="0">
                <a:solidFill>
                  <a:srgbClr val="ED7D31"/>
                </a:solidFill>
                <a:latin typeface="HG丸ｺﾞｼｯｸM-PRO" panose="020F0600000000000000" pitchFamily="50" charset="-128"/>
                <a:ea typeface="HG丸ｺﾞｼｯｸM-PRO" panose="020F0600000000000000" pitchFamily="50" charset="-128"/>
              </a:rPr>
              <a:t>教えて</a:t>
            </a:r>
            <a:r>
              <a:rPr lang="en-US" altLang="ja-JP" sz="1200" b="1" dirty="0">
                <a:solidFill>
                  <a:srgbClr val="ED7D31"/>
                </a:solidFill>
                <a:latin typeface="HG丸ｺﾞｼｯｸM-PRO" panose="020F0600000000000000" pitchFamily="50" charset="-128"/>
                <a:ea typeface="HG丸ｺﾞｼｯｸM-PRO" panose="020F0600000000000000" pitchFamily="50" charset="-128"/>
              </a:rPr>
              <a:t>goo</a:t>
            </a:r>
          </a:p>
        </p:txBody>
      </p:sp>
      <p:cxnSp>
        <p:nvCxnSpPr>
          <p:cNvPr id="1033251" name="AutoShape 35"/>
          <p:cNvCxnSpPr>
            <a:cxnSpLocks noChangeShapeType="1"/>
            <a:stCxn id="1033246" idx="2"/>
            <a:endCxn id="1033250" idx="0"/>
          </p:cNvCxnSpPr>
          <p:nvPr/>
        </p:nvCxnSpPr>
        <p:spPr bwMode="auto">
          <a:xfrm flipH="1">
            <a:off x="2517857" y="3241695"/>
            <a:ext cx="149225" cy="26828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2" name="AutoShape 36"/>
          <p:cNvCxnSpPr>
            <a:cxnSpLocks noChangeShapeType="1"/>
            <a:stCxn id="1033243" idx="2"/>
            <a:endCxn id="1033249" idx="0"/>
          </p:cNvCxnSpPr>
          <p:nvPr/>
        </p:nvCxnSpPr>
        <p:spPr bwMode="auto">
          <a:xfrm>
            <a:off x="2416257" y="2162195"/>
            <a:ext cx="91281" cy="1549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3" name="AutoShape 37"/>
          <p:cNvSpPr>
            <a:spLocks noChangeArrowheads="1"/>
          </p:cNvSpPr>
          <p:nvPr/>
        </p:nvSpPr>
        <p:spPr bwMode="auto">
          <a:xfrm>
            <a:off x="4846719" y="5040333"/>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情報の選択範囲の拡大</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情報の絞込み</a:t>
            </a:r>
          </a:p>
        </p:txBody>
      </p:sp>
      <p:cxnSp>
        <p:nvCxnSpPr>
          <p:cNvPr id="1033254" name="AutoShape 38"/>
          <p:cNvCxnSpPr>
            <a:cxnSpLocks noChangeShapeType="1"/>
            <a:stCxn id="1033225" idx="2"/>
            <a:endCxn id="1033253" idx="0"/>
          </p:cNvCxnSpPr>
          <p:nvPr/>
        </p:nvCxnSpPr>
        <p:spPr bwMode="auto">
          <a:xfrm>
            <a:off x="4810207" y="4465659"/>
            <a:ext cx="1152525" cy="5746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5" name="AutoShape 39"/>
          <p:cNvCxnSpPr>
            <a:cxnSpLocks noChangeShapeType="1"/>
            <a:stCxn id="1033234" idx="2"/>
            <a:endCxn id="1033253" idx="0"/>
          </p:cNvCxnSpPr>
          <p:nvPr/>
        </p:nvCxnSpPr>
        <p:spPr bwMode="auto">
          <a:xfrm flipH="1">
            <a:off x="5962732" y="3817959"/>
            <a:ext cx="71437" cy="12223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6" name="AutoShape 40"/>
          <p:cNvCxnSpPr>
            <a:cxnSpLocks noChangeShapeType="1"/>
            <a:stCxn id="1033233" idx="2"/>
            <a:endCxn id="1033253" idx="0"/>
          </p:cNvCxnSpPr>
          <p:nvPr/>
        </p:nvCxnSpPr>
        <p:spPr bwMode="auto">
          <a:xfrm flipH="1">
            <a:off x="5962732" y="3313133"/>
            <a:ext cx="2268537" cy="17272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7" name="AutoShape 41"/>
          <p:cNvSpPr>
            <a:spLocks noChangeArrowheads="1"/>
          </p:cNvSpPr>
          <p:nvPr/>
        </p:nvSpPr>
        <p:spPr bwMode="auto">
          <a:xfrm>
            <a:off x="8231269" y="354113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連想検索</a:t>
            </a:r>
          </a:p>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あいまい検索</a:t>
            </a:r>
          </a:p>
        </p:txBody>
      </p:sp>
      <p:cxnSp>
        <p:nvCxnSpPr>
          <p:cNvPr id="1033258" name="AutoShape 42"/>
          <p:cNvCxnSpPr>
            <a:cxnSpLocks noChangeShapeType="1"/>
            <a:stCxn id="1033253" idx="3"/>
            <a:endCxn id="1033257" idx="1"/>
          </p:cNvCxnSpPr>
          <p:nvPr/>
        </p:nvCxnSpPr>
        <p:spPr bwMode="auto">
          <a:xfrm flipV="1">
            <a:off x="7078744" y="3796527"/>
            <a:ext cx="1152525" cy="145970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9" name="AutoShape 43"/>
          <p:cNvSpPr>
            <a:spLocks noChangeArrowheads="1"/>
          </p:cNvSpPr>
          <p:nvPr/>
        </p:nvSpPr>
        <p:spPr bwMode="auto">
          <a:xfrm>
            <a:off x="8231269" y="4260275"/>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多角的な絞込み検索</a:t>
            </a:r>
          </a:p>
        </p:txBody>
      </p:sp>
      <p:cxnSp>
        <p:nvCxnSpPr>
          <p:cNvPr id="1033260" name="AutoShape 44"/>
          <p:cNvCxnSpPr>
            <a:cxnSpLocks noChangeShapeType="1"/>
            <a:stCxn id="1033253" idx="3"/>
            <a:endCxn id="1033259" idx="1"/>
          </p:cNvCxnSpPr>
          <p:nvPr/>
        </p:nvCxnSpPr>
        <p:spPr bwMode="auto">
          <a:xfrm flipV="1">
            <a:off x="7078744" y="4515665"/>
            <a:ext cx="1152525" cy="7405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61" name="AutoShape 45"/>
          <p:cNvSpPr>
            <a:spLocks noChangeArrowheads="1"/>
          </p:cNvSpPr>
          <p:nvPr/>
        </p:nvSpPr>
        <p:spPr bwMode="auto">
          <a:xfrm>
            <a:off x="1678069" y="123608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提供者同士が</a:t>
            </a:r>
          </a:p>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連携協力</a:t>
            </a:r>
          </a:p>
        </p:txBody>
      </p:sp>
      <p:cxnSp>
        <p:nvCxnSpPr>
          <p:cNvPr id="1033262" name="AutoShape 46"/>
          <p:cNvCxnSpPr>
            <a:cxnSpLocks noChangeShapeType="1"/>
            <a:stCxn id="1033224" idx="1"/>
            <a:endCxn id="1033261" idx="3"/>
          </p:cNvCxnSpPr>
          <p:nvPr/>
        </p:nvCxnSpPr>
        <p:spPr bwMode="auto">
          <a:xfrm flipH="1" flipV="1">
            <a:off x="3048081" y="1491477"/>
            <a:ext cx="717550" cy="59690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63" name="AutoShape 47"/>
          <p:cNvSpPr>
            <a:spLocks noChangeArrowheads="1"/>
          </p:cNvSpPr>
          <p:nvPr/>
        </p:nvSpPr>
        <p:spPr bwMode="auto">
          <a:xfrm>
            <a:off x="4846719" y="568962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利用者属性・利用環境に</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応じた情報閲覧</a:t>
            </a:r>
          </a:p>
        </p:txBody>
      </p:sp>
      <p:sp>
        <p:nvSpPr>
          <p:cNvPr id="1033264" name="AutoShape 48"/>
          <p:cNvSpPr>
            <a:spLocks noChangeArrowheads="1"/>
          </p:cNvSpPr>
          <p:nvPr/>
        </p:nvSpPr>
        <p:spPr bwMode="auto">
          <a:xfrm>
            <a:off x="5926219" y="172880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集合知の永久保存</a:t>
            </a:r>
          </a:p>
        </p:txBody>
      </p:sp>
      <p:sp>
        <p:nvSpPr>
          <p:cNvPr id="1033265" name="AutoShape 49"/>
          <p:cNvSpPr>
            <a:spLocks noChangeArrowheads="1"/>
          </p:cNvSpPr>
          <p:nvPr/>
        </p:nvSpPr>
        <p:spPr bwMode="auto">
          <a:xfrm>
            <a:off x="8302707" y="94930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収集</a:t>
            </a:r>
          </a:p>
        </p:txBody>
      </p:sp>
      <p:sp>
        <p:nvSpPr>
          <p:cNvPr id="1033266" name="AutoShape 50"/>
          <p:cNvSpPr>
            <a:spLocks noChangeArrowheads="1"/>
          </p:cNvSpPr>
          <p:nvPr/>
        </p:nvSpPr>
        <p:spPr bwMode="auto">
          <a:xfrm>
            <a:off x="8231269" y="14525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長期保存</a:t>
            </a:r>
          </a:p>
        </p:txBody>
      </p:sp>
      <p:cxnSp>
        <p:nvCxnSpPr>
          <p:cNvPr id="1033267" name="AutoShape 51"/>
          <p:cNvCxnSpPr>
            <a:cxnSpLocks noChangeShapeType="1"/>
            <a:stCxn id="1033224" idx="3"/>
            <a:endCxn id="1033264" idx="1"/>
          </p:cNvCxnSpPr>
          <p:nvPr/>
        </p:nvCxnSpPr>
        <p:spPr bwMode="auto">
          <a:xfrm flipV="1">
            <a:off x="5781756" y="1873270"/>
            <a:ext cx="144462"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68" name="AutoShape 52"/>
          <p:cNvCxnSpPr>
            <a:cxnSpLocks noChangeShapeType="1"/>
            <a:stCxn id="1033264" idx="3"/>
            <a:endCxn id="1033265" idx="1"/>
          </p:cNvCxnSpPr>
          <p:nvPr/>
        </p:nvCxnSpPr>
        <p:spPr bwMode="auto">
          <a:xfrm flipV="1">
            <a:off x="7942344" y="1102539"/>
            <a:ext cx="360363" cy="7699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69" name="AutoShape 53"/>
          <p:cNvCxnSpPr>
            <a:cxnSpLocks noChangeShapeType="1"/>
            <a:stCxn id="1033264" idx="3"/>
            <a:endCxn id="1033266" idx="1"/>
          </p:cNvCxnSpPr>
          <p:nvPr/>
        </p:nvCxnSpPr>
        <p:spPr bwMode="auto">
          <a:xfrm flipV="1">
            <a:off x="7942344" y="1605777"/>
            <a:ext cx="288925" cy="266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0" name="AutoShape 54"/>
          <p:cNvSpPr>
            <a:spLocks noChangeArrowheads="1"/>
          </p:cNvSpPr>
          <p:nvPr/>
        </p:nvSpPr>
        <p:spPr bwMode="auto">
          <a:xfrm>
            <a:off x="1822531" y="440473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HG丸ｺﾞｼｯｸM-PRO" panose="020F0600000000000000" pitchFamily="50" charset="-128"/>
                <a:ea typeface="HG丸ｺﾞｼｯｸM-PRO" panose="020F0600000000000000" pitchFamily="50" charset="-128"/>
              </a:rPr>
              <a:t>FRBR</a:t>
            </a:r>
            <a:r>
              <a:rPr lang="ja-JP" altLang="en-US" sz="1200" b="1">
                <a:solidFill>
                  <a:srgbClr val="ED7D31"/>
                </a:solidFill>
                <a:latin typeface="HG丸ｺﾞｼｯｸM-PRO" panose="020F0600000000000000" pitchFamily="50" charset="-128"/>
                <a:ea typeface="HG丸ｺﾞｼｯｸM-PRO" panose="020F0600000000000000" pitchFamily="50" charset="-128"/>
              </a:rPr>
              <a:t>の概念での組織化</a:t>
            </a:r>
          </a:p>
        </p:txBody>
      </p:sp>
      <p:cxnSp>
        <p:nvCxnSpPr>
          <p:cNvPr id="1033271" name="AutoShape 55"/>
          <p:cNvCxnSpPr>
            <a:cxnSpLocks noChangeShapeType="1"/>
            <a:stCxn id="1033223" idx="1"/>
            <a:endCxn id="1033270" idx="3"/>
          </p:cNvCxnSpPr>
          <p:nvPr/>
        </p:nvCxnSpPr>
        <p:spPr bwMode="auto">
          <a:xfrm flipH="1">
            <a:off x="3192544" y="3097234"/>
            <a:ext cx="574675" cy="15628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2" name="AutoShape 56"/>
          <p:cNvSpPr>
            <a:spLocks noChangeArrowheads="1"/>
          </p:cNvSpPr>
          <p:nvPr/>
        </p:nvSpPr>
        <p:spPr bwMode="auto">
          <a:xfrm>
            <a:off x="8231268" y="534191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多言語情報の検索</a:t>
            </a:r>
          </a:p>
        </p:txBody>
      </p:sp>
      <p:cxnSp>
        <p:nvCxnSpPr>
          <p:cNvPr id="1033273" name="AutoShape 57"/>
          <p:cNvCxnSpPr>
            <a:cxnSpLocks noChangeShapeType="1"/>
            <a:stCxn id="1033253" idx="2"/>
            <a:endCxn id="1033263" idx="0"/>
          </p:cNvCxnSpPr>
          <p:nvPr/>
        </p:nvCxnSpPr>
        <p:spPr bwMode="auto">
          <a:xfrm>
            <a:off x="5962731" y="5472134"/>
            <a:ext cx="0" cy="21748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74" name="AutoShape 58"/>
          <p:cNvCxnSpPr>
            <a:cxnSpLocks noChangeShapeType="1"/>
            <a:stCxn id="1033263" idx="3"/>
            <a:endCxn id="1033272" idx="1"/>
          </p:cNvCxnSpPr>
          <p:nvPr/>
        </p:nvCxnSpPr>
        <p:spPr bwMode="auto">
          <a:xfrm flipV="1">
            <a:off x="7078744" y="5495152"/>
            <a:ext cx="1152525" cy="4103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5" name="AutoShape 59"/>
          <p:cNvSpPr>
            <a:spLocks noChangeArrowheads="1"/>
          </p:cNvSpPr>
          <p:nvPr/>
        </p:nvSpPr>
        <p:spPr bwMode="auto">
          <a:xfrm>
            <a:off x="8231268" y="577371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a:t>
            </a:r>
          </a:p>
        </p:txBody>
      </p:sp>
      <p:cxnSp>
        <p:nvCxnSpPr>
          <p:cNvPr id="1033276" name="AutoShape 60"/>
          <p:cNvCxnSpPr>
            <a:cxnSpLocks noChangeShapeType="1"/>
            <a:stCxn id="1033263" idx="3"/>
            <a:endCxn id="1033275" idx="1"/>
          </p:cNvCxnSpPr>
          <p:nvPr/>
        </p:nvCxnSpPr>
        <p:spPr bwMode="auto">
          <a:xfrm>
            <a:off x="7078744" y="5905520"/>
            <a:ext cx="1152525" cy="214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7" name="AutoShape 61"/>
          <p:cNvSpPr>
            <a:spLocks noChangeArrowheads="1"/>
          </p:cNvSpPr>
          <p:nvPr/>
        </p:nvSpPr>
        <p:spPr bwMode="auto">
          <a:xfrm>
            <a:off x="9239332" y="2678094"/>
            <a:ext cx="125888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個人情報保護</a:t>
            </a:r>
          </a:p>
        </p:txBody>
      </p:sp>
      <p:cxnSp>
        <p:nvCxnSpPr>
          <p:cNvPr id="1033278" name="AutoShape 62"/>
          <p:cNvCxnSpPr>
            <a:cxnSpLocks noChangeShapeType="1"/>
            <a:stCxn id="1033232" idx="2"/>
            <a:endCxn id="1033277" idx="1"/>
          </p:cNvCxnSpPr>
          <p:nvPr/>
        </p:nvCxnSpPr>
        <p:spPr bwMode="auto">
          <a:xfrm>
            <a:off x="7978857" y="2665433"/>
            <a:ext cx="1260475" cy="1658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9" name="AutoShape 63"/>
          <p:cNvSpPr>
            <a:spLocks noChangeArrowheads="1"/>
          </p:cNvSpPr>
          <p:nvPr/>
        </p:nvSpPr>
        <p:spPr bwMode="auto">
          <a:xfrm>
            <a:off x="6646944" y="8048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デジタル化</a:t>
            </a:r>
          </a:p>
        </p:txBody>
      </p:sp>
      <p:cxnSp>
        <p:nvCxnSpPr>
          <p:cNvPr id="1033280" name="AutoShape 64"/>
          <p:cNvCxnSpPr>
            <a:cxnSpLocks noChangeShapeType="1"/>
            <a:stCxn id="1033222" idx="3"/>
            <a:endCxn id="1033279" idx="2"/>
          </p:cNvCxnSpPr>
          <p:nvPr/>
        </p:nvCxnSpPr>
        <p:spPr bwMode="auto">
          <a:xfrm flipV="1">
            <a:off x="6718381" y="1111310"/>
            <a:ext cx="603250" cy="2571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66" name="下矢印吹き出し 65"/>
          <p:cNvSpPr/>
          <p:nvPr/>
        </p:nvSpPr>
        <p:spPr>
          <a:xfrm>
            <a:off x="2604661" y="6227823"/>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HG丸ｺﾞｼｯｸM-PRO" panose="020F0600000000000000" pitchFamily="50" charset="-128"/>
                <a:ea typeface="HG丸ｺﾞｼｯｸM-PRO" panose="020F0600000000000000" pitchFamily="50" charset="-128"/>
              </a:rPr>
              <a:t>機能ごとに必要な技術要素</a:t>
            </a:r>
          </a:p>
        </p:txBody>
      </p:sp>
      <p:sp>
        <p:nvSpPr>
          <p:cNvPr id="68" name="テキスト ボックス 67"/>
          <p:cNvSpPr txBox="1"/>
          <p:nvPr/>
        </p:nvSpPr>
        <p:spPr>
          <a:xfrm>
            <a:off x="9884643" y="852540"/>
            <a:ext cx="725500" cy="400110"/>
          </a:xfrm>
          <a:prstGeom prst="rect">
            <a:avLst/>
          </a:prstGeom>
          <a:noFill/>
        </p:spPr>
        <p:txBody>
          <a:bodyPr wrap="square" rtlCol="0">
            <a:spAutoFit/>
          </a:bodyPr>
          <a:lstStyle/>
          <a:p>
            <a:r>
              <a:rPr lang="ja-JP" altLang="en-US" sz="2000" dirty="0">
                <a:solidFill>
                  <a:prstClr val="black"/>
                </a:solidFill>
                <a:latin typeface="HG丸ｺﾞｼｯｸM-PRO" panose="020F0600000000000000" pitchFamily="50" charset="-128"/>
                <a:ea typeface="HG丸ｺﾞｼｯｸM-PRO" panose="020F0600000000000000" pitchFamily="50" charset="-128"/>
              </a:rPr>
              <a:t>収集</a:t>
            </a:r>
          </a:p>
        </p:txBody>
      </p:sp>
      <p:sp>
        <p:nvSpPr>
          <p:cNvPr id="69" name="テキスト ボックス 68"/>
          <p:cNvSpPr txBox="1"/>
          <p:nvPr/>
        </p:nvSpPr>
        <p:spPr>
          <a:xfrm>
            <a:off x="9572344" y="3266303"/>
            <a:ext cx="1047764" cy="400110"/>
          </a:xfrm>
          <a:prstGeom prst="rect">
            <a:avLst/>
          </a:prstGeom>
          <a:noFill/>
        </p:spPr>
        <p:txBody>
          <a:bodyPr wrap="square" rtlCol="0">
            <a:spAutoFit/>
          </a:bodyPr>
          <a:lstStyle/>
          <a:p>
            <a:r>
              <a:rPr lang="ja-JP" altLang="en-US" sz="2000" dirty="0">
                <a:solidFill>
                  <a:prstClr val="black"/>
                </a:solidFill>
                <a:latin typeface="HG丸ｺﾞｼｯｸM-PRO" panose="020F0600000000000000" pitchFamily="50" charset="-128"/>
                <a:ea typeface="HG丸ｺﾞｼｯｸM-PRO" panose="020F0600000000000000" pitchFamily="50" charset="-128"/>
              </a:rPr>
              <a:t>組織化</a:t>
            </a:r>
          </a:p>
        </p:txBody>
      </p:sp>
      <p:sp>
        <p:nvSpPr>
          <p:cNvPr id="70" name="テキスト ボックス 69"/>
          <p:cNvSpPr txBox="1"/>
          <p:nvPr/>
        </p:nvSpPr>
        <p:spPr>
          <a:xfrm>
            <a:off x="9850446" y="4885948"/>
            <a:ext cx="817554" cy="369332"/>
          </a:xfrm>
          <a:prstGeom prst="rect">
            <a:avLst/>
          </a:prstGeom>
          <a:noFill/>
        </p:spPr>
        <p:txBody>
          <a:bodyPr wrap="square" rtlCol="0">
            <a:spAutoFit/>
          </a:bodyPr>
          <a:lstStyle/>
          <a:p>
            <a:r>
              <a:rPr lang="ja-JP" altLang="en-US" dirty="0">
                <a:solidFill>
                  <a:prstClr val="black"/>
                </a:solidFill>
                <a:latin typeface="HG丸ｺﾞｼｯｸM-PRO" panose="020F0600000000000000" pitchFamily="50" charset="-128"/>
                <a:ea typeface="HG丸ｺﾞｼｯｸM-PRO" panose="020F0600000000000000" pitchFamily="50" charset="-128"/>
              </a:rPr>
              <a:t>提供</a:t>
            </a:r>
          </a:p>
        </p:txBody>
      </p:sp>
      <p:sp>
        <p:nvSpPr>
          <p:cNvPr id="71" name="テキスト ボックス 70"/>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162647864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1C5DC496-941B-4756-B949-7BE1E2B66B12}" type="slidenum">
              <a:rPr kumimoji="0" lang="en-US" altLang="ja-JP" b="0">
                <a:solidFill>
                  <a:prstClr val="black"/>
                </a:solidFill>
              </a:rPr>
              <a:pPr eaLnBrk="1" hangingPunct="1"/>
              <a:t>11</a:t>
            </a:fld>
            <a:endParaRPr kumimoji="0" lang="en-US" altLang="ja-JP" b="0">
              <a:solidFill>
                <a:prstClr val="black"/>
              </a:solidFill>
            </a:endParaRPr>
          </a:p>
        </p:txBody>
      </p:sp>
      <p:sp>
        <p:nvSpPr>
          <p:cNvPr id="77827" name="Rectangle 2"/>
          <p:cNvSpPr>
            <a:spLocks noGrp="1" noChangeArrowheads="1"/>
          </p:cNvSpPr>
          <p:nvPr>
            <p:ph type="title"/>
          </p:nvPr>
        </p:nvSpPr>
        <p:spPr>
          <a:xfrm>
            <a:off x="1966575" y="170973"/>
            <a:ext cx="8229600" cy="774700"/>
          </a:xfrm>
        </p:spPr>
        <p:txBody>
          <a:bodyPr>
            <a:normAutofit fontScale="90000"/>
          </a:bodyPr>
          <a:lstStyle/>
          <a:p>
            <a:pPr eaLnBrk="1" hangingPunct="1"/>
            <a:r>
              <a:rPr lang="ja-JP" altLang="en-US" sz="2800" dirty="0">
                <a:latin typeface="HG丸ｺﾞｼｯｸM-PRO" panose="020F0600000000000000" pitchFamily="50" charset="-128"/>
                <a:ea typeface="HG丸ｺﾞｼｯｸM-PRO" panose="020F0600000000000000" pitchFamily="50" charset="-128"/>
              </a:rPr>
              <a:t>機能ごとに必要な技術要素</a:t>
            </a:r>
            <a:r>
              <a:rPr lang="ja-JP" altLang="en-US" sz="4000" dirty="0">
                <a:latin typeface="HG丸ｺﾞｼｯｸM-PRO" panose="020F0600000000000000" pitchFamily="50" charset="-128"/>
                <a:ea typeface="HG丸ｺﾞｼｯｸM-PRO" panose="020F0600000000000000" pitchFamily="50" charset="-128"/>
              </a:rPr>
              <a:t/>
            </a:r>
            <a:br>
              <a:rPr lang="ja-JP" altLang="en-US" sz="4000" dirty="0">
                <a:latin typeface="HG丸ｺﾞｼｯｸM-PRO" panose="020F0600000000000000" pitchFamily="50" charset="-128"/>
                <a:ea typeface="HG丸ｺﾞｼｯｸM-PRO" panose="020F0600000000000000" pitchFamily="50" charset="-128"/>
              </a:rPr>
            </a:br>
            <a:r>
              <a:rPr lang="ja-JP" altLang="en-US" sz="4000" dirty="0">
                <a:latin typeface="HG丸ｺﾞｼｯｸM-PRO" panose="020F0600000000000000" pitchFamily="50" charset="-128"/>
                <a:ea typeface="HG丸ｺﾞｼｯｸM-PRO" panose="020F0600000000000000" pitchFamily="50" charset="-128"/>
              </a:rPr>
              <a:t>情報の「見える化」（可視化）</a:t>
            </a:r>
          </a:p>
        </p:txBody>
      </p:sp>
      <p:sp>
        <p:nvSpPr>
          <p:cNvPr id="1035267" name="AutoShape 3"/>
          <p:cNvSpPr>
            <a:spLocks noChangeArrowheads="1"/>
          </p:cNvSpPr>
          <p:nvPr/>
        </p:nvSpPr>
        <p:spPr bwMode="auto">
          <a:xfrm>
            <a:off x="1847851" y="1484314"/>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情報の「見える化」</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（可視化）</a:t>
            </a:r>
          </a:p>
        </p:txBody>
      </p:sp>
      <p:sp>
        <p:nvSpPr>
          <p:cNvPr id="1035268" name="AutoShape 4"/>
          <p:cNvSpPr>
            <a:spLocks noChangeArrowheads="1"/>
          </p:cNvSpPr>
          <p:nvPr/>
        </p:nvSpPr>
        <p:spPr bwMode="auto">
          <a:xfrm>
            <a:off x="3144839" y="502598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HG丸ｺﾞｼｯｸM-PRO" panose="020F0600000000000000" pitchFamily="50" charset="-128"/>
                <a:ea typeface="HG丸ｺﾞｼｯｸM-PRO" panose="020F0600000000000000" pitchFamily="50" charset="-128"/>
              </a:rPr>
              <a:t>API</a:t>
            </a:r>
            <a:r>
              <a:rPr lang="ja-JP" altLang="en-US" sz="1200" b="1">
                <a:solidFill>
                  <a:srgbClr val="ED7D31"/>
                </a:solidFill>
                <a:latin typeface="HG丸ｺﾞｼｯｸM-PRO" panose="020F0600000000000000" pitchFamily="50" charset="-128"/>
                <a:ea typeface="HG丸ｺﾞｼｯｸM-PRO" panose="020F0600000000000000" pitchFamily="50" charset="-128"/>
              </a:rPr>
              <a:t>の実装</a:t>
            </a:r>
          </a:p>
        </p:txBody>
      </p:sp>
      <p:cxnSp>
        <p:nvCxnSpPr>
          <p:cNvPr id="1035269" name="AutoShape 5"/>
          <p:cNvCxnSpPr>
            <a:cxnSpLocks noChangeShapeType="1"/>
            <a:stCxn id="1035267" idx="2"/>
            <a:endCxn id="1035268" idx="1"/>
          </p:cNvCxnSpPr>
          <p:nvPr/>
        </p:nvCxnSpPr>
        <p:spPr bwMode="auto">
          <a:xfrm>
            <a:off x="2640014" y="1989139"/>
            <a:ext cx="504825" cy="31900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70" name="AutoShape 6"/>
          <p:cNvSpPr>
            <a:spLocks noChangeArrowheads="1"/>
          </p:cNvSpPr>
          <p:nvPr/>
        </p:nvSpPr>
        <p:spPr bwMode="auto">
          <a:xfrm>
            <a:off x="3000376"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デジタル化</a:t>
            </a:r>
          </a:p>
        </p:txBody>
      </p:sp>
      <p:cxnSp>
        <p:nvCxnSpPr>
          <p:cNvPr id="1035271" name="AutoShape 7"/>
          <p:cNvCxnSpPr>
            <a:cxnSpLocks noChangeShapeType="1"/>
            <a:stCxn id="1035267" idx="2"/>
            <a:endCxn id="1035270" idx="1"/>
          </p:cNvCxnSpPr>
          <p:nvPr/>
        </p:nvCxnSpPr>
        <p:spPr bwMode="auto">
          <a:xfrm>
            <a:off x="2640013" y="1989139"/>
            <a:ext cx="360362" cy="453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72" name="AutoShape 8"/>
          <p:cNvSpPr>
            <a:spLocks noChangeArrowheads="1"/>
          </p:cNvSpPr>
          <p:nvPr/>
        </p:nvSpPr>
        <p:spPr bwMode="auto">
          <a:xfrm>
            <a:off x="4818064" y="1497331"/>
            <a:ext cx="445987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大量の原本を高速に、かつ、劣化、破損を最小限に抑えて、撮影する技術</a:t>
            </a:r>
            <a:r>
              <a:rPr lang="ja-JP" altLang="en-US" sz="1000" b="1">
                <a:solidFill>
                  <a:prstClr val="black"/>
                </a:solidFill>
                <a:latin typeface="HG丸ｺﾞｼｯｸM-PRO" panose="020F0600000000000000" pitchFamily="50" charset="-128"/>
                <a:ea typeface="HG丸ｺﾞｼｯｸM-PRO" panose="020F0600000000000000" pitchFamily="50" charset="-128"/>
              </a:rPr>
              <a:t> </a:t>
            </a:r>
          </a:p>
        </p:txBody>
      </p:sp>
      <p:sp>
        <p:nvSpPr>
          <p:cNvPr id="1035273" name="AutoShape 9"/>
          <p:cNvSpPr>
            <a:spLocks noChangeArrowheads="1"/>
          </p:cNvSpPr>
          <p:nvPr/>
        </p:nvSpPr>
        <p:spPr bwMode="auto">
          <a:xfrm>
            <a:off x="4822825" y="2087881"/>
            <a:ext cx="251710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大容量画像のイメージスキャニング技術</a:t>
            </a:r>
            <a:endParaRPr lang="ja-JP" altLang="en-US" sz="1000">
              <a:solidFill>
                <a:prstClr val="black"/>
              </a:solidFill>
              <a:latin typeface="HG丸ｺﾞｼｯｸM-PRO" panose="020F0600000000000000" pitchFamily="50" charset="-128"/>
              <a:ea typeface="HG丸ｺﾞｼｯｸM-PRO" panose="020F0600000000000000" pitchFamily="50" charset="-128"/>
            </a:endParaRPr>
          </a:p>
        </p:txBody>
      </p:sp>
      <p:sp>
        <p:nvSpPr>
          <p:cNvPr id="1035274" name="AutoShape 10"/>
          <p:cNvSpPr>
            <a:spLocks noChangeArrowheads="1"/>
          </p:cNvSpPr>
          <p:nvPr/>
        </p:nvSpPr>
        <p:spPr bwMode="auto">
          <a:xfrm>
            <a:off x="4810126" y="2730818"/>
            <a:ext cx="269028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画像修復技術（画像補正、色彩管理など） </a:t>
            </a:r>
          </a:p>
        </p:txBody>
      </p:sp>
      <p:sp>
        <p:nvSpPr>
          <p:cNvPr id="1035275" name="AutoShape 11"/>
          <p:cNvSpPr>
            <a:spLocks noChangeArrowheads="1"/>
          </p:cNvSpPr>
          <p:nvPr/>
        </p:nvSpPr>
        <p:spPr bwMode="auto">
          <a:xfrm>
            <a:off x="4729163" y="3297556"/>
            <a:ext cx="356219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戦前期以前の活字を対象としたＯＣＲ技術（テキスト化） </a:t>
            </a:r>
          </a:p>
        </p:txBody>
      </p:sp>
      <p:sp>
        <p:nvSpPr>
          <p:cNvPr id="1035276" name="AutoShape 12"/>
          <p:cNvSpPr>
            <a:spLocks noChangeArrowheads="1"/>
          </p:cNvSpPr>
          <p:nvPr/>
        </p:nvSpPr>
        <p:spPr bwMode="auto">
          <a:xfrm>
            <a:off x="4810125" y="4315143"/>
            <a:ext cx="251710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テキスト化技術に基づく音声化、点字化</a:t>
            </a:r>
          </a:p>
        </p:txBody>
      </p:sp>
      <p:sp>
        <p:nvSpPr>
          <p:cNvPr id="1035277" name="AutoShape 13"/>
          <p:cNvSpPr>
            <a:spLocks noChangeArrowheads="1"/>
          </p:cNvSpPr>
          <p:nvPr/>
        </p:nvSpPr>
        <p:spPr bwMode="auto">
          <a:xfrm>
            <a:off x="4657725" y="4754246"/>
            <a:ext cx="5840060" cy="408623"/>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900" b="1" dirty="0">
                <a:solidFill>
                  <a:prstClr val="black"/>
                </a:solidFill>
                <a:latin typeface="HG丸ｺﾞｼｯｸM-PRO" panose="020F0600000000000000" pitchFamily="50" charset="-128"/>
                <a:ea typeface="HG丸ｺﾞｼｯｸM-PRO" panose="020F0600000000000000" pitchFamily="50" charset="-128"/>
              </a:rPr>
              <a:t>共通的なメタデータ記述要素・記述規則（動画・静止画・音声・デジタル化・紙媒体（書籍・雑誌・論文））</a:t>
            </a:r>
          </a:p>
          <a:p>
            <a:pPr fontAlgn="base">
              <a:spcBef>
                <a:spcPct val="0"/>
              </a:spcBef>
              <a:spcAft>
                <a:spcPct val="0"/>
              </a:spcAft>
              <a:defRPr/>
            </a:pPr>
            <a:r>
              <a:rPr lang="ja-JP" altLang="en-US" sz="900" b="1" dirty="0">
                <a:solidFill>
                  <a:prstClr val="black"/>
                </a:solidFill>
                <a:latin typeface="HG丸ｺﾞｼｯｸM-PRO" panose="020F0600000000000000" pitchFamily="50" charset="-128"/>
                <a:ea typeface="HG丸ｺﾞｼｯｸM-PRO" panose="020F0600000000000000" pitchFamily="50" charset="-128"/>
              </a:rPr>
              <a:t>通信プロトコルの策定（メタデータ交換、情報パッケージ交換）</a:t>
            </a:r>
            <a:endParaRPr lang="ja-JP" altLang="en-US" sz="900" dirty="0">
              <a:solidFill>
                <a:prstClr val="black"/>
              </a:solidFill>
              <a:latin typeface="HG丸ｺﾞｼｯｸM-PRO" panose="020F0600000000000000" pitchFamily="50" charset="-128"/>
              <a:ea typeface="HG丸ｺﾞｼｯｸM-PRO" panose="020F0600000000000000" pitchFamily="50" charset="-128"/>
            </a:endParaRPr>
          </a:p>
        </p:txBody>
      </p:sp>
      <p:sp>
        <p:nvSpPr>
          <p:cNvPr id="1035278" name="AutoShape 14"/>
          <p:cNvSpPr>
            <a:spLocks noChangeArrowheads="1"/>
          </p:cNvSpPr>
          <p:nvPr/>
        </p:nvSpPr>
        <p:spPr bwMode="auto">
          <a:xfrm>
            <a:off x="4800600" y="5386706"/>
            <a:ext cx="1740218"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メタデータハーベスト機能</a:t>
            </a:r>
          </a:p>
        </p:txBody>
      </p:sp>
      <p:sp>
        <p:nvSpPr>
          <p:cNvPr id="1035279" name="AutoShape 15"/>
          <p:cNvSpPr>
            <a:spLocks noChangeArrowheads="1"/>
          </p:cNvSpPr>
          <p:nvPr/>
        </p:nvSpPr>
        <p:spPr bwMode="auto">
          <a:xfrm>
            <a:off x="6959600" y="5529581"/>
            <a:ext cx="136472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メタデータ管理機能</a:t>
            </a:r>
          </a:p>
        </p:txBody>
      </p:sp>
      <p:sp>
        <p:nvSpPr>
          <p:cNvPr id="1035280" name="AutoShape 16"/>
          <p:cNvSpPr>
            <a:spLocks noChangeArrowheads="1"/>
          </p:cNvSpPr>
          <p:nvPr/>
        </p:nvSpPr>
        <p:spPr bwMode="auto">
          <a:xfrm>
            <a:off x="4872039" y="5889943"/>
            <a:ext cx="1610737"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メタデータ横断剣先機能</a:t>
            </a:r>
          </a:p>
        </p:txBody>
      </p:sp>
      <p:sp>
        <p:nvSpPr>
          <p:cNvPr id="1035281" name="AutoShape 17"/>
          <p:cNvSpPr>
            <a:spLocks noChangeArrowheads="1"/>
          </p:cNvSpPr>
          <p:nvPr/>
        </p:nvSpPr>
        <p:spPr bwMode="auto">
          <a:xfrm>
            <a:off x="3071814" y="308129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フルテキスト化</a:t>
            </a:r>
          </a:p>
        </p:txBody>
      </p:sp>
      <p:cxnSp>
        <p:nvCxnSpPr>
          <p:cNvPr id="1035282" name="AutoShape 18"/>
          <p:cNvCxnSpPr>
            <a:cxnSpLocks noChangeShapeType="1"/>
            <a:stCxn id="1035270" idx="3"/>
            <a:endCxn id="1035272" idx="1"/>
          </p:cNvCxnSpPr>
          <p:nvPr/>
        </p:nvCxnSpPr>
        <p:spPr bwMode="auto">
          <a:xfrm flipV="1">
            <a:off x="4349751" y="1633539"/>
            <a:ext cx="468313" cy="8088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3" name="AutoShape 19"/>
          <p:cNvCxnSpPr>
            <a:cxnSpLocks noChangeShapeType="1"/>
            <a:stCxn id="1035270" idx="3"/>
            <a:endCxn id="1035273" idx="1"/>
          </p:cNvCxnSpPr>
          <p:nvPr/>
        </p:nvCxnSpPr>
        <p:spPr bwMode="auto">
          <a:xfrm flipV="1">
            <a:off x="4349751" y="2224089"/>
            <a:ext cx="473075" cy="2182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4" name="AutoShape 20"/>
          <p:cNvCxnSpPr>
            <a:cxnSpLocks noChangeShapeType="1"/>
            <a:stCxn id="1035270" idx="3"/>
            <a:endCxn id="1035274" idx="1"/>
          </p:cNvCxnSpPr>
          <p:nvPr/>
        </p:nvCxnSpPr>
        <p:spPr bwMode="auto">
          <a:xfrm>
            <a:off x="4349751" y="2442369"/>
            <a:ext cx="460375" cy="4246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5" name="AutoShape 21"/>
          <p:cNvCxnSpPr>
            <a:cxnSpLocks noChangeShapeType="1"/>
            <a:stCxn id="1035270" idx="2"/>
            <a:endCxn id="1035281" idx="0"/>
          </p:cNvCxnSpPr>
          <p:nvPr/>
        </p:nvCxnSpPr>
        <p:spPr bwMode="auto">
          <a:xfrm>
            <a:off x="3675063" y="2595602"/>
            <a:ext cx="71438" cy="48569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6" name="AutoShape 22"/>
          <p:cNvCxnSpPr>
            <a:cxnSpLocks noChangeShapeType="1"/>
            <a:stCxn id="1035281" idx="3"/>
            <a:endCxn id="1035275" idx="1"/>
          </p:cNvCxnSpPr>
          <p:nvPr/>
        </p:nvCxnSpPr>
        <p:spPr bwMode="auto">
          <a:xfrm>
            <a:off x="4421189" y="3234533"/>
            <a:ext cx="307975" cy="199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7" name="AutoShape 23"/>
          <p:cNvCxnSpPr>
            <a:cxnSpLocks noChangeShapeType="1"/>
            <a:stCxn id="1035281" idx="3"/>
            <a:endCxn id="1035276" idx="1"/>
          </p:cNvCxnSpPr>
          <p:nvPr/>
        </p:nvCxnSpPr>
        <p:spPr bwMode="auto">
          <a:xfrm>
            <a:off x="4421189" y="3234532"/>
            <a:ext cx="388937" cy="12168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8" name="AutoShape 24"/>
          <p:cNvCxnSpPr>
            <a:cxnSpLocks noChangeShapeType="1"/>
            <a:stCxn id="1035268" idx="3"/>
            <a:endCxn id="1035277" idx="1"/>
          </p:cNvCxnSpPr>
          <p:nvPr/>
        </p:nvCxnSpPr>
        <p:spPr bwMode="auto">
          <a:xfrm flipV="1">
            <a:off x="4494213" y="4958557"/>
            <a:ext cx="163512" cy="2206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9" name="AutoShape 25"/>
          <p:cNvCxnSpPr>
            <a:cxnSpLocks noChangeShapeType="1"/>
            <a:stCxn id="1035268" idx="3"/>
            <a:endCxn id="1035278" idx="1"/>
          </p:cNvCxnSpPr>
          <p:nvPr/>
        </p:nvCxnSpPr>
        <p:spPr bwMode="auto">
          <a:xfrm>
            <a:off x="4494214" y="5179219"/>
            <a:ext cx="306387" cy="3436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90" name="AutoShape 26"/>
          <p:cNvCxnSpPr>
            <a:cxnSpLocks noChangeShapeType="1"/>
            <a:stCxn id="1035268" idx="3"/>
            <a:endCxn id="1035280" idx="1"/>
          </p:cNvCxnSpPr>
          <p:nvPr/>
        </p:nvCxnSpPr>
        <p:spPr bwMode="auto">
          <a:xfrm>
            <a:off x="4494214" y="5179220"/>
            <a:ext cx="377825" cy="8469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1" name="AutoShape 27"/>
          <p:cNvSpPr>
            <a:spLocks noChangeArrowheads="1"/>
          </p:cNvSpPr>
          <p:nvPr/>
        </p:nvSpPr>
        <p:spPr bwMode="auto">
          <a:xfrm>
            <a:off x="4800601" y="1065531"/>
            <a:ext cx="4031873" cy="272415"/>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dirty="0">
                <a:solidFill>
                  <a:prstClr val="black"/>
                </a:solidFill>
                <a:latin typeface="HG丸ｺﾞｼｯｸM-PRO" panose="020F0600000000000000" pitchFamily="50" charset="-128"/>
                <a:ea typeface="HG丸ｺﾞｼｯｸM-PRO" panose="020F0600000000000000" pitchFamily="50" charset="-128"/>
              </a:rPr>
              <a:t>デジタル化ガイドラインの策定（動画・静止画・音声・テキスト）</a:t>
            </a:r>
            <a:endParaRPr lang="ja-JP" altLang="en-US" sz="1000" dirty="0">
              <a:solidFill>
                <a:prstClr val="black"/>
              </a:solidFill>
              <a:latin typeface="HG丸ｺﾞｼｯｸM-PRO" panose="020F0600000000000000" pitchFamily="50" charset="-128"/>
              <a:ea typeface="HG丸ｺﾞｼｯｸM-PRO" panose="020F0600000000000000" pitchFamily="50" charset="-128"/>
            </a:endParaRPr>
          </a:p>
        </p:txBody>
      </p:sp>
      <p:cxnSp>
        <p:nvCxnSpPr>
          <p:cNvPr id="1035292" name="AutoShape 28"/>
          <p:cNvCxnSpPr>
            <a:cxnSpLocks noChangeShapeType="1"/>
            <a:stCxn id="1035270" idx="3"/>
            <a:endCxn id="1035291" idx="1"/>
          </p:cNvCxnSpPr>
          <p:nvPr/>
        </p:nvCxnSpPr>
        <p:spPr bwMode="auto">
          <a:xfrm flipV="1">
            <a:off x="4349750" y="1201739"/>
            <a:ext cx="450850" cy="12406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3" name="AutoShape 29"/>
          <p:cNvSpPr>
            <a:spLocks noChangeArrowheads="1"/>
          </p:cNvSpPr>
          <p:nvPr/>
        </p:nvSpPr>
        <p:spPr bwMode="auto">
          <a:xfrm>
            <a:off x="7694613" y="1989138"/>
            <a:ext cx="2686050"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rPr>
              <a:t>大型地図、屏風等の巨大な画像を分割して</a:t>
            </a:r>
          </a:p>
          <a:p>
            <a:pPr eaLnBrk="1" fontAlgn="base" hangingPunct="1">
              <a:spcBef>
                <a:spcPct val="0"/>
              </a:spcBef>
              <a:spcAft>
                <a:spcPct val="0"/>
              </a:spcAft>
            </a:pPr>
            <a:r>
              <a:rPr lang="ja-JP" altLang="en-US" b="0">
                <a:solidFill>
                  <a:prstClr val="black"/>
                </a:solidFill>
              </a:rPr>
              <a:t>高精細に撮影し、分割画像を合成する技術 </a:t>
            </a:r>
          </a:p>
        </p:txBody>
      </p:sp>
      <p:cxnSp>
        <p:nvCxnSpPr>
          <p:cNvPr id="1035294" name="AutoShape 30"/>
          <p:cNvCxnSpPr>
            <a:cxnSpLocks noChangeShapeType="1"/>
            <a:stCxn id="1035273" idx="3"/>
            <a:endCxn id="1035293" idx="1"/>
          </p:cNvCxnSpPr>
          <p:nvPr/>
        </p:nvCxnSpPr>
        <p:spPr bwMode="auto">
          <a:xfrm flipV="1">
            <a:off x="7339925" y="2210594"/>
            <a:ext cx="354688" cy="134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5" name="AutoShape 31"/>
          <p:cNvSpPr>
            <a:spLocks noChangeArrowheads="1"/>
          </p:cNvSpPr>
          <p:nvPr/>
        </p:nvSpPr>
        <p:spPr bwMode="auto">
          <a:xfrm>
            <a:off x="7737475" y="2636838"/>
            <a:ext cx="2643188"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rPr>
              <a:t>撮影時の色の変化、作成された時点からの</a:t>
            </a:r>
          </a:p>
          <a:p>
            <a:pPr eaLnBrk="1" fontAlgn="base" hangingPunct="1">
              <a:spcBef>
                <a:spcPct val="0"/>
              </a:spcBef>
              <a:spcAft>
                <a:spcPct val="0"/>
              </a:spcAft>
            </a:pPr>
            <a:r>
              <a:rPr lang="ja-JP" altLang="en-US" b="0">
                <a:solidFill>
                  <a:prstClr val="black"/>
                </a:solidFill>
              </a:rPr>
              <a:t>色の変化を補正する技術 </a:t>
            </a:r>
          </a:p>
        </p:txBody>
      </p:sp>
      <p:cxnSp>
        <p:nvCxnSpPr>
          <p:cNvPr id="1035296" name="AutoShape 32"/>
          <p:cNvCxnSpPr>
            <a:cxnSpLocks noChangeShapeType="1"/>
            <a:stCxn id="1035274" idx="3"/>
            <a:endCxn id="1035295" idx="1"/>
          </p:cNvCxnSpPr>
          <p:nvPr/>
        </p:nvCxnSpPr>
        <p:spPr bwMode="auto">
          <a:xfrm flipV="1">
            <a:off x="7500407" y="2858295"/>
            <a:ext cx="237069" cy="87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7" name="AutoShape 33"/>
          <p:cNvSpPr>
            <a:spLocks noChangeArrowheads="1"/>
          </p:cNvSpPr>
          <p:nvPr/>
        </p:nvSpPr>
        <p:spPr bwMode="auto">
          <a:xfrm>
            <a:off x="6672263" y="3716338"/>
            <a:ext cx="3702050"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rPr>
              <a:t>微妙に字体の異なる何種類もの旧字を識別できる技術</a:t>
            </a:r>
          </a:p>
          <a:p>
            <a:pPr eaLnBrk="1" fontAlgn="base" hangingPunct="1">
              <a:spcBef>
                <a:spcPct val="0"/>
              </a:spcBef>
              <a:spcAft>
                <a:spcPct val="0"/>
              </a:spcAft>
            </a:pPr>
            <a:r>
              <a:rPr lang="ja-JP" altLang="en-US" b="0">
                <a:solidFill>
                  <a:prstClr val="black"/>
                </a:solidFill>
              </a:rPr>
              <a:t>つぶれて読めなくなった旧字を前後の文脈から推定する技術</a:t>
            </a:r>
            <a:r>
              <a:rPr lang="ja-JP" altLang="en-US">
                <a:solidFill>
                  <a:prstClr val="black"/>
                </a:solidFill>
              </a:rPr>
              <a:t> </a:t>
            </a:r>
          </a:p>
        </p:txBody>
      </p:sp>
      <p:sp>
        <p:nvSpPr>
          <p:cNvPr id="1035298" name="AutoShape 34"/>
          <p:cNvSpPr>
            <a:spLocks noChangeArrowheads="1"/>
          </p:cNvSpPr>
          <p:nvPr/>
        </p:nvSpPr>
        <p:spPr bwMode="auto">
          <a:xfrm>
            <a:off x="8256589" y="4365625"/>
            <a:ext cx="1482725" cy="273050"/>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rPr>
              <a:t>合成音声技術等の利用</a:t>
            </a:r>
            <a:endParaRPr lang="ja-JP" altLang="en-US">
              <a:solidFill>
                <a:prstClr val="black"/>
              </a:solidFill>
            </a:endParaRPr>
          </a:p>
        </p:txBody>
      </p:sp>
      <p:cxnSp>
        <p:nvCxnSpPr>
          <p:cNvPr id="1035299" name="AutoShape 35"/>
          <p:cNvCxnSpPr>
            <a:cxnSpLocks noChangeShapeType="1"/>
            <a:stCxn id="1035276" idx="3"/>
            <a:endCxn id="1035298" idx="1"/>
          </p:cNvCxnSpPr>
          <p:nvPr/>
        </p:nvCxnSpPr>
        <p:spPr bwMode="auto">
          <a:xfrm>
            <a:off x="7327226" y="4451350"/>
            <a:ext cx="929363" cy="508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300" name="AutoShape 36"/>
          <p:cNvCxnSpPr>
            <a:cxnSpLocks noChangeShapeType="1"/>
            <a:stCxn id="1035275" idx="2"/>
            <a:endCxn id="1035297" idx="1"/>
          </p:cNvCxnSpPr>
          <p:nvPr/>
        </p:nvCxnSpPr>
        <p:spPr bwMode="auto">
          <a:xfrm>
            <a:off x="6510261" y="3569970"/>
            <a:ext cx="162003" cy="36782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301" name="AutoShape 37"/>
          <p:cNvCxnSpPr>
            <a:cxnSpLocks noChangeShapeType="1"/>
            <a:stCxn id="1035268" idx="3"/>
            <a:endCxn id="1035279" idx="1"/>
          </p:cNvCxnSpPr>
          <p:nvPr/>
        </p:nvCxnSpPr>
        <p:spPr bwMode="auto">
          <a:xfrm>
            <a:off x="4494214" y="5179220"/>
            <a:ext cx="2465387" cy="4865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39" name="テキスト ボックス 38"/>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3551199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D314261E-7742-4E85-A574-44333C1A2894}" type="slidenum">
              <a:rPr kumimoji="0" lang="en-US" altLang="ja-JP" b="0">
                <a:solidFill>
                  <a:prstClr val="black"/>
                </a:solidFill>
              </a:rPr>
              <a:pPr eaLnBrk="1" hangingPunct="1"/>
              <a:t>12</a:t>
            </a:fld>
            <a:endParaRPr kumimoji="0" lang="en-US" altLang="ja-JP" b="0">
              <a:solidFill>
                <a:prstClr val="black"/>
              </a:solidFill>
            </a:endParaRPr>
          </a:p>
        </p:txBody>
      </p:sp>
      <p:sp>
        <p:nvSpPr>
          <p:cNvPr id="78851" name="Rectangle 2"/>
          <p:cNvSpPr>
            <a:spLocks noGrp="1" noChangeArrowheads="1"/>
          </p:cNvSpPr>
          <p:nvPr>
            <p:ph type="title"/>
          </p:nvPr>
        </p:nvSpPr>
        <p:spPr>
          <a:xfrm>
            <a:off x="1919288" y="178376"/>
            <a:ext cx="7886700" cy="1325563"/>
          </a:xfrm>
        </p:spPr>
        <p:txBody>
          <a:bodyPr/>
          <a:lstStyle/>
          <a:p>
            <a:r>
              <a:rPr lang="ja-JP" altLang="en-US" sz="2800" dirty="0">
                <a:latin typeface="HG丸ｺﾞｼｯｸM-PRO" panose="020F0600000000000000" pitchFamily="50" charset="-128"/>
                <a:ea typeface="HG丸ｺﾞｼｯｸM-PRO" panose="020F0600000000000000" pitchFamily="50" charset="-128"/>
              </a:rPr>
              <a:t>機能ごとに必要な技術要素</a:t>
            </a:r>
            <a:r>
              <a:rPr lang="ja-JP" altLang="en-US" sz="4000" dirty="0">
                <a:latin typeface="HG丸ｺﾞｼｯｸM-PRO" panose="020F0600000000000000" pitchFamily="50" charset="-128"/>
                <a:ea typeface="HG丸ｺﾞｼｯｸM-PRO" panose="020F0600000000000000" pitchFamily="50" charset="-128"/>
              </a:rPr>
              <a:t/>
            </a:r>
            <a:br>
              <a:rPr lang="ja-JP" altLang="en-US" sz="4000" dirty="0">
                <a:latin typeface="HG丸ｺﾞｼｯｸM-PRO" panose="020F0600000000000000" pitchFamily="50" charset="-128"/>
                <a:ea typeface="HG丸ｺﾞｼｯｸM-PRO" panose="020F0600000000000000" pitchFamily="50" charset="-128"/>
              </a:rPr>
            </a:br>
            <a:r>
              <a:rPr lang="ja-JP" altLang="en-US" sz="4000" dirty="0">
                <a:latin typeface="HG丸ｺﾞｼｯｸM-PRO" panose="020F0600000000000000" pitchFamily="50" charset="-128"/>
                <a:ea typeface="HG丸ｺﾞｼｯｸM-PRO" panose="020F0600000000000000" pitchFamily="50" charset="-128"/>
              </a:rPr>
              <a:t>情報を全体で集合知化</a:t>
            </a:r>
          </a:p>
        </p:txBody>
      </p:sp>
      <p:sp>
        <p:nvSpPr>
          <p:cNvPr id="1037315" name="AutoShape 3"/>
          <p:cNvSpPr>
            <a:spLocks noChangeArrowheads="1"/>
          </p:cNvSpPr>
          <p:nvPr/>
        </p:nvSpPr>
        <p:spPr bwMode="auto">
          <a:xfrm>
            <a:off x="1919289" y="155733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情報を全体で集合知化</a:t>
            </a:r>
          </a:p>
        </p:txBody>
      </p:sp>
      <p:sp>
        <p:nvSpPr>
          <p:cNvPr id="1037316" name="AutoShape 4"/>
          <p:cNvSpPr>
            <a:spLocks noChangeArrowheads="1"/>
          </p:cNvSpPr>
          <p:nvPr/>
        </p:nvSpPr>
        <p:spPr bwMode="auto">
          <a:xfrm>
            <a:off x="2208213" y="386080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専門家の知識を集約</a:t>
            </a:r>
          </a:p>
        </p:txBody>
      </p:sp>
      <p:sp>
        <p:nvSpPr>
          <p:cNvPr id="1037317" name="AutoShape 5"/>
          <p:cNvSpPr>
            <a:spLocks noChangeArrowheads="1"/>
          </p:cNvSpPr>
          <p:nvPr/>
        </p:nvSpPr>
        <p:spPr bwMode="auto">
          <a:xfrm>
            <a:off x="2208213" y="5157789"/>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個人の知識を集約</a:t>
            </a:r>
          </a:p>
        </p:txBody>
      </p:sp>
      <p:cxnSp>
        <p:nvCxnSpPr>
          <p:cNvPr id="1037318" name="AutoShape 6"/>
          <p:cNvCxnSpPr>
            <a:cxnSpLocks noChangeShapeType="1"/>
            <a:stCxn id="1037315" idx="2"/>
            <a:endCxn id="1037316" idx="0"/>
          </p:cNvCxnSpPr>
          <p:nvPr/>
        </p:nvCxnSpPr>
        <p:spPr bwMode="auto">
          <a:xfrm>
            <a:off x="2927350" y="1844676"/>
            <a:ext cx="198438" cy="20161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19" name="AutoShape 7"/>
          <p:cNvCxnSpPr>
            <a:cxnSpLocks noChangeShapeType="1"/>
            <a:stCxn id="1037315" idx="2"/>
            <a:endCxn id="1037317" idx="0"/>
          </p:cNvCxnSpPr>
          <p:nvPr/>
        </p:nvCxnSpPr>
        <p:spPr bwMode="auto">
          <a:xfrm>
            <a:off x="2927350" y="1844676"/>
            <a:ext cx="198438" cy="331311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0" name="AutoShape 8"/>
          <p:cNvSpPr>
            <a:spLocks noChangeArrowheads="1"/>
          </p:cNvSpPr>
          <p:nvPr/>
        </p:nvSpPr>
        <p:spPr bwMode="auto">
          <a:xfrm>
            <a:off x="4295776" y="423326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ナレッジのデータベース化</a:t>
            </a:r>
          </a:p>
        </p:txBody>
      </p:sp>
      <p:sp>
        <p:nvSpPr>
          <p:cNvPr id="1037321" name="AutoShape 9"/>
          <p:cNvSpPr>
            <a:spLocks noChangeArrowheads="1"/>
          </p:cNvSpPr>
          <p:nvPr/>
        </p:nvSpPr>
        <p:spPr bwMode="auto">
          <a:xfrm>
            <a:off x="4151313" y="2145705"/>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提供者同士が</a:t>
            </a:r>
          </a:p>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連携協力</a:t>
            </a:r>
          </a:p>
        </p:txBody>
      </p:sp>
      <p:cxnSp>
        <p:nvCxnSpPr>
          <p:cNvPr id="1037322" name="AutoShape 10"/>
          <p:cNvCxnSpPr>
            <a:cxnSpLocks noChangeShapeType="1"/>
            <a:stCxn id="1037315" idx="2"/>
            <a:endCxn id="1037321" idx="1"/>
          </p:cNvCxnSpPr>
          <p:nvPr/>
        </p:nvCxnSpPr>
        <p:spPr bwMode="auto">
          <a:xfrm>
            <a:off x="2927351" y="1844676"/>
            <a:ext cx="1223962" cy="5564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23" name="AutoShape 11"/>
          <p:cNvCxnSpPr>
            <a:cxnSpLocks noChangeShapeType="1"/>
            <a:stCxn id="1037316" idx="3"/>
            <a:endCxn id="1037320" idx="1"/>
          </p:cNvCxnSpPr>
          <p:nvPr/>
        </p:nvCxnSpPr>
        <p:spPr bwMode="auto">
          <a:xfrm>
            <a:off x="4043363" y="4005264"/>
            <a:ext cx="252412" cy="4833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4" name="AutoShape 12"/>
          <p:cNvSpPr>
            <a:spLocks noChangeArrowheads="1"/>
          </p:cNvSpPr>
          <p:nvPr/>
        </p:nvSpPr>
        <p:spPr bwMode="auto">
          <a:xfrm>
            <a:off x="7248526" y="1929131"/>
            <a:ext cx="264658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分散型デジタルアーカイブを構築する技術</a:t>
            </a:r>
          </a:p>
        </p:txBody>
      </p:sp>
      <p:sp>
        <p:nvSpPr>
          <p:cNvPr id="1037325" name="AutoShape 13"/>
          <p:cNvSpPr>
            <a:spLocks noChangeArrowheads="1"/>
          </p:cNvSpPr>
          <p:nvPr/>
        </p:nvSpPr>
        <p:spPr bwMode="auto">
          <a:xfrm>
            <a:off x="4295776" y="329719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統合検索</a:t>
            </a:r>
          </a:p>
        </p:txBody>
      </p:sp>
      <p:cxnSp>
        <p:nvCxnSpPr>
          <p:cNvPr id="1037326" name="AutoShape 14"/>
          <p:cNvCxnSpPr>
            <a:cxnSpLocks noChangeShapeType="1"/>
            <a:stCxn id="1037315" idx="2"/>
            <a:endCxn id="1037325" idx="1"/>
          </p:cNvCxnSpPr>
          <p:nvPr/>
        </p:nvCxnSpPr>
        <p:spPr bwMode="auto">
          <a:xfrm>
            <a:off x="2927351" y="1844676"/>
            <a:ext cx="1368424" cy="160575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7" name="AutoShape 15"/>
          <p:cNvSpPr>
            <a:spLocks noChangeArrowheads="1"/>
          </p:cNvSpPr>
          <p:nvPr/>
        </p:nvSpPr>
        <p:spPr bwMode="auto">
          <a:xfrm>
            <a:off x="6959601" y="1497331"/>
            <a:ext cx="287771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他機関とのサービス連携・メタデータ連携機能</a:t>
            </a:r>
          </a:p>
        </p:txBody>
      </p:sp>
      <p:cxnSp>
        <p:nvCxnSpPr>
          <p:cNvPr id="1037328" name="AutoShape 16"/>
          <p:cNvCxnSpPr>
            <a:cxnSpLocks noChangeShapeType="1"/>
            <a:stCxn id="1037321" idx="3"/>
            <a:endCxn id="1037327" idx="1"/>
          </p:cNvCxnSpPr>
          <p:nvPr/>
        </p:nvCxnSpPr>
        <p:spPr bwMode="auto">
          <a:xfrm flipV="1">
            <a:off x="5521326" y="1633538"/>
            <a:ext cx="1438275" cy="7675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9" name="AutoShape 17"/>
          <p:cNvSpPr>
            <a:spLocks noChangeArrowheads="1"/>
          </p:cNvSpPr>
          <p:nvPr/>
        </p:nvSpPr>
        <p:spPr bwMode="auto">
          <a:xfrm>
            <a:off x="6456364" y="3513456"/>
            <a:ext cx="274947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セマンティックウェブサービスでの連携技術</a:t>
            </a:r>
          </a:p>
        </p:txBody>
      </p:sp>
      <p:sp>
        <p:nvSpPr>
          <p:cNvPr id="1037330" name="AutoShape 18"/>
          <p:cNvSpPr>
            <a:spLocks noChangeArrowheads="1"/>
          </p:cNvSpPr>
          <p:nvPr/>
        </p:nvSpPr>
        <p:spPr bwMode="auto">
          <a:xfrm>
            <a:off x="6456364" y="3010218"/>
            <a:ext cx="302839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HG丸ｺﾞｼｯｸM-PRO" panose="020F0600000000000000" pitchFamily="50" charset="-128"/>
                <a:ea typeface="HG丸ｺﾞｼｯｸM-PRO" panose="020F0600000000000000" pitchFamily="50" charset="-128"/>
              </a:rPr>
              <a:t>P2P</a:t>
            </a:r>
            <a:r>
              <a:rPr lang="ja-JP" altLang="en-US" sz="1000" b="1">
                <a:solidFill>
                  <a:prstClr val="black"/>
                </a:solidFill>
                <a:latin typeface="HG丸ｺﾞｼｯｸM-PRO" panose="020F0600000000000000" pitchFamily="50" charset="-128"/>
                <a:ea typeface="HG丸ｺﾞｼｯｸM-PRO" panose="020F0600000000000000" pitchFamily="50" charset="-128"/>
              </a:rPr>
              <a:t>ネットワークでの分散データベース連携技術</a:t>
            </a:r>
          </a:p>
        </p:txBody>
      </p:sp>
      <p:sp>
        <p:nvSpPr>
          <p:cNvPr id="1037331" name="AutoShape 19"/>
          <p:cNvSpPr>
            <a:spLocks noChangeArrowheads="1"/>
          </p:cNvSpPr>
          <p:nvPr/>
        </p:nvSpPr>
        <p:spPr bwMode="auto">
          <a:xfrm>
            <a:off x="6456364" y="4162743"/>
            <a:ext cx="300595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大量のメタデータ、本文データを検索できる技術</a:t>
            </a:r>
          </a:p>
        </p:txBody>
      </p:sp>
      <p:cxnSp>
        <p:nvCxnSpPr>
          <p:cNvPr id="1037332" name="AutoShape 20"/>
          <p:cNvCxnSpPr>
            <a:cxnSpLocks noChangeShapeType="1"/>
            <a:stCxn id="1037325" idx="3"/>
            <a:endCxn id="1037331" idx="1"/>
          </p:cNvCxnSpPr>
          <p:nvPr/>
        </p:nvCxnSpPr>
        <p:spPr bwMode="auto">
          <a:xfrm>
            <a:off x="5645151" y="3450432"/>
            <a:ext cx="811213" cy="8485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3" name="AutoShape 21"/>
          <p:cNvCxnSpPr>
            <a:cxnSpLocks noChangeShapeType="1"/>
            <a:stCxn id="1037321" idx="3"/>
            <a:endCxn id="1037324" idx="1"/>
          </p:cNvCxnSpPr>
          <p:nvPr/>
        </p:nvCxnSpPr>
        <p:spPr bwMode="auto">
          <a:xfrm flipV="1">
            <a:off x="5521325" y="2065338"/>
            <a:ext cx="1727200" cy="3357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4" name="AutoShape 22"/>
          <p:cNvCxnSpPr>
            <a:cxnSpLocks noChangeShapeType="1"/>
            <a:stCxn id="1037321" idx="3"/>
            <a:endCxn id="1037330" idx="1"/>
          </p:cNvCxnSpPr>
          <p:nvPr/>
        </p:nvCxnSpPr>
        <p:spPr bwMode="auto">
          <a:xfrm>
            <a:off x="5521325" y="2401095"/>
            <a:ext cx="935038" cy="7453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35" name="AutoShape 23"/>
          <p:cNvSpPr>
            <a:spLocks noChangeArrowheads="1"/>
          </p:cNvSpPr>
          <p:nvPr/>
        </p:nvSpPr>
        <p:spPr bwMode="auto">
          <a:xfrm>
            <a:off x="6456363" y="4737418"/>
            <a:ext cx="1740218"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メタデータハーベスト機能</a:t>
            </a:r>
          </a:p>
        </p:txBody>
      </p:sp>
      <p:sp>
        <p:nvSpPr>
          <p:cNvPr id="1037336" name="AutoShape 24"/>
          <p:cNvSpPr>
            <a:spLocks noChangeArrowheads="1"/>
          </p:cNvSpPr>
          <p:nvPr/>
        </p:nvSpPr>
        <p:spPr bwMode="auto">
          <a:xfrm>
            <a:off x="8615363" y="4880293"/>
            <a:ext cx="136472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メタデータ管理機能</a:t>
            </a:r>
          </a:p>
        </p:txBody>
      </p:sp>
      <p:sp>
        <p:nvSpPr>
          <p:cNvPr id="1037337" name="AutoShape 25"/>
          <p:cNvSpPr>
            <a:spLocks noChangeArrowheads="1"/>
          </p:cNvSpPr>
          <p:nvPr/>
        </p:nvSpPr>
        <p:spPr bwMode="auto">
          <a:xfrm>
            <a:off x="6527801" y="5240656"/>
            <a:ext cx="1610737"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メタデータ横断剣先機能</a:t>
            </a:r>
          </a:p>
        </p:txBody>
      </p:sp>
      <p:cxnSp>
        <p:nvCxnSpPr>
          <p:cNvPr id="1037338" name="AutoShape 26"/>
          <p:cNvCxnSpPr>
            <a:cxnSpLocks noChangeShapeType="1"/>
            <a:stCxn id="1037325" idx="3"/>
            <a:endCxn id="1037335" idx="1"/>
          </p:cNvCxnSpPr>
          <p:nvPr/>
        </p:nvCxnSpPr>
        <p:spPr bwMode="auto">
          <a:xfrm>
            <a:off x="5645151" y="3450433"/>
            <a:ext cx="811213" cy="14231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9" name="AutoShape 27"/>
          <p:cNvCxnSpPr>
            <a:cxnSpLocks noChangeShapeType="1"/>
            <a:stCxn id="1037325" idx="3"/>
            <a:endCxn id="1037337" idx="1"/>
          </p:cNvCxnSpPr>
          <p:nvPr/>
        </p:nvCxnSpPr>
        <p:spPr bwMode="auto">
          <a:xfrm>
            <a:off x="5645150" y="3450433"/>
            <a:ext cx="882650" cy="19264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0" name="AutoShape 28"/>
          <p:cNvCxnSpPr>
            <a:cxnSpLocks noChangeShapeType="1"/>
            <a:stCxn id="1037325" idx="3"/>
            <a:endCxn id="1037336" idx="1"/>
          </p:cNvCxnSpPr>
          <p:nvPr/>
        </p:nvCxnSpPr>
        <p:spPr bwMode="auto">
          <a:xfrm>
            <a:off x="5645151" y="3450432"/>
            <a:ext cx="2970213" cy="15660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1" name="AutoShape 29"/>
          <p:cNvSpPr>
            <a:spLocks noChangeArrowheads="1"/>
          </p:cNvSpPr>
          <p:nvPr/>
        </p:nvSpPr>
        <p:spPr bwMode="auto">
          <a:xfrm>
            <a:off x="6456363" y="5889943"/>
            <a:ext cx="385714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HG丸ｺﾞｼｯｸM-PRO" panose="020F0600000000000000" pitchFamily="50" charset="-128"/>
                <a:ea typeface="HG丸ｺﾞｼｯｸM-PRO" panose="020F0600000000000000" pitchFamily="50" charset="-128"/>
              </a:rPr>
              <a:t>Wikipedia</a:t>
            </a:r>
            <a:r>
              <a:rPr lang="ja-JP" altLang="en-US" sz="1000" b="1">
                <a:solidFill>
                  <a:prstClr val="black"/>
                </a:solidFill>
                <a:latin typeface="HG丸ｺﾞｼｯｸM-PRO" panose="020F0600000000000000" pitchFamily="50" charset="-128"/>
                <a:ea typeface="HG丸ｺﾞｼｯｸM-PRO" panose="020F0600000000000000" pitchFamily="50" charset="-128"/>
              </a:rPr>
              <a:t>、はてなブックマーク、教えて</a:t>
            </a:r>
            <a:r>
              <a:rPr lang="en-US" altLang="ja-JP" sz="1000" b="1">
                <a:solidFill>
                  <a:prstClr val="black"/>
                </a:solidFill>
                <a:latin typeface="HG丸ｺﾞｼｯｸM-PRO" panose="020F0600000000000000" pitchFamily="50" charset="-128"/>
                <a:ea typeface="HG丸ｺﾞｼｯｸM-PRO" panose="020F0600000000000000" pitchFamily="50" charset="-128"/>
              </a:rPr>
              <a:t>goo</a:t>
            </a:r>
            <a:r>
              <a:rPr lang="ja-JP" altLang="en-US" sz="1000" b="1">
                <a:solidFill>
                  <a:prstClr val="black"/>
                </a:solidFill>
                <a:latin typeface="HG丸ｺﾞｼｯｸM-PRO" panose="020F0600000000000000" pitchFamily="50" charset="-128"/>
                <a:ea typeface="HG丸ｺﾞｼｯｸM-PRO" panose="020F0600000000000000" pitchFamily="50" charset="-128"/>
              </a:rPr>
              <a:t>のようなサービス</a:t>
            </a:r>
          </a:p>
        </p:txBody>
      </p:sp>
      <p:sp>
        <p:nvSpPr>
          <p:cNvPr id="1037342" name="AutoShape 30"/>
          <p:cNvSpPr>
            <a:spLocks noChangeArrowheads="1"/>
          </p:cNvSpPr>
          <p:nvPr/>
        </p:nvSpPr>
        <p:spPr bwMode="auto">
          <a:xfrm>
            <a:off x="4308475" y="5591294"/>
            <a:ext cx="1690688" cy="442674"/>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000" b="1">
                <a:solidFill>
                  <a:srgbClr val="ED7D31"/>
                </a:solidFill>
                <a:latin typeface="HG丸ｺﾞｼｯｸM-PRO" panose="020F0600000000000000" pitchFamily="50" charset="-128"/>
                <a:ea typeface="HG丸ｺﾞｼｯｸM-PRO" panose="020F0600000000000000" pitchFamily="50" charset="-128"/>
              </a:rPr>
              <a:t>ソーシャルネットワーク</a:t>
            </a:r>
          </a:p>
          <a:p>
            <a:pPr algn="ctr" fontAlgn="base">
              <a:spcBef>
                <a:spcPct val="0"/>
              </a:spcBef>
              <a:spcAft>
                <a:spcPct val="0"/>
              </a:spcAft>
              <a:defRPr/>
            </a:pPr>
            <a:r>
              <a:rPr lang="ja-JP" altLang="en-US" sz="1000" b="1">
                <a:solidFill>
                  <a:srgbClr val="ED7D31"/>
                </a:solidFill>
                <a:latin typeface="HG丸ｺﾞｼｯｸM-PRO" panose="020F0600000000000000" pitchFamily="50" charset="-128"/>
                <a:ea typeface="HG丸ｺﾞｼｯｸM-PRO" panose="020F0600000000000000" pitchFamily="50" charset="-128"/>
              </a:rPr>
              <a:t>フォークソノミー</a:t>
            </a:r>
          </a:p>
        </p:txBody>
      </p:sp>
      <p:cxnSp>
        <p:nvCxnSpPr>
          <p:cNvPr id="1037343" name="AutoShape 31"/>
          <p:cNvCxnSpPr>
            <a:cxnSpLocks noChangeShapeType="1"/>
            <a:stCxn id="1037317" idx="3"/>
            <a:endCxn id="1037342" idx="1"/>
          </p:cNvCxnSpPr>
          <p:nvPr/>
        </p:nvCxnSpPr>
        <p:spPr bwMode="auto">
          <a:xfrm>
            <a:off x="4043363" y="5302251"/>
            <a:ext cx="265112" cy="5103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4" name="AutoShape 32"/>
          <p:cNvCxnSpPr>
            <a:cxnSpLocks noChangeShapeType="1"/>
            <a:stCxn id="1037342" idx="3"/>
            <a:endCxn id="1037341" idx="1"/>
          </p:cNvCxnSpPr>
          <p:nvPr/>
        </p:nvCxnSpPr>
        <p:spPr bwMode="auto">
          <a:xfrm>
            <a:off x="5999163" y="5812632"/>
            <a:ext cx="457200" cy="2135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5" name="AutoShape 33"/>
          <p:cNvSpPr>
            <a:spLocks noChangeArrowheads="1"/>
          </p:cNvSpPr>
          <p:nvPr/>
        </p:nvSpPr>
        <p:spPr bwMode="auto">
          <a:xfrm>
            <a:off x="6167438" y="2495868"/>
            <a:ext cx="199917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クラウドコンピュータ関連技術</a:t>
            </a:r>
          </a:p>
        </p:txBody>
      </p:sp>
      <p:cxnSp>
        <p:nvCxnSpPr>
          <p:cNvPr id="1037346" name="AutoShape 34"/>
          <p:cNvCxnSpPr>
            <a:cxnSpLocks noChangeShapeType="1"/>
            <a:stCxn id="1037321" idx="3"/>
            <a:endCxn id="1037345" idx="1"/>
          </p:cNvCxnSpPr>
          <p:nvPr/>
        </p:nvCxnSpPr>
        <p:spPr bwMode="auto">
          <a:xfrm>
            <a:off x="5521326" y="2401095"/>
            <a:ext cx="646113" cy="2309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7" name="AutoShape 35"/>
          <p:cNvSpPr>
            <a:spLocks noChangeArrowheads="1"/>
          </p:cNvSpPr>
          <p:nvPr/>
        </p:nvSpPr>
        <p:spPr bwMode="auto">
          <a:xfrm>
            <a:off x="8399464" y="2420938"/>
            <a:ext cx="2160587"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rPr>
              <a:t>グリッド・コンピューティング、</a:t>
            </a:r>
            <a:r>
              <a:rPr lang="en-US" altLang="ja-JP" b="0">
                <a:solidFill>
                  <a:prstClr val="black"/>
                </a:solidFill>
              </a:rPr>
              <a:t>SOA</a:t>
            </a:r>
            <a:r>
              <a:rPr lang="ja-JP" altLang="en-US" b="0">
                <a:solidFill>
                  <a:prstClr val="black"/>
                </a:solidFill>
              </a:rPr>
              <a:t>、</a:t>
            </a:r>
            <a:r>
              <a:rPr lang="en-US" altLang="ja-JP" b="0">
                <a:solidFill>
                  <a:prstClr val="black"/>
                </a:solidFill>
              </a:rPr>
              <a:t>SaaS</a:t>
            </a:r>
            <a:r>
              <a:rPr lang="ja-JP" altLang="en-US" b="0">
                <a:solidFill>
                  <a:prstClr val="black"/>
                </a:solidFill>
              </a:rPr>
              <a:t>等の技術の集合</a:t>
            </a:r>
          </a:p>
        </p:txBody>
      </p:sp>
      <p:cxnSp>
        <p:nvCxnSpPr>
          <p:cNvPr id="1037348" name="AutoShape 36"/>
          <p:cNvCxnSpPr>
            <a:cxnSpLocks noChangeShapeType="1"/>
            <a:stCxn id="1037345" idx="3"/>
            <a:endCxn id="1037347" idx="1"/>
          </p:cNvCxnSpPr>
          <p:nvPr/>
        </p:nvCxnSpPr>
        <p:spPr bwMode="auto">
          <a:xfrm>
            <a:off x="8166617" y="2632076"/>
            <a:ext cx="232847" cy="103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9" name="AutoShape 37"/>
          <p:cNvCxnSpPr>
            <a:cxnSpLocks noChangeShapeType="1"/>
            <a:stCxn id="1037325" idx="3"/>
            <a:endCxn id="1037329" idx="1"/>
          </p:cNvCxnSpPr>
          <p:nvPr/>
        </p:nvCxnSpPr>
        <p:spPr bwMode="auto">
          <a:xfrm>
            <a:off x="5645151" y="3450433"/>
            <a:ext cx="811213" cy="199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39" name="テキスト ボックス 38"/>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1807054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E2F3B50-3404-44DF-A1F9-D4730C97815D}" type="slidenum">
              <a:rPr kumimoji="0" lang="en-US" altLang="ja-JP" b="0">
                <a:solidFill>
                  <a:prstClr val="black"/>
                </a:solidFill>
              </a:rPr>
              <a:pPr eaLnBrk="1" hangingPunct="1"/>
              <a:t>13</a:t>
            </a:fld>
            <a:endParaRPr kumimoji="0" lang="en-US" altLang="ja-JP" b="0">
              <a:solidFill>
                <a:prstClr val="black"/>
              </a:solidFill>
            </a:endParaRPr>
          </a:p>
        </p:txBody>
      </p:sp>
      <p:sp>
        <p:nvSpPr>
          <p:cNvPr id="79875" name="Rectangle 2"/>
          <p:cNvSpPr>
            <a:spLocks noGrp="1" noChangeArrowheads="1"/>
          </p:cNvSpPr>
          <p:nvPr>
            <p:ph type="title"/>
          </p:nvPr>
        </p:nvSpPr>
        <p:spPr>
          <a:xfrm>
            <a:off x="1987659" y="26869"/>
            <a:ext cx="7886700" cy="1325563"/>
          </a:xfrm>
        </p:spPr>
        <p:txBody>
          <a:bodyPr/>
          <a:lstStyle/>
          <a:p>
            <a:r>
              <a:rPr lang="ja-JP" altLang="en-US" sz="2800" dirty="0">
                <a:latin typeface="HG丸ｺﾞｼｯｸM-PRO" panose="020F0600000000000000" pitchFamily="50" charset="-128"/>
                <a:ea typeface="HG丸ｺﾞｼｯｸM-PRO" panose="020F0600000000000000" pitchFamily="50" charset="-128"/>
              </a:rPr>
              <a:t>機能ごとに必要な技術要素</a:t>
            </a:r>
            <a:r>
              <a:rPr lang="ja-JP" altLang="en-US" sz="4000" dirty="0">
                <a:latin typeface="HG丸ｺﾞｼｯｸM-PRO" panose="020F0600000000000000" pitchFamily="50" charset="-128"/>
                <a:ea typeface="HG丸ｺﾞｼｯｸM-PRO" panose="020F0600000000000000" pitchFamily="50" charset="-128"/>
              </a:rPr>
              <a:t/>
            </a:r>
            <a:br>
              <a:rPr lang="ja-JP" altLang="en-US" sz="4000" dirty="0">
                <a:latin typeface="HG丸ｺﾞｼｯｸM-PRO" panose="020F0600000000000000" pitchFamily="50" charset="-128"/>
                <a:ea typeface="HG丸ｺﾞｼｯｸM-PRO" panose="020F0600000000000000" pitchFamily="50" charset="-128"/>
              </a:rPr>
            </a:br>
            <a:r>
              <a:rPr lang="ja-JP" altLang="en-US" sz="4000" dirty="0">
                <a:latin typeface="HG丸ｺﾞｼｯｸM-PRO" panose="020F0600000000000000" pitchFamily="50" charset="-128"/>
                <a:ea typeface="HG丸ｺﾞｼｯｸM-PRO" panose="020F0600000000000000" pitchFamily="50" charset="-128"/>
              </a:rPr>
              <a:t>集合知の永久保存</a:t>
            </a:r>
          </a:p>
        </p:txBody>
      </p:sp>
      <p:sp>
        <p:nvSpPr>
          <p:cNvPr id="1039363" name="AutoShape 3"/>
          <p:cNvSpPr>
            <a:spLocks noChangeArrowheads="1"/>
          </p:cNvSpPr>
          <p:nvPr/>
        </p:nvSpPr>
        <p:spPr bwMode="auto">
          <a:xfrm>
            <a:off x="1990726" y="1846264"/>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集合知の永久保存</a:t>
            </a:r>
          </a:p>
        </p:txBody>
      </p:sp>
      <p:sp>
        <p:nvSpPr>
          <p:cNvPr id="1039364" name="AutoShape 4"/>
          <p:cNvSpPr>
            <a:spLocks noChangeArrowheads="1"/>
          </p:cNvSpPr>
          <p:nvPr/>
        </p:nvSpPr>
        <p:spPr bwMode="auto">
          <a:xfrm>
            <a:off x="2422526" y="27209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収集</a:t>
            </a:r>
          </a:p>
        </p:txBody>
      </p:sp>
      <p:sp>
        <p:nvSpPr>
          <p:cNvPr id="1039365" name="AutoShape 5"/>
          <p:cNvSpPr>
            <a:spLocks noChangeArrowheads="1"/>
          </p:cNvSpPr>
          <p:nvPr/>
        </p:nvSpPr>
        <p:spPr bwMode="auto">
          <a:xfrm>
            <a:off x="2351089" y="387346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長期保存</a:t>
            </a:r>
          </a:p>
        </p:txBody>
      </p:sp>
      <p:cxnSp>
        <p:nvCxnSpPr>
          <p:cNvPr id="1039366" name="AutoShape 6"/>
          <p:cNvCxnSpPr>
            <a:cxnSpLocks noChangeShapeType="1"/>
            <a:stCxn id="1039363" idx="2"/>
            <a:endCxn id="1039364" idx="0"/>
          </p:cNvCxnSpPr>
          <p:nvPr/>
        </p:nvCxnSpPr>
        <p:spPr bwMode="auto">
          <a:xfrm>
            <a:off x="2998789" y="2133601"/>
            <a:ext cx="98425" cy="58733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67" name="AutoShape 7"/>
          <p:cNvCxnSpPr>
            <a:cxnSpLocks noChangeShapeType="1"/>
            <a:stCxn id="1039363" idx="2"/>
            <a:endCxn id="1039365" idx="0"/>
          </p:cNvCxnSpPr>
          <p:nvPr/>
        </p:nvCxnSpPr>
        <p:spPr bwMode="auto">
          <a:xfrm>
            <a:off x="2998788" y="2133600"/>
            <a:ext cx="26988" cy="173986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68" name="AutoShape 8"/>
          <p:cNvSpPr>
            <a:spLocks noChangeArrowheads="1"/>
          </p:cNvSpPr>
          <p:nvPr/>
        </p:nvSpPr>
        <p:spPr bwMode="auto">
          <a:xfrm>
            <a:off x="6816726" y="4089718"/>
            <a:ext cx="110328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原本性保証技術</a:t>
            </a:r>
          </a:p>
        </p:txBody>
      </p:sp>
      <p:sp>
        <p:nvSpPr>
          <p:cNvPr id="1039369" name="AutoShape 9"/>
          <p:cNvSpPr>
            <a:spLocks noChangeArrowheads="1"/>
          </p:cNvSpPr>
          <p:nvPr/>
        </p:nvSpPr>
        <p:spPr bwMode="auto">
          <a:xfrm>
            <a:off x="6311900" y="4881881"/>
            <a:ext cx="199917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新たな標準に対応した移行技術</a:t>
            </a:r>
          </a:p>
        </p:txBody>
      </p:sp>
      <p:sp>
        <p:nvSpPr>
          <p:cNvPr id="1039370" name="AutoShape 10"/>
          <p:cNvSpPr>
            <a:spLocks noChangeArrowheads="1"/>
          </p:cNvSpPr>
          <p:nvPr/>
        </p:nvSpPr>
        <p:spPr bwMode="auto">
          <a:xfrm>
            <a:off x="4654550" y="5602606"/>
            <a:ext cx="136472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コンテンツ保護機能</a:t>
            </a:r>
          </a:p>
        </p:txBody>
      </p:sp>
      <p:cxnSp>
        <p:nvCxnSpPr>
          <p:cNvPr id="1039371" name="AutoShape 11"/>
          <p:cNvCxnSpPr>
            <a:cxnSpLocks noChangeShapeType="1"/>
            <a:stCxn id="1039376" idx="3"/>
            <a:endCxn id="1039368" idx="1"/>
          </p:cNvCxnSpPr>
          <p:nvPr/>
        </p:nvCxnSpPr>
        <p:spPr bwMode="auto">
          <a:xfrm>
            <a:off x="6049387" y="3578225"/>
            <a:ext cx="767338" cy="647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2" name="AutoShape 12"/>
          <p:cNvCxnSpPr>
            <a:cxnSpLocks noChangeShapeType="1"/>
            <a:stCxn id="1039377" idx="2"/>
            <a:endCxn id="1039369" idx="1"/>
          </p:cNvCxnSpPr>
          <p:nvPr/>
        </p:nvCxnSpPr>
        <p:spPr bwMode="auto">
          <a:xfrm>
            <a:off x="5502980" y="4435158"/>
            <a:ext cx="808920" cy="5829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3" name="AutoShape 13"/>
          <p:cNvCxnSpPr>
            <a:cxnSpLocks noChangeShapeType="1"/>
            <a:stCxn id="1039365" idx="3"/>
            <a:endCxn id="1039370" idx="1"/>
          </p:cNvCxnSpPr>
          <p:nvPr/>
        </p:nvCxnSpPr>
        <p:spPr bwMode="auto">
          <a:xfrm>
            <a:off x="3700464" y="4026695"/>
            <a:ext cx="954087" cy="17121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74" name="AutoShape 14"/>
          <p:cNvSpPr>
            <a:spLocks noChangeArrowheads="1"/>
          </p:cNvSpPr>
          <p:nvPr/>
        </p:nvSpPr>
        <p:spPr bwMode="auto">
          <a:xfrm>
            <a:off x="4799013" y="2433956"/>
            <a:ext cx="97256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分散収集機能</a:t>
            </a:r>
          </a:p>
        </p:txBody>
      </p:sp>
      <p:sp>
        <p:nvSpPr>
          <p:cNvPr id="1039375" name="AutoShape 15"/>
          <p:cNvSpPr>
            <a:spLocks noChangeArrowheads="1"/>
          </p:cNvSpPr>
          <p:nvPr/>
        </p:nvSpPr>
        <p:spPr bwMode="auto">
          <a:xfrm>
            <a:off x="4727576" y="2865756"/>
            <a:ext cx="148125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分散データベース機能</a:t>
            </a:r>
          </a:p>
        </p:txBody>
      </p:sp>
      <p:sp>
        <p:nvSpPr>
          <p:cNvPr id="1039376" name="AutoShape 16"/>
          <p:cNvSpPr>
            <a:spLocks noChangeArrowheads="1"/>
          </p:cNvSpPr>
          <p:nvPr/>
        </p:nvSpPr>
        <p:spPr bwMode="auto">
          <a:xfrm>
            <a:off x="4438651" y="3442018"/>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確実に長期保存する機能</a:t>
            </a:r>
          </a:p>
        </p:txBody>
      </p:sp>
      <p:sp>
        <p:nvSpPr>
          <p:cNvPr id="1039377" name="AutoShape 17"/>
          <p:cNvSpPr>
            <a:spLocks noChangeArrowheads="1"/>
          </p:cNvSpPr>
          <p:nvPr/>
        </p:nvSpPr>
        <p:spPr bwMode="auto">
          <a:xfrm>
            <a:off x="4438651" y="4162743"/>
            <a:ext cx="212865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確実に再生できるようにする機能</a:t>
            </a:r>
          </a:p>
        </p:txBody>
      </p:sp>
      <p:cxnSp>
        <p:nvCxnSpPr>
          <p:cNvPr id="1039378" name="AutoShape 18"/>
          <p:cNvCxnSpPr>
            <a:cxnSpLocks noChangeShapeType="1"/>
            <a:stCxn id="1039365" idx="3"/>
            <a:endCxn id="1039376" idx="1"/>
          </p:cNvCxnSpPr>
          <p:nvPr/>
        </p:nvCxnSpPr>
        <p:spPr bwMode="auto">
          <a:xfrm flipV="1">
            <a:off x="3700464" y="3578226"/>
            <a:ext cx="738187" cy="4484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9" name="AutoShape 19"/>
          <p:cNvCxnSpPr>
            <a:cxnSpLocks noChangeShapeType="1"/>
            <a:stCxn id="1039365" idx="3"/>
            <a:endCxn id="1039377" idx="1"/>
          </p:cNvCxnSpPr>
          <p:nvPr/>
        </p:nvCxnSpPr>
        <p:spPr bwMode="auto">
          <a:xfrm>
            <a:off x="3700464" y="4026694"/>
            <a:ext cx="738187" cy="2722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0" name="AutoShape 20"/>
          <p:cNvCxnSpPr>
            <a:cxnSpLocks noChangeShapeType="1"/>
            <a:stCxn id="1039364" idx="3"/>
            <a:endCxn id="1039374" idx="1"/>
          </p:cNvCxnSpPr>
          <p:nvPr/>
        </p:nvCxnSpPr>
        <p:spPr bwMode="auto">
          <a:xfrm flipV="1">
            <a:off x="3771901" y="2570163"/>
            <a:ext cx="1027113" cy="3040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1" name="AutoShape 21"/>
          <p:cNvCxnSpPr>
            <a:cxnSpLocks noChangeShapeType="1"/>
            <a:stCxn id="1039364" idx="3"/>
            <a:endCxn id="1039375" idx="1"/>
          </p:cNvCxnSpPr>
          <p:nvPr/>
        </p:nvCxnSpPr>
        <p:spPr bwMode="auto">
          <a:xfrm>
            <a:off x="3771901" y="2874169"/>
            <a:ext cx="955675" cy="127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82" name="AutoShape 22"/>
          <p:cNvSpPr>
            <a:spLocks noChangeArrowheads="1"/>
          </p:cNvSpPr>
          <p:nvPr/>
        </p:nvSpPr>
        <p:spPr bwMode="auto">
          <a:xfrm>
            <a:off x="6743701" y="3586481"/>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ディザスタリカバリ機能</a:t>
            </a:r>
          </a:p>
        </p:txBody>
      </p:sp>
      <p:sp>
        <p:nvSpPr>
          <p:cNvPr id="1039383" name="AutoShape 23"/>
          <p:cNvSpPr>
            <a:spLocks noChangeArrowheads="1"/>
          </p:cNvSpPr>
          <p:nvPr/>
        </p:nvSpPr>
        <p:spPr bwMode="auto">
          <a:xfrm>
            <a:off x="6743700" y="3010019"/>
            <a:ext cx="1626166"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長期保存デバイスの開発</a:t>
            </a:r>
          </a:p>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次世代ストレージ技術</a:t>
            </a:r>
          </a:p>
        </p:txBody>
      </p:sp>
      <p:cxnSp>
        <p:nvCxnSpPr>
          <p:cNvPr id="1039384" name="AutoShape 24"/>
          <p:cNvCxnSpPr>
            <a:cxnSpLocks noChangeShapeType="1"/>
            <a:stCxn id="1039376" idx="3"/>
            <a:endCxn id="1039383" idx="1"/>
          </p:cNvCxnSpPr>
          <p:nvPr/>
        </p:nvCxnSpPr>
        <p:spPr bwMode="auto">
          <a:xfrm flipV="1">
            <a:off x="6049388" y="3231357"/>
            <a:ext cx="694313" cy="3468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5" name="AutoShape 25"/>
          <p:cNvCxnSpPr>
            <a:cxnSpLocks noChangeShapeType="1"/>
            <a:stCxn id="1039376" idx="3"/>
            <a:endCxn id="1039382" idx="1"/>
          </p:cNvCxnSpPr>
          <p:nvPr/>
        </p:nvCxnSpPr>
        <p:spPr bwMode="auto">
          <a:xfrm>
            <a:off x="6049388" y="3578226"/>
            <a:ext cx="694313" cy="1444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86" name="AutoShape 26"/>
          <p:cNvSpPr>
            <a:spLocks noChangeArrowheads="1"/>
          </p:cNvSpPr>
          <p:nvPr/>
        </p:nvSpPr>
        <p:spPr bwMode="auto">
          <a:xfrm>
            <a:off x="8615364" y="4594543"/>
            <a:ext cx="123400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マイグレーション</a:t>
            </a:r>
          </a:p>
        </p:txBody>
      </p:sp>
      <p:sp>
        <p:nvSpPr>
          <p:cNvPr id="1039387" name="AutoShape 27"/>
          <p:cNvSpPr>
            <a:spLocks noChangeArrowheads="1"/>
          </p:cNvSpPr>
          <p:nvPr/>
        </p:nvSpPr>
        <p:spPr bwMode="auto">
          <a:xfrm>
            <a:off x="8686801" y="5386706"/>
            <a:ext cx="123400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エミュレーション</a:t>
            </a:r>
          </a:p>
        </p:txBody>
      </p:sp>
      <p:cxnSp>
        <p:nvCxnSpPr>
          <p:cNvPr id="1039388" name="AutoShape 28"/>
          <p:cNvCxnSpPr>
            <a:cxnSpLocks noChangeShapeType="1"/>
            <a:stCxn id="1039369" idx="3"/>
            <a:endCxn id="1039386" idx="1"/>
          </p:cNvCxnSpPr>
          <p:nvPr/>
        </p:nvCxnSpPr>
        <p:spPr bwMode="auto">
          <a:xfrm flipV="1">
            <a:off x="8311079" y="4730750"/>
            <a:ext cx="304285" cy="2873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9" name="AutoShape 29"/>
          <p:cNvCxnSpPr>
            <a:cxnSpLocks noChangeShapeType="1"/>
            <a:stCxn id="1039369" idx="3"/>
            <a:endCxn id="1039387" idx="1"/>
          </p:cNvCxnSpPr>
          <p:nvPr/>
        </p:nvCxnSpPr>
        <p:spPr bwMode="auto">
          <a:xfrm>
            <a:off x="8311078" y="5018089"/>
            <a:ext cx="375722" cy="5048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0" name="AutoShape 30"/>
          <p:cNvSpPr>
            <a:spLocks noChangeArrowheads="1"/>
          </p:cNvSpPr>
          <p:nvPr/>
        </p:nvSpPr>
        <p:spPr bwMode="auto">
          <a:xfrm>
            <a:off x="4511675" y="1497331"/>
            <a:ext cx="136472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確実に収集する機能</a:t>
            </a:r>
          </a:p>
        </p:txBody>
      </p:sp>
      <p:cxnSp>
        <p:nvCxnSpPr>
          <p:cNvPr id="1039391" name="AutoShape 31"/>
          <p:cNvCxnSpPr>
            <a:cxnSpLocks noChangeShapeType="1"/>
            <a:stCxn id="1039364" idx="3"/>
            <a:endCxn id="1039390" idx="1"/>
          </p:cNvCxnSpPr>
          <p:nvPr/>
        </p:nvCxnSpPr>
        <p:spPr bwMode="auto">
          <a:xfrm flipV="1">
            <a:off x="3771901" y="1633539"/>
            <a:ext cx="739775" cy="12406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92" name="AutoShape 32"/>
          <p:cNvCxnSpPr>
            <a:cxnSpLocks noChangeShapeType="1"/>
            <a:stCxn id="1039376" idx="0"/>
            <a:endCxn id="1039375" idx="2"/>
          </p:cNvCxnSpPr>
          <p:nvPr/>
        </p:nvCxnSpPr>
        <p:spPr bwMode="auto">
          <a:xfrm flipV="1">
            <a:off x="5244020" y="3138171"/>
            <a:ext cx="224185" cy="30384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3" name="AutoShape 33"/>
          <p:cNvSpPr>
            <a:spLocks noChangeArrowheads="1"/>
          </p:cNvSpPr>
          <p:nvPr/>
        </p:nvSpPr>
        <p:spPr bwMode="auto">
          <a:xfrm>
            <a:off x="8543925" y="2937193"/>
            <a:ext cx="194738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HG丸ｺﾞｼｯｸM-PRO" panose="020F0600000000000000" pitchFamily="50" charset="-128"/>
                <a:ea typeface="HG丸ｺﾞｼｯｸM-PRO" panose="020F0600000000000000" pitchFamily="50" charset="-128"/>
              </a:rPr>
              <a:t>OAIS</a:t>
            </a:r>
            <a:r>
              <a:rPr lang="ja-JP" altLang="en-US" sz="1000" b="1">
                <a:solidFill>
                  <a:prstClr val="black"/>
                </a:solidFill>
                <a:latin typeface="HG丸ｺﾞｼｯｸM-PRO" panose="020F0600000000000000" pitchFamily="50" charset="-128"/>
                <a:ea typeface="HG丸ｺﾞｼｯｸM-PRO" panose="020F0600000000000000" pitchFamily="50" charset="-128"/>
              </a:rPr>
              <a:t>に準拠した保存システム</a:t>
            </a:r>
          </a:p>
        </p:txBody>
      </p:sp>
      <p:cxnSp>
        <p:nvCxnSpPr>
          <p:cNvPr id="1039394" name="AutoShape 34"/>
          <p:cNvCxnSpPr>
            <a:cxnSpLocks noChangeShapeType="1"/>
            <a:stCxn id="1039376" idx="3"/>
            <a:endCxn id="1039403" idx="1"/>
          </p:cNvCxnSpPr>
          <p:nvPr/>
        </p:nvCxnSpPr>
        <p:spPr bwMode="auto">
          <a:xfrm flipV="1">
            <a:off x="6049388" y="2570163"/>
            <a:ext cx="118051" cy="10080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5" name="AutoShape 35"/>
          <p:cNvSpPr>
            <a:spLocks noChangeArrowheads="1"/>
          </p:cNvSpPr>
          <p:nvPr/>
        </p:nvSpPr>
        <p:spPr bwMode="auto">
          <a:xfrm>
            <a:off x="6167438" y="1497331"/>
            <a:ext cx="71786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差分収集</a:t>
            </a:r>
          </a:p>
        </p:txBody>
      </p:sp>
      <p:sp>
        <p:nvSpPr>
          <p:cNvPr id="1039396" name="AutoShape 36"/>
          <p:cNvSpPr>
            <a:spLocks noChangeArrowheads="1"/>
          </p:cNvSpPr>
          <p:nvPr/>
        </p:nvSpPr>
        <p:spPr bwMode="auto">
          <a:xfrm>
            <a:off x="7823200" y="1713032"/>
            <a:ext cx="1756886"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差分コンテンツによる</a:t>
            </a:r>
          </a:p>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サイトイメージの再現技術</a:t>
            </a:r>
          </a:p>
        </p:txBody>
      </p:sp>
      <p:cxnSp>
        <p:nvCxnSpPr>
          <p:cNvPr id="1039397" name="AutoShape 37"/>
          <p:cNvCxnSpPr>
            <a:cxnSpLocks noChangeShapeType="1"/>
            <a:stCxn id="1039390" idx="3"/>
            <a:endCxn id="1039395" idx="1"/>
          </p:cNvCxnSpPr>
          <p:nvPr/>
        </p:nvCxnSpPr>
        <p:spPr bwMode="auto">
          <a:xfrm>
            <a:off x="5876400" y="1633538"/>
            <a:ext cx="291039" cy="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98" name="AutoShape 38"/>
          <p:cNvCxnSpPr>
            <a:cxnSpLocks noChangeShapeType="1"/>
            <a:stCxn id="1039395" idx="3"/>
            <a:endCxn id="1039396" idx="1"/>
          </p:cNvCxnSpPr>
          <p:nvPr/>
        </p:nvCxnSpPr>
        <p:spPr bwMode="auto">
          <a:xfrm>
            <a:off x="6885306" y="1633539"/>
            <a:ext cx="937894" cy="3008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9" name="AutoShape 39"/>
          <p:cNvSpPr>
            <a:spLocks noChangeArrowheads="1"/>
          </p:cNvSpPr>
          <p:nvPr/>
        </p:nvSpPr>
        <p:spPr bwMode="auto">
          <a:xfrm>
            <a:off x="5735639" y="2002156"/>
            <a:ext cx="148125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投擲ページの収集技術</a:t>
            </a:r>
          </a:p>
        </p:txBody>
      </p:sp>
      <p:cxnSp>
        <p:nvCxnSpPr>
          <p:cNvPr id="1039400" name="AutoShape 40"/>
          <p:cNvCxnSpPr>
            <a:cxnSpLocks noChangeShapeType="1"/>
            <a:stCxn id="1039390" idx="2"/>
            <a:endCxn id="1039399" idx="1"/>
          </p:cNvCxnSpPr>
          <p:nvPr/>
        </p:nvCxnSpPr>
        <p:spPr bwMode="auto">
          <a:xfrm>
            <a:off x="5194038" y="1769745"/>
            <a:ext cx="541601" cy="3686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401" name="AutoShape 41"/>
          <p:cNvSpPr>
            <a:spLocks noChangeArrowheads="1"/>
          </p:cNvSpPr>
          <p:nvPr/>
        </p:nvSpPr>
        <p:spPr bwMode="auto">
          <a:xfrm>
            <a:off x="8124826" y="4005263"/>
            <a:ext cx="2543175"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en-US" altLang="ja-JP" b="0">
                <a:solidFill>
                  <a:prstClr val="black"/>
                </a:solidFill>
              </a:rPr>
              <a:t>100</a:t>
            </a:r>
            <a:r>
              <a:rPr lang="ja-JP" altLang="en-US" b="0">
                <a:solidFill>
                  <a:prstClr val="black"/>
                </a:solidFill>
              </a:rPr>
              <a:t>年のオーダーで証明できる認証局、</a:t>
            </a:r>
          </a:p>
          <a:p>
            <a:pPr eaLnBrk="1" fontAlgn="base" hangingPunct="1">
              <a:spcBef>
                <a:spcPct val="0"/>
              </a:spcBef>
              <a:spcAft>
                <a:spcPct val="0"/>
              </a:spcAft>
            </a:pPr>
            <a:r>
              <a:rPr lang="ja-JP" altLang="en-US" b="0">
                <a:solidFill>
                  <a:prstClr val="black"/>
                </a:solidFill>
              </a:rPr>
              <a:t>タイムスタンプ等</a:t>
            </a:r>
          </a:p>
        </p:txBody>
      </p:sp>
      <p:cxnSp>
        <p:nvCxnSpPr>
          <p:cNvPr id="1039402" name="AutoShape 42"/>
          <p:cNvCxnSpPr>
            <a:cxnSpLocks noChangeShapeType="1"/>
            <a:stCxn id="1039368" idx="3"/>
            <a:endCxn id="1039401" idx="1"/>
          </p:cNvCxnSpPr>
          <p:nvPr/>
        </p:nvCxnSpPr>
        <p:spPr bwMode="auto">
          <a:xfrm>
            <a:off x="7920009" y="4225925"/>
            <a:ext cx="204817" cy="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403" name="AutoShape 43"/>
          <p:cNvSpPr>
            <a:spLocks noChangeArrowheads="1"/>
          </p:cNvSpPr>
          <p:nvPr/>
        </p:nvSpPr>
        <p:spPr bwMode="auto">
          <a:xfrm>
            <a:off x="6167439" y="2433956"/>
            <a:ext cx="2594789" cy="272415"/>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HG丸ｺﾞｼｯｸM-PRO" panose="020F0600000000000000" pitchFamily="50" charset="-128"/>
                <a:ea typeface="HG丸ｺﾞｼｯｸM-PRO" panose="020F0600000000000000" pitchFamily="50" charset="-128"/>
              </a:rPr>
              <a:t>OAIS</a:t>
            </a:r>
            <a:r>
              <a:rPr lang="ja-JP" altLang="en-US" sz="1000" b="1">
                <a:solidFill>
                  <a:prstClr val="black"/>
                </a:solidFill>
                <a:latin typeface="HG丸ｺﾞｼｯｸM-PRO" panose="020F0600000000000000" pitchFamily="50" charset="-128"/>
                <a:ea typeface="HG丸ｺﾞｼｯｸM-PRO" panose="020F0600000000000000" pitchFamily="50" charset="-128"/>
              </a:rPr>
              <a:t>（保存システムのフレームワーク）</a:t>
            </a:r>
            <a:endParaRPr lang="ja-JP" altLang="en-US" sz="1000">
              <a:solidFill>
                <a:prstClr val="black"/>
              </a:solidFill>
              <a:latin typeface="HG丸ｺﾞｼｯｸM-PRO" panose="020F0600000000000000" pitchFamily="50" charset="-128"/>
              <a:ea typeface="HG丸ｺﾞｼｯｸM-PRO" panose="020F0600000000000000" pitchFamily="50" charset="-128"/>
            </a:endParaRPr>
          </a:p>
        </p:txBody>
      </p:sp>
      <p:cxnSp>
        <p:nvCxnSpPr>
          <p:cNvPr id="1039404" name="AutoShape 44"/>
          <p:cNvCxnSpPr>
            <a:cxnSpLocks noChangeShapeType="1"/>
            <a:stCxn id="1039403" idx="2"/>
            <a:endCxn id="1039393" idx="1"/>
          </p:cNvCxnSpPr>
          <p:nvPr/>
        </p:nvCxnSpPr>
        <p:spPr bwMode="auto">
          <a:xfrm>
            <a:off x="7464833" y="2706370"/>
            <a:ext cx="1079092" cy="36703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46" name="テキスト ボックス 45"/>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123589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8A4A43C0-D3C6-4BF4-B522-796B12CB0F93}" type="slidenum">
              <a:rPr kumimoji="0" lang="en-US" altLang="ja-JP" b="0">
                <a:solidFill>
                  <a:prstClr val="black"/>
                </a:solidFill>
              </a:rPr>
              <a:pPr eaLnBrk="1" hangingPunct="1"/>
              <a:t>14</a:t>
            </a:fld>
            <a:endParaRPr kumimoji="0" lang="en-US" altLang="ja-JP" b="0">
              <a:solidFill>
                <a:prstClr val="black"/>
              </a:solidFill>
            </a:endParaRPr>
          </a:p>
        </p:txBody>
      </p:sp>
      <p:sp>
        <p:nvSpPr>
          <p:cNvPr id="80899" name="Rectangle 2"/>
          <p:cNvSpPr>
            <a:spLocks noGrp="1" noChangeArrowheads="1"/>
          </p:cNvSpPr>
          <p:nvPr>
            <p:ph type="title"/>
          </p:nvPr>
        </p:nvSpPr>
        <p:spPr>
          <a:xfrm>
            <a:off x="1878925" y="2777"/>
            <a:ext cx="7886700" cy="1325563"/>
          </a:xfrm>
        </p:spPr>
        <p:txBody>
          <a:bodyPr>
            <a:normAutofit fontScale="90000"/>
          </a:bodyPr>
          <a:lstStyle/>
          <a:p>
            <a:r>
              <a:rPr lang="ja-JP" altLang="en-US" sz="2800" dirty="0">
                <a:latin typeface="HG丸ｺﾞｼｯｸM-PRO" panose="020F0600000000000000" pitchFamily="50" charset="-128"/>
                <a:ea typeface="HG丸ｺﾞｼｯｸM-PRO" panose="020F0600000000000000" pitchFamily="50" charset="-128"/>
              </a:rPr>
              <a:t>機能ごとに必要な技術要素</a:t>
            </a:r>
            <a:r>
              <a:rPr lang="ja-JP" altLang="en-US" sz="4000" dirty="0">
                <a:latin typeface="HG丸ｺﾞｼｯｸM-PRO" panose="020F0600000000000000" pitchFamily="50" charset="-128"/>
                <a:ea typeface="HG丸ｺﾞｼｯｸM-PRO" panose="020F0600000000000000" pitchFamily="50" charset="-128"/>
              </a:rPr>
              <a:t/>
            </a:r>
            <a:br>
              <a:rPr lang="ja-JP" altLang="en-US" sz="4000" dirty="0">
                <a:latin typeface="HG丸ｺﾞｼｯｸM-PRO" panose="020F0600000000000000" pitchFamily="50" charset="-128"/>
                <a:ea typeface="HG丸ｺﾞｼｯｸM-PRO" panose="020F0600000000000000" pitchFamily="50" charset="-128"/>
              </a:rPr>
            </a:br>
            <a:r>
              <a:rPr lang="ja-JP" altLang="en-US" sz="4000" dirty="0">
                <a:latin typeface="HG丸ｺﾞｼｯｸM-PRO" panose="020F0600000000000000" pitchFamily="50" charset="-128"/>
                <a:ea typeface="HG丸ｺﾞｼｯｸM-PRO" panose="020F0600000000000000" pitchFamily="50" charset="-128"/>
              </a:rPr>
              <a:t>情報の組織化・情報と人の関係付け</a:t>
            </a:r>
          </a:p>
        </p:txBody>
      </p:sp>
      <p:sp>
        <p:nvSpPr>
          <p:cNvPr id="1041411" name="AutoShape 3"/>
          <p:cNvSpPr>
            <a:spLocks noChangeArrowheads="1"/>
          </p:cNvSpPr>
          <p:nvPr/>
        </p:nvSpPr>
        <p:spPr bwMode="auto">
          <a:xfrm>
            <a:off x="1841068" y="4720036"/>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情報の属性付与</a:t>
            </a:r>
          </a:p>
        </p:txBody>
      </p:sp>
      <p:sp>
        <p:nvSpPr>
          <p:cNvPr id="1041412" name="AutoShape 4"/>
          <p:cNvSpPr>
            <a:spLocks noChangeArrowheads="1"/>
          </p:cNvSpPr>
          <p:nvPr/>
        </p:nvSpPr>
        <p:spPr bwMode="auto">
          <a:xfrm>
            <a:off x="2250569" y="3780116"/>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情報と情報の</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関連付け</a:t>
            </a:r>
          </a:p>
        </p:txBody>
      </p:sp>
      <p:sp>
        <p:nvSpPr>
          <p:cNvPr id="1041413" name="AutoShape 5"/>
          <p:cNvSpPr>
            <a:spLocks noChangeArrowheads="1"/>
          </p:cNvSpPr>
          <p:nvPr/>
        </p:nvSpPr>
        <p:spPr bwMode="auto">
          <a:xfrm>
            <a:off x="4308069" y="5858867"/>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自動組織化</a:t>
            </a:r>
            <a:br>
              <a:rPr lang="ja-JP" altLang="en-US" sz="1200" b="1">
                <a:solidFill>
                  <a:srgbClr val="ED7D31"/>
                </a:solidFill>
                <a:latin typeface="HG丸ｺﾞｼｯｸM-PRO" panose="020F0600000000000000" pitchFamily="50" charset="-128"/>
                <a:ea typeface="HG丸ｺﾞｼｯｸM-PRO" panose="020F0600000000000000" pitchFamily="50" charset="-128"/>
              </a:rPr>
            </a:br>
            <a:r>
              <a:rPr lang="ja-JP" altLang="en-US" sz="1200" b="1">
                <a:solidFill>
                  <a:srgbClr val="ED7D31"/>
                </a:solidFill>
                <a:latin typeface="HG丸ｺﾞｼｯｸM-PRO" panose="020F0600000000000000" pitchFamily="50" charset="-128"/>
                <a:ea typeface="HG丸ｺﾞｼｯｸM-PRO" panose="020F0600000000000000" pitchFamily="50" charset="-128"/>
              </a:rPr>
              <a:t>（自動メタデータ付与）</a:t>
            </a:r>
          </a:p>
        </p:txBody>
      </p:sp>
      <p:sp>
        <p:nvSpPr>
          <p:cNvPr id="1041414" name="AutoShape 6"/>
          <p:cNvSpPr>
            <a:spLocks noChangeArrowheads="1"/>
          </p:cNvSpPr>
          <p:nvPr/>
        </p:nvSpPr>
        <p:spPr bwMode="auto">
          <a:xfrm>
            <a:off x="4300875" y="3946486"/>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セマンティックウェブ技術の適用</a:t>
            </a:r>
          </a:p>
        </p:txBody>
      </p:sp>
      <p:sp>
        <p:nvSpPr>
          <p:cNvPr id="1041415" name="AutoShape 7"/>
          <p:cNvSpPr>
            <a:spLocks noChangeArrowheads="1"/>
          </p:cNvSpPr>
          <p:nvPr/>
        </p:nvSpPr>
        <p:spPr bwMode="auto">
          <a:xfrm>
            <a:off x="1811626" y="1548091"/>
            <a:ext cx="1310701"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利用した人の</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属性把握</a:t>
            </a:r>
          </a:p>
        </p:txBody>
      </p:sp>
      <p:sp>
        <p:nvSpPr>
          <p:cNvPr id="1041416" name="AutoShape 8"/>
          <p:cNvSpPr>
            <a:spLocks noChangeArrowheads="1"/>
          </p:cNvSpPr>
          <p:nvPr/>
        </p:nvSpPr>
        <p:spPr bwMode="auto">
          <a:xfrm>
            <a:off x="2337833" y="2627591"/>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人と人の</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関連付け</a:t>
            </a:r>
          </a:p>
        </p:txBody>
      </p:sp>
      <p:sp>
        <p:nvSpPr>
          <p:cNvPr id="1041417" name="AutoShape 9"/>
          <p:cNvSpPr>
            <a:spLocks noChangeArrowheads="1"/>
          </p:cNvSpPr>
          <p:nvPr/>
        </p:nvSpPr>
        <p:spPr bwMode="auto">
          <a:xfrm>
            <a:off x="4234597" y="320385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情報と利用した人の</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関係付け</a:t>
            </a:r>
          </a:p>
        </p:txBody>
      </p:sp>
      <p:cxnSp>
        <p:nvCxnSpPr>
          <p:cNvPr id="1041418" name="AutoShape 10"/>
          <p:cNvCxnSpPr>
            <a:cxnSpLocks noChangeShapeType="1"/>
            <a:stCxn id="1041415" idx="3"/>
            <a:endCxn id="1041423" idx="1"/>
          </p:cNvCxnSpPr>
          <p:nvPr/>
        </p:nvCxnSpPr>
        <p:spPr bwMode="auto">
          <a:xfrm flipV="1">
            <a:off x="3122327" y="1723232"/>
            <a:ext cx="684241" cy="1143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19" name="AutoShape 11"/>
          <p:cNvCxnSpPr>
            <a:cxnSpLocks noChangeShapeType="1"/>
            <a:stCxn id="1041415" idx="2"/>
            <a:endCxn id="1041416" idx="0"/>
          </p:cNvCxnSpPr>
          <p:nvPr/>
        </p:nvCxnSpPr>
        <p:spPr bwMode="auto">
          <a:xfrm>
            <a:off x="2466976" y="2126973"/>
            <a:ext cx="348456" cy="5006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0" name="AutoShape 12"/>
          <p:cNvCxnSpPr>
            <a:cxnSpLocks noChangeShapeType="1"/>
            <a:stCxn id="1041411" idx="0"/>
            <a:endCxn id="1041412" idx="2"/>
          </p:cNvCxnSpPr>
          <p:nvPr/>
        </p:nvCxnSpPr>
        <p:spPr bwMode="auto">
          <a:xfrm flipV="1">
            <a:off x="2575719" y="4358999"/>
            <a:ext cx="330200" cy="3610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1" name="AutoShape 13"/>
          <p:cNvCxnSpPr>
            <a:cxnSpLocks noChangeShapeType="1"/>
            <a:stCxn id="1041412" idx="0"/>
            <a:endCxn id="1041417" idx="1"/>
          </p:cNvCxnSpPr>
          <p:nvPr/>
        </p:nvCxnSpPr>
        <p:spPr bwMode="auto">
          <a:xfrm flipV="1">
            <a:off x="2905919" y="3493294"/>
            <a:ext cx="1328678" cy="28682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2" name="AutoShape 14"/>
          <p:cNvCxnSpPr>
            <a:cxnSpLocks noChangeShapeType="1"/>
            <a:stCxn id="1041416" idx="2"/>
            <a:endCxn id="1041417" idx="1"/>
          </p:cNvCxnSpPr>
          <p:nvPr/>
        </p:nvCxnSpPr>
        <p:spPr bwMode="auto">
          <a:xfrm>
            <a:off x="2815433" y="3206474"/>
            <a:ext cx="1419165" cy="28682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3" name="AutoShape 15"/>
          <p:cNvSpPr>
            <a:spLocks noChangeArrowheads="1"/>
          </p:cNvSpPr>
          <p:nvPr/>
        </p:nvSpPr>
        <p:spPr bwMode="auto">
          <a:xfrm>
            <a:off x="3806568" y="1569999"/>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パーソナライズ機能</a:t>
            </a:r>
          </a:p>
        </p:txBody>
      </p:sp>
      <p:cxnSp>
        <p:nvCxnSpPr>
          <p:cNvPr id="1041424" name="AutoShape 16"/>
          <p:cNvCxnSpPr>
            <a:cxnSpLocks noChangeShapeType="1"/>
            <a:stCxn id="1041430" idx="3"/>
            <a:endCxn id="1041413" idx="1"/>
          </p:cNvCxnSpPr>
          <p:nvPr/>
        </p:nvCxnSpPr>
        <p:spPr bwMode="auto">
          <a:xfrm>
            <a:off x="4114860" y="5611020"/>
            <a:ext cx="193208" cy="5032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5" name="AutoShape 17"/>
          <p:cNvCxnSpPr>
            <a:cxnSpLocks noChangeShapeType="1"/>
            <a:stCxn id="1041412" idx="3"/>
            <a:endCxn id="1041414" idx="1"/>
          </p:cNvCxnSpPr>
          <p:nvPr/>
        </p:nvCxnSpPr>
        <p:spPr bwMode="auto">
          <a:xfrm>
            <a:off x="3561269" y="4069557"/>
            <a:ext cx="739606" cy="301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6" name="AutoShape 18"/>
          <p:cNvSpPr>
            <a:spLocks noChangeArrowheads="1"/>
          </p:cNvSpPr>
          <p:nvPr/>
        </p:nvSpPr>
        <p:spPr bwMode="auto">
          <a:xfrm>
            <a:off x="4451447" y="4594186"/>
            <a:ext cx="1879409"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en-US" altLang="ja-JP" sz="1200" b="1">
                <a:solidFill>
                  <a:srgbClr val="ED7D31"/>
                </a:solidFill>
                <a:latin typeface="HG丸ｺﾞｼｯｸM-PRO" panose="020F0600000000000000" pitchFamily="50" charset="-128"/>
                <a:ea typeface="HG丸ｺﾞｼｯｸM-PRO" panose="020F0600000000000000" pitchFamily="50" charset="-128"/>
              </a:rPr>
              <a:t>FRBR</a:t>
            </a:r>
            <a:r>
              <a:rPr lang="ja-JP" altLang="en-US" sz="1200" b="1">
                <a:solidFill>
                  <a:srgbClr val="ED7D31"/>
                </a:solidFill>
                <a:latin typeface="HG丸ｺﾞｼｯｸM-PRO" panose="020F0600000000000000" pitchFamily="50" charset="-128"/>
                <a:ea typeface="HG丸ｺﾞｼｯｸM-PRO" panose="020F0600000000000000" pitchFamily="50" charset="-128"/>
              </a:rPr>
              <a:t>の概念での組織化</a:t>
            </a:r>
          </a:p>
        </p:txBody>
      </p:sp>
      <p:cxnSp>
        <p:nvCxnSpPr>
          <p:cNvPr id="1041427" name="AutoShape 19"/>
          <p:cNvCxnSpPr>
            <a:cxnSpLocks noChangeShapeType="1"/>
            <a:stCxn id="1041430" idx="3"/>
            <a:endCxn id="1041426" idx="1"/>
          </p:cNvCxnSpPr>
          <p:nvPr/>
        </p:nvCxnSpPr>
        <p:spPr bwMode="auto">
          <a:xfrm flipV="1">
            <a:off x="4114860" y="4747419"/>
            <a:ext cx="336586" cy="8636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8" name="AutoShape 20"/>
          <p:cNvSpPr>
            <a:spLocks noChangeArrowheads="1"/>
          </p:cNvSpPr>
          <p:nvPr/>
        </p:nvSpPr>
        <p:spPr bwMode="auto">
          <a:xfrm>
            <a:off x="3661212" y="2433599"/>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個人情報保護</a:t>
            </a:r>
          </a:p>
        </p:txBody>
      </p:sp>
      <p:cxnSp>
        <p:nvCxnSpPr>
          <p:cNvPr id="1041429" name="AutoShape 21"/>
          <p:cNvCxnSpPr>
            <a:cxnSpLocks noChangeShapeType="1"/>
            <a:stCxn id="1041415" idx="3"/>
            <a:endCxn id="1041428" idx="1"/>
          </p:cNvCxnSpPr>
          <p:nvPr/>
        </p:nvCxnSpPr>
        <p:spPr bwMode="auto">
          <a:xfrm>
            <a:off x="3122327" y="1837532"/>
            <a:ext cx="538885" cy="7493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0" name="AutoShape 22"/>
          <p:cNvSpPr>
            <a:spLocks noChangeArrowheads="1"/>
          </p:cNvSpPr>
          <p:nvPr/>
        </p:nvSpPr>
        <p:spPr bwMode="auto">
          <a:xfrm>
            <a:off x="2219266" y="5457786"/>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組織化を容易にする技術</a:t>
            </a:r>
          </a:p>
        </p:txBody>
      </p:sp>
      <p:cxnSp>
        <p:nvCxnSpPr>
          <p:cNvPr id="1041431" name="AutoShape 23"/>
          <p:cNvCxnSpPr>
            <a:cxnSpLocks noChangeShapeType="1"/>
            <a:stCxn id="1041411" idx="2"/>
            <a:endCxn id="1041430" idx="0"/>
          </p:cNvCxnSpPr>
          <p:nvPr/>
        </p:nvCxnSpPr>
        <p:spPr bwMode="auto">
          <a:xfrm>
            <a:off x="2575719" y="5060555"/>
            <a:ext cx="591344" cy="397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2" name="AutoShape 24"/>
          <p:cNvSpPr>
            <a:spLocks noChangeArrowheads="1"/>
          </p:cNvSpPr>
          <p:nvPr/>
        </p:nvSpPr>
        <p:spPr bwMode="auto">
          <a:xfrm>
            <a:off x="6035616" y="2146261"/>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利用履歴を管理する機能</a:t>
            </a:r>
          </a:p>
        </p:txBody>
      </p:sp>
      <p:sp>
        <p:nvSpPr>
          <p:cNvPr id="1041433" name="AutoShape 25"/>
          <p:cNvSpPr>
            <a:spLocks noChangeArrowheads="1"/>
          </p:cNvSpPr>
          <p:nvPr/>
        </p:nvSpPr>
        <p:spPr bwMode="auto">
          <a:xfrm>
            <a:off x="6177003" y="1496974"/>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利用者属性を管理する機能</a:t>
            </a:r>
          </a:p>
        </p:txBody>
      </p:sp>
      <p:cxnSp>
        <p:nvCxnSpPr>
          <p:cNvPr id="1041434" name="AutoShape 26"/>
          <p:cNvCxnSpPr>
            <a:cxnSpLocks noChangeShapeType="1"/>
            <a:stCxn id="1041423" idx="3"/>
            <a:endCxn id="1041433" idx="1"/>
          </p:cNvCxnSpPr>
          <p:nvPr/>
        </p:nvCxnSpPr>
        <p:spPr bwMode="auto">
          <a:xfrm flipV="1">
            <a:off x="5391408" y="1650208"/>
            <a:ext cx="785594" cy="730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35" name="AutoShape 27"/>
          <p:cNvCxnSpPr>
            <a:cxnSpLocks noChangeShapeType="1"/>
            <a:stCxn id="1041423" idx="3"/>
            <a:endCxn id="1041432" idx="1"/>
          </p:cNvCxnSpPr>
          <p:nvPr/>
        </p:nvCxnSpPr>
        <p:spPr bwMode="auto">
          <a:xfrm>
            <a:off x="5391408" y="1723232"/>
            <a:ext cx="644208" cy="5762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6" name="AutoShape 28"/>
          <p:cNvSpPr>
            <a:spLocks noChangeArrowheads="1"/>
          </p:cNvSpPr>
          <p:nvPr/>
        </p:nvSpPr>
        <p:spPr bwMode="auto">
          <a:xfrm>
            <a:off x="7248525" y="4378643"/>
            <a:ext cx="251710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ウェブサイトから著作物を切り出す機能</a:t>
            </a:r>
          </a:p>
        </p:txBody>
      </p:sp>
      <p:sp>
        <p:nvSpPr>
          <p:cNvPr id="1041437" name="AutoShape 29"/>
          <p:cNvSpPr>
            <a:spLocks noChangeArrowheads="1"/>
          </p:cNvSpPr>
          <p:nvPr/>
        </p:nvSpPr>
        <p:spPr bwMode="auto">
          <a:xfrm>
            <a:off x="7392988" y="4812031"/>
            <a:ext cx="136472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メタデータ候補抽出</a:t>
            </a:r>
          </a:p>
        </p:txBody>
      </p:sp>
      <p:sp>
        <p:nvSpPr>
          <p:cNvPr id="1041438" name="AutoShape 30"/>
          <p:cNvSpPr>
            <a:spLocks noChangeArrowheads="1"/>
          </p:cNvSpPr>
          <p:nvPr/>
        </p:nvSpPr>
        <p:spPr bwMode="auto">
          <a:xfrm>
            <a:off x="7319964" y="5170607"/>
            <a:ext cx="2646581"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クラスタリング機能</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サジェストや関連キーワードを用いた分類</a:t>
            </a:r>
          </a:p>
        </p:txBody>
      </p:sp>
      <p:cxnSp>
        <p:nvCxnSpPr>
          <p:cNvPr id="1041439" name="AutoShape 31"/>
          <p:cNvCxnSpPr>
            <a:cxnSpLocks noChangeShapeType="1"/>
            <a:stCxn id="1041413" idx="3"/>
            <a:endCxn id="1041437" idx="1"/>
          </p:cNvCxnSpPr>
          <p:nvPr/>
        </p:nvCxnSpPr>
        <p:spPr bwMode="auto">
          <a:xfrm flipV="1">
            <a:off x="6221820" y="4948238"/>
            <a:ext cx="1171169" cy="11660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0" name="AutoShape 32"/>
          <p:cNvCxnSpPr>
            <a:cxnSpLocks noChangeShapeType="1"/>
            <a:stCxn id="1041413" idx="3"/>
            <a:endCxn id="1041438" idx="1"/>
          </p:cNvCxnSpPr>
          <p:nvPr/>
        </p:nvCxnSpPr>
        <p:spPr bwMode="auto">
          <a:xfrm flipV="1">
            <a:off x="6221819" y="5391944"/>
            <a:ext cx="1098144" cy="72231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41" name="AutoShape 33"/>
          <p:cNvSpPr>
            <a:spLocks noChangeArrowheads="1"/>
          </p:cNvSpPr>
          <p:nvPr/>
        </p:nvSpPr>
        <p:spPr bwMode="auto">
          <a:xfrm>
            <a:off x="7319963" y="6178669"/>
            <a:ext cx="2517100"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音声・静止画・動画の特徴認識機能</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情報の内容の特徴からメタデータを付与</a:t>
            </a:r>
          </a:p>
        </p:txBody>
      </p:sp>
      <p:sp>
        <p:nvSpPr>
          <p:cNvPr id="1041442" name="AutoShape 34"/>
          <p:cNvSpPr>
            <a:spLocks noChangeArrowheads="1"/>
          </p:cNvSpPr>
          <p:nvPr/>
        </p:nvSpPr>
        <p:spPr bwMode="auto">
          <a:xfrm>
            <a:off x="7248526" y="3441819"/>
            <a:ext cx="2776061"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統制語彙とフォークソノミーを組み合わせた</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メタデータ付与技術</a:t>
            </a:r>
          </a:p>
        </p:txBody>
      </p:sp>
      <p:sp>
        <p:nvSpPr>
          <p:cNvPr id="1041443" name="AutoShape 35"/>
          <p:cNvSpPr>
            <a:spLocks noChangeArrowheads="1"/>
          </p:cNvSpPr>
          <p:nvPr/>
        </p:nvSpPr>
        <p:spPr bwMode="auto">
          <a:xfrm>
            <a:off x="7177088" y="2721094"/>
            <a:ext cx="2905542"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利用者評価、利用者タギング、アクセス傾向を</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保持する技術</a:t>
            </a:r>
          </a:p>
        </p:txBody>
      </p:sp>
      <p:cxnSp>
        <p:nvCxnSpPr>
          <p:cNvPr id="1041444" name="AutoShape 36"/>
          <p:cNvCxnSpPr>
            <a:cxnSpLocks noChangeShapeType="1"/>
            <a:stCxn id="1041432" idx="2"/>
            <a:endCxn id="1041443" idx="1"/>
          </p:cNvCxnSpPr>
          <p:nvPr/>
        </p:nvCxnSpPr>
        <p:spPr bwMode="auto">
          <a:xfrm>
            <a:off x="6983414" y="2452727"/>
            <a:ext cx="193675" cy="48970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5" name="AutoShape 37"/>
          <p:cNvCxnSpPr>
            <a:cxnSpLocks noChangeShapeType="1"/>
            <a:stCxn id="1041417" idx="3"/>
            <a:endCxn id="1041443" idx="1"/>
          </p:cNvCxnSpPr>
          <p:nvPr/>
        </p:nvCxnSpPr>
        <p:spPr bwMode="auto">
          <a:xfrm flipV="1">
            <a:off x="6087330" y="2942432"/>
            <a:ext cx="1089759" cy="5508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6" name="AutoShape 38"/>
          <p:cNvCxnSpPr>
            <a:cxnSpLocks noChangeShapeType="1"/>
            <a:stCxn id="1041417" idx="3"/>
            <a:endCxn id="1041442" idx="1"/>
          </p:cNvCxnSpPr>
          <p:nvPr/>
        </p:nvCxnSpPr>
        <p:spPr bwMode="auto">
          <a:xfrm>
            <a:off x="6087329" y="3493294"/>
            <a:ext cx="1161196" cy="1698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7" name="AutoShape 39"/>
          <p:cNvCxnSpPr>
            <a:cxnSpLocks noChangeShapeType="1"/>
            <a:stCxn id="1041413" idx="3"/>
            <a:endCxn id="1041436" idx="1"/>
          </p:cNvCxnSpPr>
          <p:nvPr/>
        </p:nvCxnSpPr>
        <p:spPr bwMode="auto">
          <a:xfrm flipV="1">
            <a:off x="6221819" y="4514850"/>
            <a:ext cx="1026706" cy="15994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8" name="AutoShape 40"/>
          <p:cNvCxnSpPr>
            <a:cxnSpLocks noChangeShapeType="1"/>
            <a:stCxn id="1041426" idx="2"/>
            <a:endCxn id="1041438" idx="1"/>
          </p:cNvCxnSpPr>
          <p:nvPr/>
        </p:nvCxnSpPr>
        <p:spPr bwMode="auto">
          <a:xfrm>
            <a:off x="5391151" y="4900652"/>
            <a:ext cx="1928812" cy="49129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49" name="AutoShape 41"/>
          <p:cNvSpPr>
            <a:spLocks noChangeArrowheads="1"/>
          </p:cNvSpPr>
          <p:nvPr/>
        </p:nvSpPr>
        <p:spPr bwMode="auto">
          <a:xfrm>
            <a:off x="2283813" y="6249949"/>
            <a:ext cx="162044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en-US" altLang="ja-JP" sz="1200" b="1">
                <a:solidFill>
                  <a:srgbClr val="ED7D31"/>
                </a:solidFill>
                <a:latin typeface="HG丸ｺﾞｼｯｸM-PRO" panose="020F0600000000000000" pitchFamily="50" charset="-128"/>
                <a:ea typeface="HG丸ｺﾞｼｯｸM-PRO" panose="020F0600000000000000" pitchFamily="50" charset="-128"/>
              </a:rPr>
              <a:t>Web</a:t>
            </a:r>
            <a:r>
              <a:rPr lang="ja-JP" altLang="en-US" sz="1200" b="1">
                <a:solidFill>
                  <a:srgbClr val="ED7D31"/>
                </a:solidFill>
                <a:latin typeface="HG丸ｺﾞｼｯｸM-PRO" panose="020F0600000000000000" pitchFamily="50" charset="-128"/>
                <a:ea typeface="HG丸ｺﾞｼｯｸM-PRO" panose="020F0600000000000000" pitchFamily="50" charset="-128"/>
              </a:rPr>
              <a:t>情報の分析技術</a:t>
            </a:r>
          </a:p>
        </p:txBody>
      </p:sp>
      <p:cxnSp>
        <p:nvCxnSpPr>
          <p:cNvPr id="1041450" name="AutoShape 42"/>
          <p:cNvCxnSpPr>
            <a:cxnSpLocks noChangeShapeType="1"/>
            <a:stCxn id="1041411" idx="2"/>
            <a:endCxn id="1041449" idx="0"/>
          </p:cNvCxnSpPr>
          <p:nvPr/>
        </p:nvCxnSpPr>
        <p:spPr bwMode="auto">
          <a:xfrm>
            <a:off x="2575719" y="5060554"/>
            <a:ext cx="518318" cy="11893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1" name="AutoShape 43"/>
          <p:cNvSpPr>
            <a:spLocks noChangeArrowheads="1"/>
          </p:cNvSpPr>
          <p:nvPr/>
        </p:nvSpPr>
        <p:spPr bwMode="auto">
          <a:xfrm>
            <a:off x="7319964" y="5747068"/>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ファセット自動構築技術</a:t>
            </a:r>
          </a:p>
        </p:txBody>
      </p:sp>
      <p:cxnSp>
        <p:nvCxnSpPr>
          <p:cNvPr id="1041452" name="AutoShape 44"/>
          <p:cNvCxnSpPr>
            <a:cxnSpLocks noChangeShapeType="1"/>
            <a:stCxn id="1041413" idx="3"/>
            <a:endCxn id="1041451" idx="1"/>
          </p:cNvCxnSpPr>
          <p:nvPr/>
        </p:nvCxnSpPr>
        <p:spPr bwMode="auto">
          <a:xfrm flipV="1">
            <a:off x="6221819" y="5883276"/>
            <a:ext cx="1098144" cy="2309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53" name="AutoShape 45"/>
          <p:cNvCxnSpPr>
            <a:cxnSpLocks noChangeShapeType="1"/>
            <a:stCxn id="1041413" idx="3"/>
            <a:endCxn id="1041441" idx="1"/>
          </p:cNvCxnSpPr>
          <p:nvPr/>
        </p:nvCxnSpPr>
        <p:spPr bwMode="auto">
          <a:xfrm>
            <a:off x="6221819" y="6114256"/>
            <a:ext cx="1098144" cy="28575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4" name="AutoShape 46"/>
          <p:cNvSpPr>
            <a:spLocks noChangeArrowheads="1"/>
          </p:cNvSpPr>
          <p:nvPr/>
        </p:nvSpPr>
        <p:spPr bwMode="auto">
          <a:xfrm>
            <a:off x="4872038" y="5170607"/>
            <a:ext cx="2018328"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シングルソースマルチユースの</a:t>
            </a:r>
          </a:p>
          <a:p>
            <a:pPr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体系的な分類技術</a:t>
            </a:r>
          </a:p>
        </p:txBody>
      </p:sp>
      <p:cxnSp>
        <p:nvCxnSpPr>
          <p:cNvPr id="1041455" name="AutoShape 47"/>
          <p:cNvCxnSpPr>
            <a:cxnSpLocks noChangeShapeType="1"/>
            <a:stCxn id="1041426" idx="2"/>
            <a:endCxn id="1041454" idx="0"/>
          </p:cNvCxnSpPr>
          <p:nvPr/>
        </p:nvCxnSpPr>
        <p:spPr bwMode="auto">
          <a:xfrm>
            <a:off x="5391152" y="4900653"/>
            <a:ext cx="490051" cy="26995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56" name="AutoShape 48"/>
          <p:cNvCxnSpPr>
            <a:cxnSpLocks noChangeShapeType="1"/>
            <a:stCxn id="1041449" idx="3"/>
            <a:endCxn id="1041413" idx="1"/>
          </p:cNvCxnSpPr>
          <p:nvPr/>
        </p:nvCxnSpPr>
        <p:spPr bwMode="auto">
          <a:xfrm flipV="1">
            <a:off x="3904262" y="6114256"/>
            <a:ext cx="403807" cy="28892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7" name="AutoShape 49"/>
          <p:cNvSpPr>
            <a:spLocks noChangeArrowheads="1"/>
          </p:cNvSpPr>
          <p:nvPr/>
        </p:nvSpPr>
        <p:spPr bwMode="auto">
          <a:xfrm>
            <a:off x="8401050" y="2146618"/>
            <a:ext cx="174021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データマイニング基盤技術</a:t>
            </a:r>
          </a:p>
        </p:txBody>
      </p:sp>
      <p:cxnSp>
        <p:nvCxnSpPr>
          <p:cNvPr id="1041458" name="AutoShape 50"/>
          <p:cNvCxnSpPr>
            <a:cxnSpLocks noChangeShapeType="1"/>
            <a:stCxn id="1041432" idx="3"/>
            <a:endCxn id="1041457" idx="1"/>
          </p:cNvCxnSpPr>
          <p:nvPr/>
        </p:nvCxnSpPr>
        <p:spPr bwMode="auto">
          <a:xfrm flipV="1">
            <a:off x="7931210" y="2282826"/>
            <a:ext cx="469840" cy="166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9" name="AutoShape 51"/>
          <p:cNvSpPr>
            <a:spLocks noChangeArrowheads="1"/>
          </p:cNvSpPr>
          <p:nvPr/>
        </p:nvSpPr>
        <p:spPr bwMode="auto">
          <a:xfrm>
            <a:off x="7248526" y="4018281"/>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テキストマイニング技術</a:t>
            </a:r>
          </a:p>
        </p:txBody>
      </p:sp>
      <p:cxnSp>
        <p:nvCxnSpPr>
          <p:cNvPr id="1041460" name="AutoShape 52"/>
          <p:cNvCxnSpPr>
            <a:cxnSpLocks noChangeShapeType="1"/>
            <a:stCxn id="1041414" idx="3"/>
            <a:endCxn id="1041459" idx="1"/>
          </p:cNvCxnSpPr>
          <p:nvPr/>
        </p:nvCxnSpPr>
        <p:spPr bwMode="auto">
          <a:xfrm>
            <a:off x="6817975" y="4099720"/>
            <a:ext cx="430550" cy="547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61" name="AutoShape 53"/>
          <p:cNvSpPr>
            <a:spLocks noChangeArrowheads="1"/>
          </p:cNvSpPr>
          <p:nvPr/>
        </p:nvSpPr>
        <p:spPr bwMode="auto">
          <a:xfrm>
            <a:off x="8472488" y="1497331"/>
            <a:ext cx="136472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ユーザ特性推定技術</a:t>
            </a:r>
          </a:p>
        </p:txBody>
      </p:sp>
      <p:cxnSp>
        <p:nvCxnSpPr>
          <p:cNvPr id="1041462" name="AutoShape 54"/>
          <p:cNvCxnSpPr>
            <a:cxnSpLocks noChangeShapeType="1"/>
            <a:stCxn id="1041433" idx="3"/>
            <a:endCxn id="1041461" idx="1"/>
          </p:cNvCxnSpPr>
          <p:nvPr/>
        </p:nvCxnSpPr>
        <p:spPr bwMode="auto">
          <a:xfrm flipV="1">
            <a:off x="8227974" y="1633539"/>
            <a:ext cx="244515" cy="166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63" name="AutoShape 55"/>
          <p:cNvSpPr>
            <a:spLocks noChangeArrowheads="1"/>
          </p:cNvSpPr>
          <p:nvPr/>
        </p:nvSpPr>
        <p:spPr bwMode="auto">
          <a:xfrm>
            <a:off x="5087938" y="2721293"/>
            <a:ext cx="174021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プライバシー情報保護基盤</a:t>
            </a:r>
          </a:p>
        </p:txBody>
      </p:sp>
      <p:cxnSp>
        <p:nvCxnSpPr>
          <p:cNvPr id="1041464" name="AutoShape 56"/>
          <p:cNvCxnSpPr>
            <a:cxnSpLocks noChangeShapeType="1"/>
            <a:stCxn id="1041428" idx="3"/>
            <a:endCxn id="1041463" idx="1"/>
          </p:cNvCxnSpPr>
          <p:nvPr/>
        </p:nvCxnSpPr>
        <p:spPr bwMode="auto">
          <a:xfrm>
            <a:off x="4790638" y="2586832"/>
            <a:ext cx="297300" cy="2706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58" name="テキスト ボックス 57"/>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3114966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206FD7EE-F7B9-4489-A4F8-A828142FFC07}" type="slidenum">
              <a:rPr kumimoji="0" lang="en-US" altLang="ja-JP" b="0">
                <a:solidFill>
                  <a:prstClr val="black"/>
                </a:solidFill>
              </a:rPr>
              <a:pPr eaLnBrk="1" hangingPunct="1"/>
              <a:t>15</a:t>
            </a:fld>
            <a:endParaRPr kumimoji="0" lang="en-US" altLang="ja-JP" b="0">
              <a:solidFill>
                <a:prstClr val="black"/>
              </a:solidFill>
            </a:endParaRPr>
          </a:p>
        </p:txBody>
      </p:sp>
      <p:sp>
        <p:nvSpPr>
          <p:cNvPr id="81923" name="Rectangle 2"/>
          <p:cNvSpPr>
            <a:spLocks noGrp="1" noChangeArrowheads="1"/>
          </p:cNvSpPr>
          <p:nvPr>
            <p:ph type="title"/>
          </p:nvPr>
        </p:nvSpPr>
        <p:spPr>
          <a:xfrm>
            <a:off x="1938338" y="-158750"/>
            <a:ext cx="7886700" cy="1325563"/>
          </a:xfrm>
        </p:spPr>
        <p:txBody>
          <a:bodyPr/>
          <a:lstStyle/>
          <a:p>
            <a:r>
              <a:rPr lang="ja-JP" altLang="en-US" sz="2800" dirty="0">
                <a:latin typeface="HG丸ｺﾞｼｯｸM-PRO" panose="020F0600000000000000" pitchFamily="50" charset="-128"/>
                <a:ea typeface="HG丸ｺﾞｼｯｸM-PRO" panose="020F0600000000000000" pitchFamily="50" charset="-128"/>
              </a:rPr>
              <a:t>機能ごとに必要な技術要素</a:t>
            </a:r>
            <a:r>
              <a:rPr lang="ja-JP" altLang="en-US" sz="4000" dirty="0">
                <a:latin typeface="HG丸ｺﾞｼｯｸM-PRO" panose="020F0600000000000000" pitchFamily="50" charset="-128"/>
                <a:ea typeface="HG丸ｺﾞｼｯｸM-PRO" panose="020F0600000000000000" pitchFamily="50" charset="-128"/>
              </a:rPr>
              <a:t/>
            </a:r>
            <a:br>
              <a:rPr lang="ja-JP" altLang="en-US" sz="4000" dirty="0">
                <a:latin typeface="HG丸ｺﾞｼｯｸM-PRO" panose="020F0600000000000000" pitchFamily="50" charset="-128"/>
                <a:ea typeface="HG丸ｺﾞｼｯｸM-PRO" panose="020F0600000000000000" pitchFamily="50" charset="-128"/>
              </a:rPr>
            </a:br>
            <a:r>
              <a:rPr lang="ja-JP" altLang="en-US" sz="4000" dirty="0">
                <a:latin typeface="HG丸ｺﾞｼｯｸM-PRO" panose="020F0600000000000000" pitchFamily="50" charset="-128"/>
                <a:ea typeface="HG丸ｺﾞｼｯｸM-PRO" panose="020F0600000000000000" pitchFamily="50" charset="-128"/>
              </a:rPr>
              <a:t>情報の検索機能・閲覧機能</a:t>
            </a:r>
          </a:p>
        </p:txBody>
      </p:sp>
      <p:sp>
        <p:nvSpPr>
          <p:cNvPr id="1043459" name="AutoShape 3"/>
          <p:cNvSpPr>
            <a:spLocks noChangeArrowheads="1"/>
          </p:cNvSpPr>
          <p:nvPr/>
        </p:nvSpPr>
        <p:spPr bwMode="auto">
          <a:xfrm>
            <a:off x="1847851" y="198755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情報の選択範囲の拡大</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情報の絞込み</a:t>
            </a:r>
          </a:p>
        </p:txBody>
      </p:sp>
      <p:cxnSp>
        <p:nvCxnSpPr>
          <p:cNvPr id="1043460" name="AutoShape 4"/>
          <p:cNvCxnSpPr>
            <a:cxnSpLocks noChangeShapeType="1"/>
            <a:stCxn id="1043459" idx="3"/>
            <a:endCxn id="1043468" idx="1"/>
          </p:cNvCxnSpPr>
          <p:nvPr/>
        </p:nvCxnSpPr>
        <p:spPr bwMode="auto">
          <a:xfrm flipV="1">
            <a:off x="4079875" y="1925638"/>
            <a:ext cx="196850" cy="27781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1" name="AutoShape 5"/>
          <p:cNvSpPr>
            <a:spLocks noChangeArrowheads="1"/>
          </p:cNvSpPr>
          <p:nvPr/>
        </p:nvSpPr>
        <p:spPr bwMode="auto">
          <a:xfrm>
            <a:off x="4511676" y="3009305"/>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多角的な絞込み検索</a:t>
            </a:r>
          </a:p>
        </p:txBody>
      </p:sp>
      <p:cxnSp>
        <p:nvCxnSpPr>
          <p:cNvPr id="1043462" name="AutoShape 6"/>
          <p:cNvCxnSpPr>
            <a:cxnSpLocks noChangeShapeType="1"/>
            <a:stCxn id="1043459" idx="3"/>
            <a:endCxn id="1043461" idx="1"/>
          </p:cNvCxnSpPr>
          <p:nvPr/>
        </p:nvCxnSpPr>
        <p:spPr bwMode="auto">
          <a:xfrm>
            <a:off x="4079875" y="2203450"/>
            <a:ext cx="431800" cy="10612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3" name="AutoShape 7"/>
          <p:cNvSpPr>
            <a:spLocks noChangeArrowheads="1"/>
          </p:cNvSpPr>
          <p:nvPr/>
        </p:nvSpPr>
        <p:spPr bwMode="auto">
          <a:xfrm>
            <a:off x="1847851" y="321310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利用者属性・利用環境に</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応じた情報閲覧</a:t>
            </a:r>
          </a:p>
        </p:txBody>
      </p:sp>
      <p:sp>
        <p:nvSpPr>
          <p:cNvPr id="1043464" name="AutoShape 8"/>
          <p:cNvSpPr>
            <a:spLocks noChangeArrowheads="1"/>
          </p:cNvSpPr>
          <p:nvPr/>
        </p:nvSpPr>
        <p:spPr bwMode="auto">
          <a:xfrm>
            <a:off x="4583114" y="4724400"/>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知識レベル・専門領域・趣味嗜好に応じた閲覧機能</a:t>
            </a:r>
          </a:p>
        </p:txBody>
      </p:sp>
      <p:cxnSp>
        <p:nvCxnSpPr>
          <p:cNvPr id="1043465" name="AutoShape 9"/>
          <p:cNvCxnSpPr>
            <a:cxnSpLocks noChangeShapeType="1"/>
            <a:stCxn id="1043459" idx="2"/>
            <a:endCxn id="1043463" idx="0"/>
          </p:cNvCxnSpPr>
          <p:nvPr/>
        </p:nvCxnSpPr>
        <p:spPr bwMode="auto">
          <a:xfrm>
            <a:off x="2963863" y="2419350"/>
            <a:ext cx="0" cy="79375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66" name="AutoShape 10"/>
          <p:cNvCxnSpPr>
            <a:cxnSpLocks noChangeShapeType="1"/>
            <a:stCxn id="1043463" idx="3"/>
            <a:endCxn id="1043464" idx="1"/>
          </p:cNvCxnSpPr>
          <p:nvPr/>
        </p:nvCxnSpPr>
        <p:spPr bwMode="auto">
          <a:xfrm>
            <a:off x="4079875" y="3429000"/>
            <a:ext cx="484188" cy="1663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7" name="AutoShape 11"/>
          <p:cNvSpPr>
            <a:spLocks noChangeArrowheads="1"/>
          </p:cNvSpPr>
          <p:nvPr/>
        </p:nvSpPr>
        <p:spPr bwMode="auto">
          <a:xfrm>
            <a:off x="4583114" y="5601692"/>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利用機器に応じた閲覧機能</a:t>
            </a:r>
          </a:p>
        </p:txBody>
      </p:sp>
      <p:sp>
        <p:nvSpPr>
          <p:cNvPr id="1043468" name="AutoShape 12"/>
          <p:cNvSpPr>
            <a:spLocks noChangeArrowheads="1"/>
          </p:cNvSpPr>
          <p:nvPr/>
        </p:nvSpPr>
        <p:spPr bwMode="auto">
          <a:xfrm>
            <a:off x="4295775" y="155733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膨大な情報から的確な情報を選択する機能</a:t>
            </a:r>
          </a:p>
        </p:txBody>
      </p:sp>
      <p:sp>
        <p:nvSpPr>
          <p:cNvPr id="1043469" name="AutoShape 13"/>
          <p:cNvSpPr>
            <a:spLocks noChangeArrowheads="1"/>
          </p:cNvSpPr>
          <p:nvPr/>
        </p:nvSpPr>
        <p:spPr bwMode="auto">
          <a:xfrm>
            <a:off x="7535863" y="5507157"/>
            <a:ext cx="1912118"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a:solidFill>
                  <a:prstClr val="black"/>
                </a:solidFill>
                <a:latin typeface="HG丸ｺﾞｼｯｸM-PRO" panose="020F0600000000000000" pitchFamily="50" charset="-128"/>
                <a:ea typeface="HG丸ｺﾞｼｯｸM-PRO" panose="020F0600000000000000" pitchFamily="50" charset="-128"/>
              </a:rPr>
              <a:t>Ajax,Flash</a:t>
            </a:r>
            <a:r>
              <a:rPr lang="ja-JP" altLang="en-US" sz="1000">
                <a:solidFill>
                  <a:prstClr val="black"/>
                </a:solidFill>
                <a:latin typeface="HG丸ｺﾞｼｯｸM-PRO" panose="020F0600000000000000" pitchFamily="50" charset="-128"/>
                <a:ea typeface="HG丸ｺﾞｼｯｸM-PRO" panose="020F0600000000000000" pitchFamily="50" charset="-128"/>
              </a:rPr>
              <a:t>等の技術を用いた</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スクロール、拡大縮小技術</a:t>
            </a:r>
          </a:p>
        </p:txBody>
      </p:sp>
      <p:cxnSp>
        <p:nvCxnSpPr>
          <p:cNvPr id="1043470" name="AutoShape 14"/>
          <p:cNvCxnSpPr>
            <a:cxnSpLocks noChangeShapeType="1"/>
            <a:stCxn id="1043467" idx="3"/>
            <a:endCxn id="1043469" idx="1"/>
          </p:cNvCxnSpPr>
          <p:nvPr/>
        </p:nvCxnSpPr>
        <p:spPr bwMode="auto">
          <a:xfrm flipV="1">
            <a:off x="6096001" y="5728495"/>
            <a:ext cx="1439863" cy="12858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1" name="AutoShape 15"/>
          <p:cNvSpPr>
            <a:spLocks noChangeArrowheads="1"/>
          </p:cNvSpPr>
          <p:nvPr/>
        </p:nvSpPr>
        <p:spPr bwMode="auto">
          <a:xfrm>
            <a:off x="8126413" y="2063869"/>
            <a:ext cx="2517100"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オントロジー、シソーラス、用語辞書、</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クラスタリング技術を活用した検索技術</a:t>
            </a:r>
          </a:p>
        </p:txBody>
      </p:sp>
      <p:sp>
        <p:nvSpPr>
          <p:cNvPr id="1043472" name="AutoShape 16"/>
          <p:cNvSpPr>
            <a:spLocks noChangeArrowheads="1"/>
          </p:cNvSpPr>
          <p:nvPr/>
        </p:nvSpPr>
        <p:spPr bwMode="auto">
          <a:xfrm>
            <a:off x="6096000" y="1928217"/>
            <a:ext cx="165735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意味的関連を考慮した多様な検索技術</a:t>
            </a:r>
          </a:p>
        </p:txBody>
      </p:sp>
      <p:cxnSp>
        <p:nvCxnSpPr>
          <p:cNvPr id="1043473" name="AutoShape 17"/>
          <p:cNvCxnSpPr>
            <a:cxnSpLocks noChangeShapeType="1"/>
            <a:stCxn id="1043468" idx="3"/>
            <a:endCxn id="1043472" idx="1"/>
          </p:cNvCxnSpPr>
          <p:nvPr/>
        </p:nvCxnSpPr>
        <p:spPr bwMode="auto">
          <a:xfrm>
            <a:off x="5827714" y="1925638"/>
            <a:ext cx="268287" cy="2579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74" name="AutoShape 18"/>
          <p:cNvCxnSpPr>
            <a:cxnSpLocks noChangeShapeType="1"/>
            <a:stCxn id="1043472" idx="3"/>
            <a:endCxn id="1043471" idx="1"/>
          </p:cNvCxnSpPr>
          <p:nvPr/>
        </p:nvCxnSpPr>
        <p:spPr bwMode="auto">
          <a:xfrm>
            <a:off x="7753351" y="2183606"/>
            <a:ext cx="373063" cy="1016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5" name="AutoShape 19"/>
          <p:cNvSpPr>
            <a:spLocks noChangeArrowheads="1"/>
          </p:cNvSpPr>
          <p:nvPr/>
        </p:nvSpPr>
        <p:spPr bwMode="auto">
          <a:xfrm>
            <a:off x="6167438" y="264949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言語横断検索機能</a:t>
            </a:r>
          </a:p>
        </p:txBody>
      </p:sp>
      <p:sp>
        <p:nvSpPr>
          <p:cNvPr id="1043476" name="AutoShape 20"/>
          <p:cNvSpPr>
            <a:spLocks noChangeArrowheads="1"/>
          </p:cNvSpPr>
          <p:nvPr/>
        </p:nvSpPr>
        <p:spPr bwMode="auto">
          <a:xfrm>
            <a:off x="8112125" y="2721293"/>
            <a:ext cx="186969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対話辞書、多言語シソーラス</a:t>
            </a:r>
          </a:p>
        </p:txBody>
      </p:sp>
      <p:cxnSp>
        <p:nvCxnSpPr>
          <p:cNvPr id="1043477" name="AutoShape 21"/>
          <p:cNvCxnSpPr>
            <a:cxnSpLocks noChangeShapeType="1"/>
            <a:stCxn id="1043475" idx="3"/>
            <a:endCxn id="1043476" idx="1"/>
          </p:cNvCxnSpPr>
          <p:nvPr/>
        </p:nvCxnSpPr>
        <p:spPr bwMode="auto">
          <a:xfrm>
            <a:off x="7659689" y="2802732"/>
            <a:ext cx="452437" cy="547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78" name="AutoShape 22"/>
          <p:cNvCxnSpPr>
            <a:cxnSpLocks noChangeShapeType="1"/>
            <a:stCxn id="1043468" idx="3"/>
            <a:endCxn id="1043475" idx="1"/>
          </p:cNvCxnSpPr>
          <p:nvPr/>
        </p:nvCxnSpPr>
        <p:spPr bwMode="auto">
          <a:xfrm>
            <a:off x="5827714" y="1925638"/>
            <a:ext cx="339725" cy="8770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9" name="AutoShape 23"/>
          <p:cNvSpPr>
            <a:spLocks noChangeArrowheads="1"/>
          </p:cNvSpPr>
          <p:nvPr/>
        </p:nvSpPr>
        <p:spPr bwMode="auto">
          <a:xfrm>
            <a:off x="8112126" y="3656331"/>
            <a:ext cx="225813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時間軸、地理的情報を考慮した検索</a:t>
            </a:r>
          </a:p>
        </p:txBody>
      </p:sp>
      <p:sp>
        <p:nvSpPr>
          <p:cNvPr id="1043480" name="AutoShape 24"/>
          <p:cNvSpPr>
            <a:spLocks noChangeArrowheads="1"/>
          </p:cNvSpPr>
          <p:nvPr/>
        </p:nvSpPr>
        <p:spPr bwMode="auto">
          <a:xfrm>
            <a:off x="8040689" y="3224531"/>
            <a:ext cx="212865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連想検索エンジンを活用した検索</a:t>
            </a:r>
          </a:p>
        </p:txBody>
      </p:sp>
      <p:cxnSp>
        <p:nvCxnSpPr>
          <p:cNvPr id="1043481" name="AutoShape 25"/>
          <p:cNvCxnSpPr>
            <a:cxnSpLocks noChangeShapeType="1"/>
            <a:stCxn id="1043461" idx="3"/>
            <a:endCxn id="1043480" idx="1"/>
          </p:cNvCxnSpPr>
          <p:nvPr/>
        </p:nvCxnSpPr>
        <p:spPr bwMode="auto">
          <a:xfrm>
            <a:off x="5881688" y="3264694"/>
            <a:ext cx="2159000" cy="960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82" name="AutoShape 26"/>
          <p:cNvCxnSpPr>
            <a:cxnSpLocks noChangeShapeType="1"/>
            <a:stCxn id="1043461" idx="3"/>
            <a:endCxn id="1043479" idx="1"/>
          </p:cNvCxnSpPr>
          <p:nvPr/>
        </p:nvCxnSpPr>
        <p:spPr bwMode="auto">
          <a:xfrm>
            <a:off x="5881689" y="3264694"/>
            <a:ext cx="2230437" cy="5278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3" name="AutoShape 27"/>
          <p:cNvSpPr>
            <a:spLocks noChangeArrowheads="1"/>
          </p:cNvSpPr>
          <p:nvPr/>
        </p:nvSpPr>
        <p:spPr bwMode="auto">
          <a:xfrm>
            <a:off x="8112126" y="4100831"/>
            <a:ext cx="110328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ファセット検索</a:t>
            </a:r>
          </a:p>
        </p:txBody>
      </p:sp>
      <p:cxnSp>
        <p:nvCxnSpPr>
          <p:cNvPr id="1043484" name="AutoShape 28"/>
          <p:cNvCxnSpPr>
            <a:cxnSpLocks noChangeShapeType="1"/>
            <a:stCxn id="1043461" idx="3"/>
            <a:endCxn id="1043483" idx="1"/>
          </p:cNvCxnSpPr>
          <p:nvPr/>
        </p:nvCxnSpPr>
        <p:spPr bwMode="auto">
          <a:xfrm>
            <a:off x="5881689" y="3264694"/>
            <a:ext cx="2230437" cy="9723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5" name="AutoShape 29"/>
          <p:cNvSpPr>
            <a:spLocks noChangeArrowheads="1"/>
          </p:cNvSpPr>
          <p:nvPr/>
        </p:nvSpPr>
        <p:spPr bwMode="auto">
          <a:xfrm>
            <a:off x="7889876" y="1570356"/>
            <a:ext cx="274947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表記ゆれ、語彙の違い、関連語を含めた検索</a:t>
            </a:r>
          </a:p>
        </p:txBody>
      </p:sp>
      <p:cxnSp>
        <p:nvCxnSpPr>
          <p:cNvPr id="1043486" name="AutoShape 30"/>
          <p:cNvCxnSpPr>
            <a:cxnSpLocks noChangeShapeType="1"/>
            <a:stCxn id="1043472" idx="3"/>
            <a:endCxn id="1043485" idx="1"/>
          </p:cNvCxnSpPr>
          <p:nvPr/>
        </p:nvCxnSpPr>
        <p:spPr bwMode="auto">
          <a:xfrm flipV="1">
            <a:off x="7753350" y="1706564"/>
            <a:ext cx="136526" cy="47704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7" name="AutoShape 31"/>
          <p:cNvSpPr>
            <a:spLocks noChangeArrowheads="1"/>
          </p:cNvSpPr>
          <p:nvPr/>
        </p:nvSpPr>
        <p:spPr bwMode="auto">
          <a:xfrm>
            <a:off x="7545389" y="6096318"/>
            <a:ext cx="225813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並列表示、透過表示、三次元表示等</a:t>
            </a:r>
          </a:p>
        </p:txBody>
      </p:sp>
      <p:cxnSp>
        <p:nvCxnSpPr>
          <p:cNvPr id="1043488" name="AutoShape 32"/>
          <p:cNvCxnSpPr>
            <a:cxnSpLocks noChangeShapeType="1"/>
            <a:stCxn id="1043467" idx="3"/>
            <a:endCxn id="1043487" idx="1"/>
          </p:cNvCxnSpPr>
          <p:nvPr/>
        </p:nvCxnSpPr>
        <p:spPr bwMode="auto">
          <a:xfrm>
            <a:off x="6096000" y="5857081"/>
            <a:ext cx="1449388" cy="3754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9" name="AutoShape 33"/>
          <p:cNvSpPr>
            <a:spLocks noChangeArrowheads="1"/>
          </p:cNvSpPr>
          <p:nvPr/>
        </p:nvSpPr>
        <p:spPr bwMode="auto">
          <a:xfrm>
            <a:off x="7391401" y="4883269"/>
            <a:ext cx="2646581"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利用者属性（パーソナライズ、ソーシャル</a:t>
            </a:r>
          </a:p>
          <a:p>
            <a:pPr fontAlgn="base">
              <a:spcBef>
                <a:spcPct val="0"/>
              </a:spcBef>
              <a:spcAft>
                <a:spcPct val="0"/>
              </a:spcAft>
              <a:defRPr/>
            </a:pPr>
            <a:r>
              <a:rPr lang="ja-JP" altLang="en-US" sz="1000">
                <a:solidFill>
                  <a:prstClr val="black"/>
                </a:solidFill>
                <a:latin typeface="HG丸ｺﾞｼｯｸM-PRO" panose="020F0600000000000000" pitchFamily="50" charset="-128"/>
                <a:ea typeface="HG丸ｺﾞｼｯｸM-PRO" panose="020F0600000000000000" pitchFamily="50" charset="-128"/>
              </a:rPr>
              <a:t>ネットワークサービス）を考慮した検索</a:t>
            </a:r>
          </a:p>
        </p:txBody>
      </p:sp>
      <p:cxnSp>
        <p:nvCxnSpPr>
          <p:cNvPr id="1043490" name="AutoShape 34"/>
          <p:cNvCxnSpPr>
            <a:cxnSpLocks noChangeShapeType="1"/>
            <a:stCxn id="1043464" idx="3"/>
            <a:endCxn id="1043489" idx="1"/>
          </p:cNvCxnSpPr>
          <p:nvPr/>
        </p:nvCxnSpPr>
        <p:spPr bwMode="auto">
          <a:xfrm>
            <a:off x="6115050" y="5092700"/>
            <a:ext cx="1276350" cy="119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91" name="AutoShape 35"/>
          <p:cNvCxnSpPr>
            <a:cxnSpLocks noChangeShapeType="1"/>
            <a:stCxn id="1043463" idx="3"/>
            <a:endCxn id="1043467" idx="1"/>
          </p:cNvCxnSpPr>
          <p:nvPr/>
        </p:nvCxnSpPr>
        <p:spPr bwMode="auto">
          <a:xfrm>
            <a:off x="4079875" y="3429001"/>
            <a:ext cx="503238" cy="24280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2" name="AutoShape 36"/>
          <p:cNvSpPr>
            <a:spLocks noChangeArrowheads="1"/>
          </p:cNvSpPr>
          <p:nvPr/>
        </p:nvSpPr>
        <p:spPr bwMode="auto">
          <a:xfrm>
            <a:off x="4451351" y="3903624"/>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レコメンデーション</a:t>
            </a:r>
          </a:p>
        </p:txBody>
      </p:sp>
      <p:cxnSp>
        <p:nvCxnSpPr>
          <p:cNvPr id="1043493" name="AutoShape 37"/>
          <p:cNvCxnSpPr>
            <a:cxnSpLocks noChangeShapeType="1"/>
            <a:stCxn id="1043459" idx="3"/>
            <a:endCxn id="1043492" idx="1"/>
          </p:cNvCxnSpPr>
          <p:nvPr/>
        </p:nvCxnSpPr>
        <p:spPr bwMode="auto">
          <a:xfrm>
            <a:off x="4079876" y="2203451"/>
            <a:ext cx="371475" cy="185340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4" name="AutoShape 38"/>
          <p:cNvSpPr>
            <a:spLocks noChangeArrowheads="1"/>
          </p:cNvSpPr>
          <p:nvPr/>
        </p:nvSpPr>
        <p:spPr bwMode="auto">
          <a:xfrm>
            <a:off x="7680326" y="4450081"/>
            <a:ext cx="274947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利用者行動履歴に基づくレコメンデーション</a:t>
            </a:r>
          </a:p>
        </p:txBody>
      </p:sp>
      <p:cxnSp>
        <p:nvCxnSpPr>
          <p:cNvPr id="1043495" name="AutoShape 39"/>
          <p:cNvCxnSpPr>
            <a:cxnSpLocks noChangeShapeType="1"/>
            <a:stCxn id="1043492" idx="3"/>
            <a:endCxn id="1043494" idx="1"/>
          </p:cNvCxnSpPr>
          <p:nvPr/>
        </p:nvCxnSpPr>
        <p:spPr bwMode="auto">
          <a:xfrm>
            <a:off x="6221414" y="4056858"/>
            <a:ext cx="1458912" cy="5294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6" name="AutoShape 40"/>
          <p:cNvSpPr>
            <a:spLocks noChangeArrowheads="1"/>
          </p:cNvSpPr>
          <p:nvPr/>
        </p:nvSpPr>
        <p:spPr bwMode="auto">
          <a:xfrm>
            <a:off x="4367213" y="6321386"/>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HG丸ｺﾞｼｯｸM-PRO" panose="020F0600000000000000" pitchFamily="50" charset="-128"/>
                <a:ea typeface="HG丸ｺﾞｼｯｸM-PRO" panose="020F0600000000000000" pitchFamily="50" charset="-128"/>
              </a:rPr>
              <a:t>利用場所に応じた閲覧環境</a:t>
            </a:r>
          </a:p>
        </p:txBody>
      </p:sp>
      <p:sp>
        <p:nvSpPr>
          <p:cNvPr id="1043497" name="AutoShape 41"/>
          <p:cNvSpPr>
            <a:spLocks noChangeArrowheads="1"/>
          </p:cNvSpPr>
          <p:nvPr/>
        </p:nvSpPr>
        <p:spPr bwMode="auto">
          <a:xfrm>
            <a:off x="7535864" y="6466206"/>
            <a:ext cx="161559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a:solidFill>
                  <a:prstClr val="black"/>
                </a:solidFill>
                <a:latin typeface="HG丸ｺﾞｼｯｸM-PRO" panose="020F0600000000000000" pitchFamily="50" charset="-128"/>
                <a:ea typeface="HG丸ｺﾞｼｯｸM-PRO" panose="020F0600000000000000" pitchFamily="50" charset="-128"/>
              </a:rPr>
              <a:t>PI(Place Identifier)</a:t>
            </a:r>
            <a:r>
              <a:rPr lang="ja-JP" altLang="en-US" sz="1000">
                <a:solidFill>
                  <a:prstClr val="black"/>
                </a:solidFill>
                <a:latin typeface="HG丸ｺﾞｼｯｸM-PRO" panose="020F0600000000000000" pitchFamily="50" charset="-128"/>
                <a:ea typeface="HG丸ｺﾞｼｯｸM-PRO" panose="020F0600000000000000" pitchFamily="50" charset="-128"/>
              </a:rPr>
              <a:t>基盤</a:t>
            </a:r>
          </a:p>
        </p:txBody>
      </p:sp>
      <p:cxnSp>
        <p:nvCxnSpPr>
          <p:cNvPr id="1043498" name="AutoShape 42"/>
          <p:cNvCxnSpPr>
            <a:cxnSpLocks noChangeShapeType="1"/>
            <a:stCxn id="1043496" idx="3"/>
            <a:endCxn id="1043497" idx="1"/>
          </p:cNvCxnSpPr>
          <p:nvPr/>
        </p:nvCxnSpPr>
        <p:spPr bwMode="auto">
          <a:xfrm>
            <a:off x="6600825" y="6474619"/>
            <a:ext cx="935038" cy="127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99" name="AutoShape 43"/>
          <p:cNvCxnSpPr>
            <a:cxnSpLocks noChangeShapeType="1"/>
            <a:stCxn id="1043463" idx="3"/>
            <a:endCxn id="1043496" idx="1"/>
          </p:cNvCxnSpPr>
          <p:nvPr/>
        </p:nvCxnSpPr>
        <p:spPr bwMode="auto">
          <a:xfrm>
            <a:off x="4079875" y="3429001"/>
            <a:ext cx="287338" cy="30456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500" name="AutoShape 44"/>
          <p:cNvSpPr>
            <a:spLocks noChangeArrowheads="1"/>
          </p:cNvSpPr>
          <p:nvPr/>
        </p:nvSpPr>
        <p:spPr bwMode="auto">
          <a:xfrm>
            <a:off x="8040689" y="1138556"/>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HG丸ｺﾞｼｯｸM-PRO" panose="020F0600000000000000" pitchFamily="50" charset="-128"/>
                <a:ea typeface="HG丸ｺﾞｼｯｸM-PRO" panose="020F0600000000000000" pitchFamily="50" charset="-128"/>
              </a:rPr>
              <a:t>ラダリング対話エンジン</a:t>
            </a:r>
          </a:p>
        </p:txBody>
      </p:sp>
      <p:cxnSp>
        <p:nvCxnSpPr>
          <p:cNvPr id="1043501" name="AutoShape 45"/>
          <p:cNvCxnSpPr>
            <a:cxnSpLocks noChangeShapeType="1"/>
            <a:stCxn id="1043468" idx="3"/>
            <a:endCxn id="1043500" idx="1"/>
          </p:cNvCxnSpPr>
          <p:nvPr/>
        </p:nvCxnSpPr>
        <p:spPr bwMode="auto">
          <a:xfrm flipV="1">
            <a:off x="5827714" y="1274764"/>
            <a:ext cx="2212975" cy="6508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47" name="テキスト ボックス 46"/>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1598035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23811"/>
            <a:ext cx="12192000" cy="918537"/>
          </a:xfrm>
        </p:spPr>
        <p:txBody>
          <a:bodyPr>
            <a:normAutofit fontScale="90000"/>
          </a:bodyPr>
          <a:lstStyle/>
          <a:p>
            <a:r>
              <a:rPr lang="ja-JP" altLang="en-US" sz="3200" dirty="0"/>
              <a:t>☆人と情報が関係付けられたサービス</a:t>
            </a:r>
            <a:r>
              <a:rPr lang="en-US" altLang="ja-JP" sz="3200" dirty="0"/>
              <a:t/>
            </a:r>
            <a:br>
              <a:rPr lang="en-US" altLang="ja-JP" sz="3200" dirty="0"/>
            </a:br>
            <a:r>
              <a:rPr lang="ja-JP" altLang="en-US" sz="3100" dirty="0"/>
              <a:t>（クラウドの世界でのサービスの連携）</a:t>
            </a:r>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112126" y="1484314"/>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808794" y="1773238"/>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19" name="Oval 15"/>
          <p:cNvSpPr>
            <a:spLocks noChangeArrowheads="1"/>
          </p:cNvSpPr>
          <p:nvPr/>
        </p:nvSpPr>
        <p:spPr bwMode="auto">
          <a:xfrm>
            <a:off x="3575051" y="2133600"/>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2" name="Oval 18"/>
          <p:cNvSpPr>
            <a:spLocks noChangeArrowheads="1"/>
          </p:cNvSpPr>
          <p:nvPr/>
        </p:nvSpPr>
        <p:spPr bwMode="auto">
          <a:xfrm>
            <a:off x="4008438" y="4581525"/>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3" name="Oval 19"/>
          <p:cNvSpPr>
            <a:spLocks noChangeArrowheads="1"/>
          </p:cNvSpPr>
          <p:nvPr/>
        </p:nvSpPr>
        <p:spPr bwMode="auto">
          <a:xfrm>
            <a:off x="2640013" y="4076700"/>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59" name="AutoShape 26"/>
          <p:cNvSpPr>
            <a:spLocks noChangeArrowheads="1"/>
          </p:cNvSpPr>
          <p:nvPr/>
        </p:nvSpPr>
        <p:spPr bwMode="auto">
          <a:xfrm>
            <a:off x="6738942" y="3571876"/>
            <a:ext cx="1333500" cy="1143008"/>
          </a:xfrm>
          <a:prstGeom prst="wedgeRoundRectCallout">
            <a:avLst>
              <a:gd name="adj1" fmla="val -89879"/>
              <a:gd name="adj2" fmla="val 9577"/>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セマンティックウェブ技術で自動的に情報のクラスタリングができる</a:t>
            </a:r>
          </a:p>
        </p:txBody>
      </p:sp>
      <p:sp>
        <p:nvSpPr>
          <p:cNvPr id="69661" name="AutoShape 28"/>
          <p:cNvSpPr>
            <a:spLocks noChangeArrowheads="1"/>
          </p:cNvSpPr>
          <p:nvPr/>
        </p:nvSpPr>
        <p:spPr bwMode="auto">
          <a:xfrm rot="-1025199">
            <a:off x="5653088" y="3241676"/>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5519738" y="2420939"/>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495551" y="2708275"/>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480551" y="2205039"/>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C00000"/>
                </a:solidFill>
                <a:latin typeface="Meiryo UI" panose="020B0604030504040204" pitchFamily="50" charset="-128"/>
                <a:ea typeface="Meiryo UI" panose="020B0604030504040204" pitchFamily="50" charset="-128"/>
              </a:rPr>
              <a:t>利用者は、情報、サービスの</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所在場所を意識せず利用</a:t>
            </a:r>
          </a:p>
        </p:txBody>
      </p:sp>
      <p:sp>
        <p:nvSpPr>
          <p:cNvPr id="39" name="AutoShape 27"/>
          <p:cNvSpPr>
            <a:spLocks noChangeArrowheads="1"/>
          </p:cNvSpPr>
          <p:nvPr/>
        </p:nvSpPr>
        <p:spPr bwMode="auto">
          <a:xfrm>
            <a:off x="5310182" y="1214422"/>
            <a:ext cx="1403350" cy="857256"/>
          </a:xfrm>
          <a:prstGeom prst="wedgeRoundRectCallout">
            <a:avLst>
              <a:gd name="adj1" fmla="val -42080"/>
              <a:gd name="adj2" fmla="val 8687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情報と情報の関連を通じて人と人のクラスタリングができる</a:t>
            </a:r>
          </a:p>
        </p:txBody>
      </p:sp>
      <p:sp>
        <p:nvSpPr>
          <p:cNvPr id="40" name="AutoShape 27"/>
          <p:cNvSpPr>
            <a:spLocks noChangeArrowheads="1"/>
          </p:cNvSpPr>
          <p:nvPr/>
        </p:nvSpPr>
        <p:spPr bwMode="auto">
          <a:xfrm>
            <a:off x="1666844" y="1142984"/>
            <a:ext cx="1403350" cy="857256"/>
          </a:xfrm>
          <a:prstGeom prst="wedgeRoundRectCallout">
            <a:avLst>
              <a:gd name="adj1" fmla="val -6786"/>
              <a:gd name="adj2" fmla="val 16094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人と人の関連を通じて情報と情報のクラスタリングができる</a:t>
            </a:r>
          </a:p>
        </p:txBody>
      </p:sp>
      <p:sp>
        <p:nvSpPr>
          <p:cNvPr id="41" name="AutoShape 27"/>
          <p:cNvSpPr>
            <a:spLocks noChangeArrowheads="1"/>
          </p:cNvSpPr>
          <p:nvPr/>
        </p:nvSpPr>
        <p:spPr bwMode="auto">
          <a:xfrm>
            <a:off x="4095736" y="5786454"/>
            <a:ext cx="1571636" cy="857256"/>
          </a:xfrm>
          <a:prstGeom prst="wedgeRoundRectCallout">
            <a:avLst>
              <a:gd name="adj1" fmla="val -21266"/>
              <a:gd name="adj2" fmla="val -101272"/>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6667504" y="4929198"/>
            <a:ext cx="1571636" cy="714380"/>
          </a:xfrm>
          <a:prstGeom prst="wedgeRoundRectCallout">
            <a:avLst>
              <a:gd name="adj1" fmla="val -80256"/>
              <a:gd name="adj2" fmla="val -4793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sp>
        <p:nvSpPr>
          <p:cNvPr id="37" name="スライド番号プレースホルダ 36"/>
          <p:cNvSpPr>
            <a:spLocks noGrp="1"/>
          </p:cNvSpPr>
          <p:nvPr>
            <p:ph type="sldNum" sz="quarter" idx="11"/>
          </p:nvPr>
        </p:nvSpPr>
        <p:spPr>
          <a:xfrm>
            <a:off x="10958285" y="6400800"/>
            <a:ext cx="771753" cy="242910"/>
          </a:xfrm>
        </p:spPr>
        <p:txBody>
          <a:bodyPr/>
          <a:lstStyle/>
          <a:p>
            <a:pPr>
              <a:defRPr/>
            </a:pPr>
            <a:fld id="{DFA1AA98-C5D7-43DB-8850-82B4698A43C7}" type="slidenum">
              <a:rPr lang="en-US" altLang="ja-JP" smtClean="0">
                <a:solidFill>
                  <a:prstClr val="black">
                    <a:tint val="75000"/>
                  </a:prstClr>
                </a:solidFill>
              </a:rPr>
              <a:pPr>
                <a:defRPr/>
              </a:pPr>
              <a:t>16</a:t>
            </a:fld>
            <a:endParaRPr lang="en-US" altLang="ja-JP" dirty="0">
              <a:solidFill>
                <a:prstClr val="black">
                  <a:tint val="75000"/>
                </a:prstClr>
              </a:solidFill>
            </a:endParaRPr>
          </a:p>
        </p:txBody>
      </p:sp>
      <p:sp>
        <p:nvSpPr>
          <p:cNvPr id="43" name="横巻き 42"/>
          <p:cNvSpPr/>
          <p:nvPr/>
        </p:nvSpPr>
        <p:spPr>
          <a:xfrm>
            <a:off x="9727883" y="577303"/>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32" name="円/楕円 3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863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58730"/>
            <a:ext cx="12192000" cy="915492"/>
          </a:xfrm>
        </p:spPr>
        <p:txBody>
          <a:bodyPr>
            <a:normAutofit/>
          </a:bodyPr>
          <a:lstStyle/>
          <a:p>
            <a:r>
              <a:rPr lang="ja-JP" altLang="en-US" sz="3200" dirty="0"/>
              <a:t>☆情報探索サービスの将来像</a:t>
            </a:r>
            <a:r>
              <a:rPr lang="en-US" altLang="ja-JP" sz="3200" dirty="0"/>
              <a:t/>
            </a:r>
            <a:br>
              <a:rPr lang="en-US" altLang="ja-JP" sz="3200" dirty="0"/>
            </a:br>
            <a:r>
              <a:rPr lang="en-US" altLang="ja-JP" sz="2800" dirty="0"/>
              <a:t>(</a:t>
            </a:r>
            <a:r>
              <a:rPr lang="ja-JP" altLang="en-US" sz="2800" dirty="0"/>
              <a:t>クラウドの世界でのサービスの連携</a:t>
            </a:r>
            <a:r>
              <a:rPr lang="en-US" altLang="ja-JP" sz="2800" dirty="0"/>
              <a:t>)</a:t>
            </a:r>
            <a:endParaRPr lang="ja-JP" altLang="en-US" sz="2800" dirty="0"/>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364538" y="1714489"/>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309787" y="1500174"/>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61" name="AutoShape 28"/>
          <p:cNvSpPr>
            <a:spLocks noChangeArrowheads="1"/>
          </p:cNvSpPr>
          <p:nvPr/>
        </p:nvSpPr>
        <p:spPr bwMode="auto">
          <a:xfrm>
            <a:off x="5810249" y="3357563"/>
            <a:ext cx="2735873"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7524760" y="4214819"/>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310711" y="2357431"/>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C00000"/>
                </a:solidFill>
                <a:latin typeface="Meiryo UI" panose="020B0604030504040204" pitchFamily="50" charset="-128"/>
                <a:ea typeface="Meiryo UI" panose="020B0604030504040204" pitchFamily="50" charset="-128"/>
              </a:rPr>
              <a:t>利用者は、情報、サービスの</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所在場所を意識せず利用</a:t>
            </a:r>
          </a:p>
        </p:txBody>
      </p:sp>
      <p:sp>
        <p:nvSpPr>
          <p:cNvPr id="41" name="AutoShape 27"/>
          <p:cNvSpPr>
            <a:spLocks noChangeArrowheads="1"/>
          </p:cNvSpPr>
          <p:nvPr/>
        </p:nvSpPr>
        <p:spPr bwMode="auto">
          <a:xfrm>
            <a:off x="4095736" y="5786454"/>
            <a:ext cx="1571636" cy="857256"/>
          </a:xfrm>
          <a:prstGeom prst="wedgeRoundRectCallout">
            <a:avLst>
              <a:gd name="adj1" fmla="val -41583"/>
              <a:gd name="adj2" fmla="val -8095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8667768" y="5214950"/>
            <a:ext cx="1571636" cy="714380"/>
          </a:xfrm>
          <a:prstGeom prst="wedgeRoundRectCallout">
            <a:avLst>
              <a:gd name="adj1" fmla="val 8834"/>
              <a:gd name="adj2" fmla="val -10260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cxnSp>
        <p:nvCxnSpPr>
          <p:cNvPr id="59" name="直線矢印コネクタ 58"/>
          <p:cNvCxnSpPr>
            <a:stCxn id="58" idx="0"/>
            <a:endCxn id="56" idx="4"/>
          </p:cNvCxnSpPr>
          <p:nvPr/>
        </p:nvCxnSpPr>
        <p:spPr>
          <a:xfrm rot="16200000" flipV="1">
            <a:off x="4720819" y="1696629"/>
            <a:ext cx="1785950" cy="25360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8" idx="0"/>
            <a:endCxn id="57" idx="4"/>
          </p:cNvCxnSpPr>
          <p:nvPr/>
        </p:nvCxnSpPr>
        <p:spPr>
          <a:xfrm rot="5400000" flipH="1" flipV="1">
            <a:off x="6149578" y="3018233"/>
            <a:ext cx="1571636" cy="1071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8" idx="2"/>
            <a:endCxn id="1096735" idx="6"/>
          </p:cNvCxnSpPr>
          <p:nvPr/>
        </p:nvCxnSpPr>
        <p:spPr>
          <a:xfrm rot="10800000">
            <a:off x="4036989" y="2964653"/>
            <a:ext cx="1844699" cy="13573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58" idx="1"/>
            <a:endCxn id="51" idx="4"/>
          </p:cNvCxnSpPr>
          <p:nvPr/>
        </p:nvCxnSpPr>
        <p:spPr>
          <a:xfrm rot="16200000" flipV="1">
            <a:off x="5281489" y="3100503"/>
            <a:ext cx="850384" cy="935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8" idx="2"/>
            <a:endCxn id="50" idx="7"/>
          </p:cNvCxnSpPr>
          <p:nvPr/>
        </p:nvCxnSpPr>
        <p:spPr>
          <a:xfrm rot="10800000" flipV="1">
            <a:off x="3760956" y="4321975"/>
            <a:ext cx="2120730" cy="9680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58" idx="3"/>
          </p:cNvCxnSpPr>
          <p:nvPr/>
        </p:nvCxnSpPr>
        <p:spPr>
          <a:xfrm rot="5400000">
            <a:off x="5888712" y="4643292"/>
            <a:ext cx="278880" cy="2929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58" idx="4"/>
            <a:endCxn id="54" idx="0"/>
          </p:cNvCxnSpPr>
          <p:nvPr/>
        </p:nvCxnSpPr>
        <p:spPr>
          <a:xfrm rot="16200000" flipH="1">
            <a:off x="7221148" y="4446992"/>
            <a:ext cx="142876" cy="8215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58" idx="0"/>
            <a:endCxn id="55" idx="4"/>
          </p:cNvCxnSpPr>
          <p:nvPr/>
        </p:nvCxnSpPr>
        <p:spPr>
          <a:xfrm rot="5400000" flipH="1" flipV="1">
            <a:off x="6828239" y="3411142"/>
            <a:ext cx="500066" cy="3929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5" name="AutoShape 29"/>
          <p:cNvSpPr>
            <a:spLocks noChangeArrowheads="1"/>
          </p:cNvSpPr>
          <p:nvPr/>
        </p:nvSpPr>
        <p:spPr bwMode="auto">
          <a:xfrm>
            <a:off x="8024826" y="2928935"/>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166911" y="2571744"/>
            <a:ext cx="1870077" cy="78581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（学術機関連携）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NII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JST</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大学図書館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電子ジャーナル出版者</a:t>
            </a:r>
          </a:p>
        </p:txBody>
      </p:sp>
      <p:sp>
        <p:nvSpPr>
          <p:cNvPr id="49" name="Oval 31"/>
          <p:cNvSpPr>
            <a:spLocks noChangeArrowheads="1"/>
          </p:cNvSpPr>
          <p:nvPr/>
        </p:nvSpPr>
        <p:spPr bwMode="auto">
          <a:xfrm>
            <a:off x="3095604" y="3429000"/>
            <a:ext cx="2857520" cy="1214446"/>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MLA</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国立公文書館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東京国立博物館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国立美術館</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人間文化研究機構（資源共有化）</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各美術館、博物館、公文書館、図書館</a:t>
            </a:r>
          </a:p>
        </p:txBody>
      </p:sp>
      <p:sp>
        <p:nvSpPr>
          <p:cNvPr id="50" name="Oval 31"/>
          <p:cNvSpPr>
            <a:spLocks noChangeArrowheads="1"/>
          </p:cNvSpPr>
          <p:nvPr/>
        </p:nvSpPr>
        <p:spPr bwMode="auto">
          <a:xfrm>
            <a:off x="1809720" y="5143512"/>
            <a:ext cx="2286016" cy="1000132"/>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（公共図書館連携）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都道府県立図書館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政令指定都市立図書館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市町村立図書館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専門図書館</a:t>
            </a:r>
          </a:p>
        </p:txBody>
      </p:sp>
      <p:sp>
        <p:nvSpPr>
          <p:cNvPr id="51" name="Oval 31"/>
          <p:cNvSpPr>
            <a:spLocks noChangeArrowheads="1"/>
          </p:cNvSpPr>
          <p:nvPr/>
        </p:nvSpPr>
        <p:spPr bwMode="auto">
          <a:xfrm>
            <a:off x="4024298" y="2000240"/>
            <a:ext cx="2428892" cy="114300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（出版者等との連携）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4"/>
              </a:rPr>
              <a:t>日本電子出版協会（</a:t>
            </a:r>
            <a:r>
              <a:rPr lang="en-US" altLang="ja-JP" sz="1200" dirty="0">
                <a:solidFill>
                  <a:prstClr val="black"/>
                </a:solidFill>
                <a:latin typeface="Meiryo UI" panose="020B0604030504040204" pitchFamily="50" charset="-128"/>
                <a:ea typeface="Meiryo UI" panose="020B0604030504040204" pitchFamily="50" charset="-128"/>
                <a:hlinkClick r:id="rId4"/>
              </a:rPr>
              <a:t>JEPA</a:t>
            </a:r>
            <a:r>
              <a:rPr lang="ja-JP" altLang="en-US" sz="1200" dirty="0">
                <a:solidFill>
                  <a:prstClr val="black"/>
                </a:solidFill>
                <a:latin typeface="Meiryo UI" panose="020B0604030504040204" pitchFamily="50" charset="-128"/>
                <a:ea typeface="Meiryo UI" panose="020B0604030504040204" pitchFamily="50" charset="-128"/>
                <a:hlinkClick r:id="rId4"/>
              </a:rPr>
              <a:t>）</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5"/>
              </a:rPr>
              <a:t>日本印刷技術協会（</a:t>
            </a:r>
            <a:r>
              <a:rPr lang="en-US" altLang="ja-JP" sz="1200" dirty="0">
                <a:solidFill>
                  <a:prstClr val="black"/>
                </a:solidFill>
                <a:latin typeface="Meiryo UI" panose="020B0604030504040204" pitchFamily="50" charset="-128"/>
                <a:ea typeface="Meiryo UI" panose="020B0604030504040204" pitchFamily="50" charset="-128"/>
                <a:hlinkClick r:id="rId5"/>
              </a:rPr>
              <a:t>JAGAT</a:t>
            </a:r>
            <a:r>
              <a:rPr lang="ja-JP" altLang="en-US" sz="1200" dirty="0">
                <a:solidFill>
                  <a:prstClr val="black"/>
                </a:solidFill>
                <a:latin typeface="Meiryo UI" panose="020B0604030504040204" pitchFamily="50" charset="-128"/>
                <a:ea typeface="Meiryo UI" panose="020B0604030504040204" pitchFamily="50" charset="-128"/>
                <a:hlinkClick r:id="rId5"/>
              </a:rPr>
              <a:t>） </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インターネット書籍販売者</a:t>
            </a:r>
          </a:p>
        </p:txBody>
      </p:sp>
      <p:sp>
        <p:nvSpPr>
          <p:cNvPr id="52" name="Oval 31"/>
          <p:cNvSpPr>
            <a:spLocks noChangeArrowheads="1"/>
          </p:cNvSpPr>
          <p:nvPr/>
        </p:nvSpPr>
        <p:spPr bwMode="auto">
          <a:xfrm>
            <a:off x="4024298" y="4786322"/>
            <a:ext cx="2286016"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（政府機関との連携）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e-GOV</a:t>
            </a:r>
            <a:r>
              <a:rPr lang="ja-JP" altLang="en-US" sz="1200" dirty="0">
                <a:solidFill>
                  <a:prstClr val="black"/>
                </a:solidFill>
                <a:latin typeface="Meiryo UI" panose="020B0604030504040204" pitchFamily="50" charset="-128"/>
                <a:ea typeface="Meiryo UI" panose="020B0604030504040204" pitchFamily="50" charset="-128"/>
              </a:rPr>
              <a:t>（総務省行政管理局）</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各府省支部図書館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国立印刷局</a:t>
            </a:r>
          </a:p>
        </p:txBody>
      </p:sp>
      <p:sp>
        <p:nvSpPr>
          <p:cNvPr id="54" name="Oval 31"/>
          <p:cNvSpPr>
            <a:spLocks noChangeArrowheads="1"/>
          </p:cNvSpPr>
          <p:nvPr/>
        </p:nvSpPr>
        <p:spPr bwMode="auto">
          <a:xfrm>
            <a:off x="6667504" y="492919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0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（民間・個人サイト）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Blog</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Wiki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SNS</a:t>
            </a:r>
            <a:r>
              <a:rPr lang="ja-JP" altLang="en-US" sz="1200" dirty="0">
                <a:solidFill>
                  <a:prstClr val="black"/>
                </a:solidFill>
                <a:latin typeface="Meiryo UI" panose="020B0604030504040204" pitchFamily="50" charset="-128"/>
                <a:ea typeface="Meiryo UI" panose="020B0604030504040204" pitchFamily="50" charset="-128"/>
              </a:rPr>
              <a:t>サイト</a:t>
            </a:r>
          </a:p>
          <a:p>
            <a:pPr>
              <a:buFontTx/>
              <a:buChar char="•"/>
              <a:defRPr/>
            </a:pPr>
            <a:r>
              <a:rPr lang="ja-JP" altLang="en-US" sz="1100" dirty="0">
                <a:solidFill>
                  <a:prstClr val="black"/>
                </a:solidFill>
                <a:latin typeface="Meiryo UI" panose="020B0604030504040204" pitchFamily="50" charset="-128"/>
                <a:ea typeface="Meiryo UI" panose="020B0604030504040204" pitchFamily="50" charset="-128"/>
              </a:rPr>
              <a:t>ソーシャルブックマークサイト</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55" name="Oval 31"/>
          <p:cNvSpPr>
            <a:spLocks noChangeArrowheads="1"/>
          </p:cNvSpPr>
          <p:nvPr/>
        </p:nvSpPr>
        <p:spPr bwMode="auto">
          <a:xfrm>
            <a:off x="6238876" y="278605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（商用ポータルサイト）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Google</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Yahoo</a:t>
            </a:r>
            <a:r>
              <a:rPr lang="ja-JP" altLang="en-US" sz="1200" dirty="0">
                <a:solidFill>
                  <a:prstClr val="black"/>
                </a:solidFill>
                <a:latin typeface="Meiryo UI" panose="020B0604030504040204" pitchFamily="50" charset="-128"/>
                <a:ea typeface="Meiryo UI" panose="020B0604030504040204" pitchFamily="50" charset="-128"/>
              </a:rPr>
              <a:t>等</a:t>
            </a:r>
          </a:p>
        </p:txBody>
      </p:sp>
      <p:sp>
        <p:nvSpPr>
          <p:cNvPr id="56" name="Oval 31"/>
          <p:cNvSpPr>
            <a:spLocks noChangeArrowheads="1"/>
          </p:cNvSpPr>
          <p:nvPr/>
        </p:nvSpPr>
        <p:spPr bwMode="auto">
          <a:xfrm>
            <a:off x="3309918" y="1500174"/>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CJK</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中国、日本、韓国</a:t>
            </a:r>
          </a:p>
        </p:txBody>
      </p:sp>
      <p:sp>
        <p:nvSpPr>
          <p:cNvPr id="57" name="Oval 31"/>
          <p:cNvSpPr>
            <a:spLocks noChangeArrowheads="1"/>
          </p:cNvSpPr>
          <p:nvPr/>
        </p:nvSpPr>
        <p:spPr bwMode="auto">
          <a:xfrm>
            <a:off x="6167438" y="1571612"/>
            <a:ext cx="1643074" cy="71438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（国際連携）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WDL</a:t>
            </a:r>
          </a:p>
          <a:p>
            <a:pPr>
              <a:buFontTx/>
              <a:buChar char="•"/>
              <a:defRPr/>
            </a:pPr>
            <a:r>
              <a:rPr lang="en-US" altLang="ja-JP" sz="1200" dirty="0" err="1">
                <a:solidFill>
                  <a:prstClr val="black"/>
                </a:solidFill>
                <a:latin typeface="Meiryo UI" panose="020B0604030504040204" pitchFamily="50" charset="-128"/>
                <a:ea typeface="Meiryo UI" panose="020B0604030504040204" pitchFamily="50" charset="-128"/>
              </a:rPr>
              <a:t>Europeana</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58" name="Oval 31"/>
          <p:cNvSpPr>
            <a:spLocks noChangeArrowheads="1"/>
          </p:cNvSpPr>
          <p:nvPr/>
        </p:nvSpPr>
        <p:spPr bwMode="auto">
          <a:xfrm>
            <a:off x="5881686" y="3857628"/>
            <a:ext cx="2000264"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6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a:t>
            </a:r>
          </a:p>
          <a:p>
            <a:pPr>
              <a:buFontTx/>
              <a:buChar char="•"/>
              <a:defRPr/>
            </a:pPr>
            <a:r>
              <a:rPr lang="en-US" altLang="ja-JP" sz="1400" dirty="0">
                <a:solidFill>
                  <a:prstClr val="black"/>
                </a:solidFill>
                <a:latin typeface="Meiryo UI" panose="020B0604030504040204" pitchFamily="50" charset="-128"/>
                <a:ea typeface="Meiryo UI" panose="020B0604030504040204" pitchFamily="50" charset="-128"/>
              </a:rPr>
              <a:t>NDL</a:t>
            </a:r>
            <a:r>
              <a:rPr lang="ja-JP" altLang="en-US" sz="1400" dirty="0">
                <a:solidFill>
                  <a:prstClr val="black"/>
                </a:solidFill>
                <a:latin typeface="Meiryo UI" panose="020B0604030504040204" pitchFamily="50" charset="-128"/>
                <a:ea typeface="Meiryo UI" panose="020B0604030504040204" pitchFamily="50" charset="-128"/>
              </a:rPr>
              <a:t>デジタルアーカイブ</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蔵書目録</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ナレッジ</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各種データベース</a:t>
            </a:r>
          </a:p>
        </p:txBody>
      </p:sp>
      <p:sp>
        <p:nvSpPr>
          <p:cNvPr id="87" name="AutoShape 72"/>
          <p:cNvSpPr>
            <a:spLocks noChangeArrowheads="1"/>
          </p:cNvSpPr>
          <p:nvPr/>
        </p:nvSpPr>
        <p:spPr bwMode="auto">
          <a:xfrm>
            <a:off x="9193506" y="713556"/>
            <a:ext cx="2324592" cy="858857"/>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200" dirty="0">
                <a:solidFill>
                  <a:srgbClr val="C00000"/>
                </a:solidFill>
                <a:latin typeface="Meiryo UI" panose="020B0604030504040204" pitchFamily="50" charset="-128"/>
                <a:ea typeface="Meiryo UI" panose="020B0604030504040204" pitchFamily="50" charset="-128"/>
              </a:rPr>
              <a:t>・当館は巨大なデータプロバイダ</a:t>
            </a:r>
            <a:endParaRPr lang="en-US" altLang="ja-JP" sz="1200" dirty="0">
              <a:solidFill>
                <a:srgbClr val="C00000"/>
              </a:solidFill>
              <a:latin typeface="Meiryo UI" panose="020B0604030504040204" pitchFamily="50" charset="-128"/>
              <a:ea typeface="Meiryo UI" panose="020B0604030504040204" pitchFamily="50" charset="-128"/>
            </a:endParaRPr>
          </a:p>
          <a:p>
            <a:pPr marL="85725" indent="-85725"/>
            <a:r>
              <a:rPr lang="ja-JP" altLang="en-US" sz="1200" dirty="0">
                <a:solidFill>
                  <a:srgbClr val="C00000"/>
                </a:solidFill>
                <a:latin typeface="Meiryo UI" panose="020B0604030504040204" pitchFamily="50" charset="-128"/>
                <a:ea typeface="Meiryo UI" panose="020B0604030504040204" pitchFamily="50" charset="-128"/>
              </a:rPr>
              <a:t>・巨大なデータプロバイダとして、</a:t>
            </a:r>
            <a:endParaRPr lang="en-US" altLang="ja-JP" sz="1200" dirty="0">
              <a:solidFill>
                <a:srgbClr val="C00000"/>
              </a:solidFill>
              <a:latin typeface="Meiryo UI" panose="020B0604030504040204" pitchFamily="50" charset="-128"/>
              <a:ea typeface="Meiryo UI" panose="020B0604030504040204" pitchFamily="50" charset="-128"/>
            </a:endParaRPr>
          </a:p>
          <a:p>
            <a:pPr marL="85725" indent="-85725"/>
            <a:r>
              <a:rPr lang="ja-JP" altLang="en-US" sz="1200" dirty="0">
                <a:solidFill>
                  <a:srgbClr val="C00000"/>
                </a:solidFill>
                <a:latin typeface="Meiryo UI" panose="020B0604030504040204" pitchFamily="50" charset="-128"/>
                <a:ea typeface="Meiryo UI" panose="020B0604030504040204" pitchFamily="50" charset="-128"/>
              </a:rPr>
              <a:t>中核的なサービスプロバイダとなる</a:t>
            </a:r>
          </a:p>
        </p:txBody>
      </p:sp>
      <p:sp>
        <p:nvSpPr>
          <p:cNvPr id="60" name="スライド番号プレースホルダ 59"/>
          <p:cNvSpPr>
            <a:spLocks noGrp="1"/>
          </p:cNvSpPr>
          <p:nvPr>
            <p:ph type="sldNum" sz="quarter" idx="11"/>
          </p:nvPr>
        </p:nvSpPr>
        <p:spPr>
          <a:xfrm>
            <a:off x="11177063" y="6284002"/>
            <a:ext cx="682069" cy="365125"/>
          </a:xfrm>
        </p:spPr>
        <p:txBody>
          <a:bodyPr/>
          <a:lstStyle/>
          <a:p>
            <a:pPr>
              <a:defRPr/>
            </a:pPr>
            <a:fld id="{DFA1AA98-C5D7-43DB-8850-82B4698A43C7}" type="slidenum">
              <a:rPr lang="en-US" altLang="ja-JP" smtClean="0">
                <a:solidFill>
                  <a:prstClr val="black">
                    <a:tint val="75000"/>
                  </a:prstClr>
                </a:solidFill>
              </a:rPr>
              <a:pPr>
                <a:defRPr/>
              </a:pPr>
              <a:t>17</a:t>
            </a:fld>
            <a:endParaRPr lang="en-US" altLang="ja-JP" dirty="0">
              <a:solidFill>
                <a:prstClr val="black">
                  <a:tint val="75000"/>
                </a:prstClr>
              </a:solidFill>
            </a:endParaRPr>
          </a:p>
        </p:txBody>
      </p:sp>
      <p:sp>
        <p:nvSpPr>
          <p:cNvPr id="61" name="横巻き 60"/>
          <p:cNvSpPr/>
          <p:nvPr/>
        </p:nvSpPr>
        <p:spPr>
          <a:xfrm>
            <a:off x="9625014" y="39205"/>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8193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スライド番号プレースホルダー 8"/>
          <p:cNvSpPr>
            <a:spLocks noGrp="1"/>
          </p:cNvSpPr>
          <p:nvPr>
            <p:ph type="sldNum" sz="quarter" idx="12"/>
          </p:nvPr>
        </p:nvSpPr>
        <p:spPr/>
        <p:txBody>
          <a:bodyPr/>
          <a:lstStyle/>
          <a:p>
            <a:fld id="{07F281B7-FA53-492C-9534-454E5A6F7470}" type="slidenum">
              <a:rPr lang="en-US" altLang="ja-JP">
                <a:solidFill>
                  <a:srgbClr val="000000"/>
                </a:solidFill>
              </a:rPr>
              <a:pPr/>
              <a:t>18</a:t>
            </a:fld>
            <a:endParaRPr lang="en-US" altLang="ja-JP">
              <a:solidFill>
                <a:srgbClr val="000000"/>
              </a:solidFill>
            </a:endParaRPr>
          </a:p>
        </p:txBody>
      </p:sp>
      <p:sp>
        <p:nvSpPr>
          <p:cNvPr id="1022978" name="Oval 2"/>
          <p:cNvSpPr>
            <a:spLocks noChangeArrowheads="1"/>
          </p:cNvSpPr>
          <p:nvPr/>
        </p:nvSpPr>
        <p:spPr bwMode="auto">
          <a:xfrm>
            <a:off x="5016501" y="1268414"/>
            <a:ext cx="1439863"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79" name="Oval 3"/>
          <p:cNvSpPr>
            <a:spLocks noChangeArrowheads="1"/>
          </p:cNvSpPr>
          <p:nvPr/>
        </p:nvSpPr>
        <p:spPr bwMode="auto">
          <a:xfrm>
            <a:off x="3216275" y="1916114"/>
            <a:ext cx="1943100"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80" name="Oval 4"/>
          <p:cNvSpPr>
            <a:spLocks noChangeArrowheads="1"/>
          </p:cNvSpPr>
          <p:nvPr/>
        </p:nvSpPr>
        <p:spPr bwMode="auto">
          <a:xfrm>
            <a:off x="2782888" y="4076701"/>
            <a:ext cx="3384550" cy="2447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pic>
        <p:nvPicPr>
          <p:cNvPr id="1022984" name="Picture 8" descr="MCj023204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314" y="3357564"/>
            <a:ext cx="733425" cy="688975"/>
          </a:xfrm>
          <a:prstGeom prst="rect">
            <a:avLst/>
          </a:prstGeom>
          <a:noFill/>
          <a:extLst>
            <a:ext uri="{909E8E84-426E-40DD-AFC4-6F175D3DCCD1}">
              <a14:hiddenFill xmlns:a14="http://schemas.microsoft.com/office/drawing/2010/main">
                <a:solidFill>
                  <a:srgbClr val="FFFFFF"/>
                </a:solidFill>
              </a14:hiddenFill>
            </a:ext>
          </a:extLst>
        </p:spPr>
      </p:pic>
      <p:sp>
        <p:nvSpPr>
          <p:cNvPr id="1022987" name="AutoShape 11"/>
          <p:cNvSpPr>
            <a:spLocks noChangeArrowheads="1"/>
          </p:cNvSpPr>
          <p:nvPr/>
        </p:nvSpPr>
        <p:spPr bwMode="auto">
          <a:xfrm>
            <a:off x="1035051" y="5661026"/>
            <a:ext cx="2468564" cy="1196975"/>
          </a:xfrm>
          <a:prstGeom prst="cloudCallout">
            <a:avLst>
              <a:gd name="adj1" fmla="val 110546"/>
              <a:gd name="adj2" fmla="val -146287"/>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dirty="0">
                <a:solidFill>
                  <a:srgbClr val="663300"/>
                </a:solidFill>
                <a:latin typeface="Meiryo UI" panose="020B0604030504040204" pitchFamily="50" charset="-128"/>
                <a:ea typeface="Meiryo UI" panose="020B0604030504040204" pitchFamily="50" charset="-128"/>
              </a:rPr>
              <a:t>NDL</a:t>
            </a:r>
            <a:r>
              <a:rPr lang="ja-JP" altLang="en-US" sz="1000" dirty="0">
                <a:solidFill>
                  <a:srgbClr val="663300"/>
                </a:solidFill>
                <a:latin typeface="Meiryo UI" panose="020B0604030504040204" pitchFamily="50" charset="-128"/>
                <a:ea typeface="Meiryo UI" panose="020B0604030504040204" pitchFamily="50" charset="-128"/>
              </a:rPr>
              <a:t>は保存のために保有</a:t>
            </a:r>
          </a:p>
          <a:p>
            <a:pPr fontAlgn="base">
              <a:spcBef>
                <a:spcPct val="0"/>
              </a:spcBef>
              <a:spcAft>
                <a:spcPct val="0"/>
              </a:spcAft>
            </a:pPr>
            <a:r>
              <a:rPr lang="ja-JP" altLang="en-US" sz="1000" dirty="0">
                <a:solidFill>
                  <a:srgbClr val="663300"/>
                </a:solidFill>
                <a:latin typeface="Meiryo UI" panose="020B0604030504040204" pitchFamily="50" charset="-128"/>
                <a:ea typeface="Meiryo UI" panose="020B0604030504040204" pitchFamily="50" charset="-128"/>
              </a:rPr>
              <a:t>・各組織が利用者ニーズに応じたコンテンツを保有</a:t>
            </a:r>
          </a:p>
          <a:p>
            <a:pPr fontAlgn="base">
              <a:spcBef>
                <a:spcPct val="0"/>
              </a:spcBef>
              <a:spcAft>
                <a:spcPct val="0"/>
              </a:spcAft>
            </a:pP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022989" name="Text Box 13"/>
          <p:cNvSpPr txBox="1">
            <a:spLocks noChangeArrowheads="1"/>
          </p:cNvSpPr>
          <p:nvPr/>
        </p:nvSpPr>
        <p:spPr bwMode="auto">
          <a:xfrm>
            <a:off x="4440238" y="3860800"/>
            <a:ext cx="576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NDL</a:t>
            </a:r>
          </a:p>
        </p:txBody>
      </p:sp>
      <p:sp>
        <p:nvSpPr>
          <p:cNvPr id="1022993" name="AutoShape 17"/>
          <p:cNvSpPr>
            <a:spLocks noChangeArrowheads="1"/>
          </p:cNvSpPr>
          <p:nvPr/>
        </p:nvSpPr>
        <p:spPr bwMode="auto">
          <a:xfrm>
            <a:off x="2351088" y="4221164"/>
            <a:ext cx="576262" cy="287337"/>
          </a:xfrm>
          <a:prstGeom prst="wedgeRectCallout">
            <a:avLst>
              <a:gd name="adj1" fmla="val 79750"/>
              <a:gd name="adj2" fmla="val -114639"/>
            </a:avLst>
          </a:prstGeom>
          <a:noFill/>
          <a:ln w="9525">
            <a:solidFill>
              <a:srgbClr val="FF0000"/>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FF0000"/>
                </a:solidFill>
                <a:latin typeface="Meiryo UI" panose="020B0604030504040204" pitchFamily="50" charset="-128"/>
                <a:ea typeface="Meiryo UI" panose="020B0604030504040204" pitchFamily="50" charset="-128"/>
              </a:rPr>
              <a:t>検索</a:t>
            </a:r>
          </a:p>
        </p:txBody>
      </p:sp>
      <p:cxnSp>
        <p:nvCxnSpPr>
          <p:cNvPr id="1022994" name="AutoShape 18"/>
          <p:cNvCxnSpPr>
            <a:cxnSpLocks noChangeShapeType="1"/>
            <a:endCxn id="1022984" idx="3"/>
          </p:cNvCxnSpPr>
          <p:nvPr/>
        </p:nvCxnSpPr>
        <p:spPr bwMode="auto">
          <a:xfrm rot="10800000" flipV="1">
            <a:off x="2725739" y="2855914"/>
            <a:ext cx="4090987" cy="846137"/>
          </a:xfrm>
          <a:prstGeom prst="curvedConnector3">
            <a:avLst>
              <a:gd name="adj1" fmla="val 4998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2997" name="Group 21"/>
          <p:cNvGrpSpPr>
            <a:grpSpLocks/>
          </p:cNvGrpSpPr>
          <p:nvPr/>
        </p:nvGrpSpPr>
        <p:grpSpPr bwMode="auto">
          <a:xfrm>
            <a:off x="5016500" y="3933825"/>
            <a:ext cx="554038" cy="438150"/>
            <a:chOff x="2200" y="2478"/>
            <a:chExt cx="349" cy="276"/>
          </a:xfrm>
        </p:grpSpPr>
        <p:grpSp>
          <p:nvGrpSpPr>
            <p:cNvPr id="1022998" name="Group 22"/>
            <p:cNvGrpSpPr>
              <a:grpSpLocks/>
            </p:cNvGrpSpPr>
            <p:nvPr/>
          </p:nvGrpSpPr>
          <p:grpSpPr bwMode="auto">
            <a:xfrm>
              <a:off x="2200" y="2478"/>
              <a:ext cx="266" cy="276"/>
              <a:chOff x="2296" y="1071"/>
              <a:chExt cx="266" cy="276"/>
            </a:xfrm>
          </p:grpSpPr>
          <p:graphicFrame>
            <p:nvGraphicFramePr>
              <p:cNvPr id="1022999" name="Object 2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79" name="Visio" r:id="rId5" imgW="738530" imgH="941222" progId="Visio.Drawing.11">
                      <p:embed/>
                    </p:oleObj>
                  </mc:Choice>
                  <mc:Fallback>
                    <p:oleObj name="Visio" r:id="rId5"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0" name="AutoShape 2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1" name="AutoShape 2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4" name="Group 28"/>
          <p:cNvGrpSpPr>
            <a:grpSpLocks/>
          </p:cNvGrpSpPr>
          <p:nvPr/>
        </p:nvGrpSpPr>
        <p:grpSpPr bwMode="auto">
          <a:xfrm>
            <a:off x="6456364" y="3789363"/>
            <a:ext cx="554037" cy="438150"/>
            <a:chOff x="2200" y="2478"/>
            <a:chExt cx="349" cy="276"/>
          </a:xfrm>
        </p:grpSpPr>
        <p:grpSp>
          <p:nvGrpSpPr>
            <p:cNvPr id="1023005" name="Group 29"/>
            <p:cNvGrpSpPr>
              <a:grpSpLocks/>
            </p:cNvGrpSpPr>
            <p:nvPr/>
          </p:nvGrpSpPr>
          <p:grpSpPr bwMode="auto">
            <a:xfrm>
              <a:off x="2200" y="2478"/>
              <a:ext cx="266" cy="276"/>
              <a:chOff x="2296" y="1071"/>
              <a:chExt cx="266" cy="276"/>
            </a:xfrm>
          </p:grpSpPr>
          <p:graphicFrame>
            <p:nvGraphicFramePr>
              <p:cNvPr id="1023006" name="Object 3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0"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7" name="AutoShape 3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8" name="AutoShape 3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9" name="Group 33"/>
          <p:cNvGrpSpPr>
            <a:grpSpLocks/>
          </p:cNvGrpSpPr>
          <p:nvPr/>
        </p:nvGrpSpPr>
        <p:grpSpPr bwMode="auto">
          <a:xfrm>
            <a:off x="6816725" y="2636838"/>
            <a:ext cx="554038" cy="438150"/>
            <a:chOff x="2200" y="2478"/>
            <a:chExt cx="349" cy="276"/>
          </a:xfrm>
        </p:grpSpPr>
        <p:grpSp>
          <p:nvGrpSpPr>
            <p:cNvPr id="1023010" name="Group 34"/>
            <p:cNvGrpSpPr>
              <a:grpSpLocks/>
            </p:cNvGrpSpPr>
            <p:nvPr/>
          </p:nvGrpSpPr>
          <p:grpSpPr bwMode="auto">
            <a:xfrm>
              <a:off x="2200" y="2478"/>
              <a:ext cx="266" cy="276"/>
              <a:chOff x="2296" y="1071"/>
              <a:chExt cx="266" cy="276"/>
            </a:xfrm>
          </p:grpSpPr>
          <p:graphicFrame>
            <p:nvGraphicFramePr>
              <p:cNvPr id="1023011" name="Object 3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1"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2" name="AutoShape 3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3" name="AutoShape 3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4" name="Group 38"/>
          <p:cNvGrpSpPr>
            <a:grpSpLocks/>
          </p:cNvGrpSpPr>
          <p:nvPr/>
        </p:nvGrpSpPr>
        <p:grpSpPr bwMode="auto">
          <a:xfrm>
            <a:off x="4440239" y="2636838"/>
            <a:ext cx="554037" cy="438150"/>
            <a:chOff x="2200" y="2478"/>
            <a:chExt cx="349" cy="276"/>
          </a:xfrm>
        </p:grpSpPr>
        <p:grpSp>
          <p:nvGrpSpPr>
            <p:cNvPr id="1023015" name="Group 39"/>
            <p:cNvGrpSpPr>
              <a:grpSpLocks/>
            </p:cNvGrpSpPr>
            <p:nvPr/>
          </p:nvGrpSpPr>
          <p:grpSpPr bwMode="auto">
            <a:xfrm>
              <a:off x="2200" y="2478"/>
              <a:ext cx="266" cy="276"/>
              <a:chOff x="2296" y="1071"/>
              <a:chExt cx="266" cy="276"/>
            </a:xfrm>
          </p:grpSpPr>
          <p:graphicFrame>
            <p:nvGraphicFramePr>
              <p:cNvPr id="1023016" name="Object 4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2"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7" name="AutoShape 4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8" name="AutoShape 4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9" name="Group 43"/>
          <p:cNvGrpSpPr>
            <a:grpSpLocks/>
          </p:cNvGrpSpPr>
          <p:nvPr/>
        </p:nvGrpSpPr>
        <p:grpSpPr bwMode="auto">
          <a:xfrm>
            <a:off x="3575050" y="4365625"/>
            <a:ext cx="554038" cy="438150"/>
            <a:chOff x="2200" y="2478"/>
            <a:chExt cx="349" cy="276"/>
          </a:xfrm>
        </p:grpSpPr>
        <p:grpSp>
          <p:nvGrpSpPr>
            <p:cNvPr id="1023020" name="Group 44"/>
            <p:cNvGrpSpPr>
              <a:grpSpLocks/>
            </p:cNvGrpSpPr>
            <p:nvPr/>
          </p:nvGrpSpPr>
          <p:grpSpPr bwMode="auto">
            <a:xfrm>
              <a:off x="2200" y="2478"/>
              <a:ext cx="266" cy="276"/>
              <a:chOff x="2296" y="1071"/>
              <a:chExt cx="266" cy="276"/>
            </a:xfrm>
          </p:grpSpPr>
          <p:graphicFrame>
            <p:nvGraphicFramePr>
              <p:cNvPr id="1023021" name="Object 4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3"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2" name="AutoShape 4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3" name="AutoShape 4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4" name="Group 48"/>
          <p:cNvGrpSpPr>
            <a:grpSpLocks/>
          </p:cNvGrpSpPr>
          <p:nvPr/>
        </p:nvGrpSpPr>
        <p:grpSpPr bwMode="auto">
          <a:xfrm>
            <a:off x="4656139" y="4797425"/>
            <a:ext cx="554037" cy="438150"/>
            <a:chOff x="2200" y="2478"/>
            <a:chExt cx="349" cy="276"/>
          </a:xfrm>
        </p:grpSpPr>
        <p:grpSp>
          <p:nvGrpSpPr>
            <p:cNvPr id="1023025" name="Group 49"/>
            <p:cNvGrpSpPr>
              <a:grpSpLocks/>
            </p:cNvGrpSpPr>
            <p:nvPr/>
          </p:nvGrpSpPr>
          <p:grpSpPr bwMode="auto">
            <a:xfrm>
              <a:off x="2200" y="2478"/>
              <a:ext cx="266" cy="276"/>
              <a:chOff x="2296" y="1071"/>
              <a:chExt cx="266" cy="276"/>
            </a:xfrm>
          </p:grpSpPr>
          <p:graphicFrame>
            <p:nvGraphicFramePr>
              <p:cNvPr id="1023026" name="Object 5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4"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7" name="AutoShape 5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8" name="AutoShape 5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9" name="Group 53"/>
          <p:cNvGrpSpPr>
            <a:grpSpLocks/>
          </p:cNvGrpSpPr>
          <p:nvPr/>
        </p:nvGrpSpPr>
        <p:grpSpPr bwMode="auto">
          <a:xfrm>
            <a:off x="7608889" y="4076700"/>
            <a:ext cx="554037" cy="438150"/>
            <a:chOff x="2200" y="2478"/>
            <a:chExt cx="349" cy="276"/>
          </a:xfrm>
        </p:grpSpPr>
        <p:grpSp>
          <p:nvGrpSpPr>
            <p:cNvPr id="1023030" name="Group 54"/>
            <p:cNvGrpSpPr>
              <a:grpSpLocks/>
            </p:cNvGrpSpPr>
            <p:nvPr/>
          </p:nvGrpSpPr>
          <p:grpSpPr bwMode="auto">
            <a:xfrm>
              <a:off x="2200" y="2478"/>
              <a:ext cx="266" cy="276"/>
              <a:chOff x="2296" y="1071"/>
              <a:chExt cx="266" cy="276"/>
            </a:xfrm>
          </p:grpSpPr>
          <p:graphicFrame>
            <p:nvGraphicFramePr>
              <p:cNvPr id="1023031" name="Object 5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5"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2" name="AutoShape 5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3" name="AutoShape 5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4" name="Group 58"/>
          <p:cNvGrpSpPr>
            <a:grpSpLocks/>
          </p:cNvGrpSpPr>
          <p:nvPr/>
        </p:nvGrpSpPr>
        <p:grpSpPr bwMode="auto">
          <a:xfrm>
            <a:off x="7464425" y="4581525"/>
            <a:ext cx="554038" cy="438150"/>
            <a:chOff x="2200" y="2478"/>
            <a:chExt cx="349" cy="276"/>
          </a:xfrm>
        </p:grpSpPr>
        <p:grpSp>
          <p:nvGrpSpPr>
            <p:cNvPr id="1023035" name="Group 59"/>
            <p:cNvGrpSpPr>
              <a:grpSpLocks/>
            </p:cNvGrpSpPr>
            <p:nvPr/>
          </p:nvGrpSpPr>
          <p:grpSpPr bwMode="auto">
            <a:xfrm>
              <a:off x="2200" y="2478"/>
              <a:ext cx="266" cy="276"/>
              <a:chOff x="2296" y="1071"/>
              <a:chExt cx="266" cy="276"/>
            </a:xfrm>
          </p:grpSpPr>
          <p:graphicFrame>
            <p:nvGraphicFramePr>
              <p:cNvPr id="1023036" name="Object 6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6" name="Visio" r:id="rId13" imgW="738530" imgH="941222" progId="Visio.Drawing.11">
                      <p:embed/>
                    </p:oleObj>
                  </mc:Choice>
                  <mc:Fallback>
                    <p:oleObj name="Visio" r:id="rId13"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7" name="AutoShape 6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8" name="AutoShape 6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9" name="Group 63"/>
          <p:cNvGrpSpPr>
            <a:grpSpLocks/>
          </p:cNvGrpSpPr>
          <p:nvPr/>
        </p:nvGrpSpPr>
        <p:grpSpPr bwMode="auto">
          <a:xfrm>
            <a:off x="6672264" y="4437063"/>
            <a:ext cx="554037" cy="438150"/>
            <a:chOff x="2200" y="2478"/>
            <a:chExt cx="349" cy="276"/>
          </a:xfrm>
        </p:grpSpPr>
        <p:grpSp>
          <p:nvGrpSpPr>
            <p:cNvPr id="1023040" name="Group 64"/>
            <p:cNvGrpSpPr>
              <a:grpSpLocks/>
            </p:cNvGrpSpPr>
            <p:nvPr/>
          </p:nvGrpSpPr>
          <p:grpSpPr bwMode="auto">
            <a:xfrm>
              <a:off x="2200" y="2478"/>
              <a:ext cx="266" cy="276"/>
              <a:chOff x="2296" y="1071"/>
              <a:chExt cx="266" cy="276"/>
            </a:xfrm>
          </p:grpSpPr>
          <p:graphicFrame>
            <p:nvGraphicFramePr>
              <p:cNvPr id="1023041"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7" name="Visio" r:id="rId14" imgW="738530" imgH="941222" progId="Visio.Drawing.11">
                      <p:embed/>
                    </p:oleObj>
                  </mc:Choice>
                  <mc:Fallback>
                    <p:oleObj name="Visio" r:id="rId14"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2"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3"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4" name="Group 68"/>
          <p:cNvGrpSpPr>
            <a:grpSpLocks/>
          </p:cNvGrpSpPr>
          <p:nvPr/>
        </p:nvGrpSpPr>
        <p:grpSpPr bwMode="auto">
          <a:xfrm>
            <a:off x="5735639" y="5445125"/>
            <a:ext cx="554037" cy="438150"/>
            <a:chOff x="2200" y="2478"/>
            <a:chExt cx="349" cy="276"/>
          </a:xfrm>
        </p:grpSpPr>
        <p:grpSp>
          <p:nvGrpSpPr>
            <p:cNvPr id="1023045" name="Group 69"/>
            <p:cNvGrpSpPr>
              <a:grpSpLocks/>
            </p:cNvGrpSpPr>
            <p:nvPr/>
          </p:nvGrpSpPr>
          <p:grpSpPr bwMode="auto">
            <a:xfrm>
              <a:off x="2200" y="2478"/>
              <a:ext cx="266" cy="276"/>
              <a:chOff x="2296" y="1071"/>
              <a:chExt cx="266" cy="276"/>
            </a:xfrm>
          </p:grpSpPr>
          <p:graphicFrame>
            <p:nvGraphicFramePr>
              <p:cNvPr id="1023046"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8" name="Visio" r:id="rId15" imgW="738530" imgH="941222" progId="Visio.Drawing.11">
                      <p:embed/>
                    </p:oleObj>
                  </mc:Choice>
                  <mc:Fallback>
                    <p:oleObj name="Visio" r:id="rId15"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7"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8"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9" name="Group 73"/>
          <p:cNvGrpSpPr>
            <a:grpSpLocks/>
          </p:cNvGrpSpPr>
          <p:nvPr/>
        </p:nvGrpSpPr>
        <p:grpSpPr bwMode="auto">
          <a:xfrm>
            <a:off x="5159375" y="5734050"/>
            <a:ext cx="554038" cy="438150"/>
            <a:chOff x="2200" y="2478"/>
            <a:chExt cx="349" cy="276"/>
          </a:xfrm>
        </p:grpSpPr>
        <p:grpSp>
          <p:nvGrpSpPr>
            <p:cNvPr id="1023050" name="Group 74"/>
            <p:cNvGrpSpPr>
              <a:grpSpLocks/>
            </p:cNvGrpSpPr>
            <p:nvPr/>
          </p:nvGrpSpPr>
          <p:grpSpPr bwMode="auto">
            <a:xfrm>
              <a:off x="2200" y="2478"/>
              <a:ext cx="266" cy="276"/>
              <a:chOff x="2296" y="1071"/>
              <a:chExt cx="266" cy="276"/>
            </a:xfrm>
          </p:grpSpPr>
          <p:graphicFrame>
            <p:nvGraphicFramePr>
              <p:cNvPr id="1023051" name="Object 7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89" name="Visio" r:id="rId16" imgW="738530" imgH="941222" progId="Visio.Drawing.11">
                      <p:embed/>
                    </p:oleObj>
                  </mc:Choice>
                  <mc:Fallback>
                    <p:oleObj name="Visio" r:id="rId16"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2" name="AutoShape 7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3" name="AutoShape 7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4" name="Group 78"/>
          <p:cNvGrpSpPr>
            <a:grpSpLocks/>
          </p:cNvGrpSpPr>
          <p:nvPr/>
        </p:nvGrpSpPr>
        <p:grpSpPr bwMode="auto">
          <a:xfrm>
            <a:off x="4727575" y="5589588"/>
            <a:ext cx="554038" cy="438150"/>
            <a:chOff x="2200" y="2478"/>
            <a:chExt cx="349" cy="276"/>
          </a:xfrm>
        </p:grpSpPr>
        <p:grpSp>
          <p:nvGrpSpPr>
            <p:cNvPr id="1023055" name="Group 79"/>
            <p:cNvGrpSpPr>
              <a:grpSpLocks/>
            </p:cNvGrpSpPr>
            <p:nvPr/>
          </p:nvGrpSpPr>
          <p:grpSpPr bwMode="auto">
            <a:xfrm>
              <a:off x="2200" y="2478"/>
              <a:ext cx="266" cy="276"/>
              <a:chOff x="2296" y="1071"/>
              <a:chExt cx="266" cy="276"/>
            </a:xfrm>
          </p:grpSpPr>
          <p:graphicFrame>
            <p:nvGraphicFramePr>
              <p:cNvPr id="1023056" name="Object 8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0" name="Visio" r:id="rId17" imgW="738530" imgH="941222" progId="Visio.Drawing.11">
                      <p:embed/>
                    </p:oleObj>
                  </mc:Choice>
                  <mc:Fallback>
                    <p:oleObj name="Visio" r:id="rId17"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7" name="AutoShape 8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8" name="AutoShape 8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9" name="Group 83"/>
          <p:cNvGrpSpPr>
            <a:grpSpLocks/>
          </p:cNvGrpSpPr>
          <p:nvPr/>
        </p:nvGrpSpPr>
        <p:grpSpPr bwMode="auto">
          <a:xfrm>
            <a:off x="4079875" y="5445125"/>
            <a:ext cx="554038" cy="438150"/>
            <a:chOff x="2200" y="2478"/>
            <a:chExt cx="349" cy="276"/>
          </a:xfrm>
        </p:grpSpPr>
        <p:grpSp>
          <p:nvGrpSpPr>
            <p:cNvPr id="1023060" name="Group 84"/>
            <p:cNvGrpSpPr>
              <a:grpSpLocks/>
            </p:cNvGrpSpPr>
            <p:nvPr/>
          </p:nvGrpSpPr>
          <p:grpSpPr bwMode="auto">
            <a:xfrm>
              <a:off x="2200" y="2478"/>
              <a:ext cx="266" cy="276"/>
              <a:chOff x="2296" y="1071"/>
              <a:chExt cx="266" cy="276"/>
            </a:xfrm>
          </p:grpSpPr>
          <p:graphicFrame>
            <p:nvGraphicFramePr>
              <p:cNvPr id="1023061" name="Object 8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1" name="Visio" r:id="rId18" imgW="738530" imgH="941222" progId="Visio.Drawing.11">
                      <p:embed/>
                    </p:oleObj>
                  </mc:Choice>
                  <mc:Fallback>
                    <p:oleObj name="Visio" r:id="rId18"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2" name="AutoShape 8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3" name="AutoShape 8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4" name="Group 88"/>
          <p:cNvGrpSpPr>
            <a:grpSpLocks/>
          </p:cNvGrpSpPr>
          <p:nvPr/>
        </p:nvGrpSpPr>
        <p:grpSpPr bwMode="auto">
          <a:xfrm>
            <a:off x="3143250" y="5300663"/>
            <a:ext cx="554038" cy="438150"/>
            <a:chOff x="2200" y="2478"/>
            <a:chExt cx="349" cy="276"/>
          </a:xfrm>
        </p:grpSpPr>
        <p:grpSp>
          <p:nvGrpSpPr>
            <p:cNvPr id="1023065" name="Group 89"/>
            <p:cNvGrpSpPr>
              <a:grpSpLocks/>
            </p:cNvGrpSpPr>
            <p:nvPr/>
          </p:nvGrpSpPr>
          <p:grpSpPr bwMode="auto">
            <a:xfrm>
              <a:off x="2200" y="2478"/>
              <a:ext cx="266" cy="276"/>
              <a:chOff x="2296" y="1071"/>
              <a:chExt cx="266" cy="276"/>
            </a:xfrm>
          </p:grpSpPr>
          <p:graphicFrame>
            <p:nvGraphicFramePr>
              <p:cNvPr id="1023066" name="Object 9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2" name="Visio" r:id="rId19" imgW="738530" imgH="941222" progId="Visio.Drawing.11">
                      <p:embed/>
                    </p:oleObj>
                  </mc:Choice>
                  <mc:Fallback>
                    <p:oleObj name="Visio" r:id="rId19"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7" name="AutoShape 9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8" name="AutoShape 9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9" name="Group 93"/>
          <p:cNvGrpSpPr>
            <a:grpSpLocks/>
          </p:cNvGrpSpPr>
          <p:nvPr/>
        </p:nvGrpSpPr>
        <p:grpSpPr bwMode="auto">
          <a:xfrm>
            <a:off x="2855914" y="4724400"/>
            <a:ext cx="554037" cy="438150"/>
            <a:chOff x="2200" y="2478"/>
            <a:chExt cx="349" cy="276"/>
          </a:xfrm>
        </p:grpSpPr>
        <p:grpSp>
          <p:nvGrpSpPr>
            <p:cNvPr id="1023070" name="Group 94"/>
            <p:cNvGrpSpPr>
              <a:grpSpLocks/>
            </p:cNvGrpSpPr>
            <p:nvPr/>
          </p:nvGrpSpPr>
          <p:grpSpPr bwMode="auto">
            <a:xfrm>
              <a:off x="2200" y="2478"/>
              <a:ext cx="266" cy="276"/>
              <a:chOff x="2296" y="1071"/>
              <a:chExt cx="266" cy="276"/>
            </a:xfrm>
          </p:grpSpPr>
          <p:graphicFrame>
            <p:nvGraphicFramePr>
              <p:cNvPr id="1023071" name="Object 9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3" name="Visio" r:id="rId20" imgW="738530" imgH="941222" progId="Visio.Drawing.11">
                      <p:embed/>
                    </p:oleObj>
                  </mc:Choice>
                  <mc:Fallback>
                    <p:oleObj name="Visio" r:id="rId20"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72" name="AutoShape 9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73" name="AutoShape 9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74" name="AutoShape 98"/>
          <p:cNvCxnSpPr>
            <a:cxnSpLocks noChangeShapeType="1"/>
            <a:stCxn id="1023001" idx="0"/>
          </p:cNvCxnSpPr>
          <p:nvPr/>
        </p:nvCxnSpPr>
        <p:spPr bwMode="auto">
          <a:xfrm flipV="1">
            <a:off x="5510213" y="4008438"/>
            <a:ext cx="946150" cy="12700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5" name="AutoShape 99"/>
          <p:cNvCxnSpPr>
            <a:cxnSpLocks noChangeShapeType="1"/>
          </p:cNvCxnSpPr>
          <p:nvPr/>
        </p:nvCxnSpPr>
        <p:spPr bwMode="auto">
          <a:xfrm flipV="1">
            <a:off x="6627813" y="3074989"/>
            <a:ext cx="360362" cy="714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6" name="AutoShape 100"/>
          <p:cNvCxnSpPr>
            <a:cxnSpLocks noChangeShapeType="1"/>
            <a:endCxn id="1023018" idx="4"/>
          </p:cNvCxnSpPr>
          <p:nvPr/>
        </p:nvCxnSpPr>
        <p:spPr bwMode="auto">
          <a:xfrm flipH="1">
            <a:off x="4994275" y="2855914"/>
            <a:ext cx="1822450" cy="3968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7" name="AutoShape 101"/>
          <p:cNvCxnSpPr>
            <a:cxnSpLocks noChangeShapeType="1"/>
            <a:endCxn id="1023018" idx="3"/>
          </p:cNvCxnSpPr>
          <p:nvPr/>
        </p:nvCxnSpPr>
        <p:spPr bwMode="auto">
          <a:xfrm flipH="1" flipV="1">
            <a:off x="4933950" y="3011489"/>
            <a:ext cx="254000" cy="92233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8" name="AutoShape 102"/>
          <p:cNvCxnSpPr>
            <a:cxnSpLocks noChangeShapeType="1"/>
            <a:stCxn id="1023000" idx="1"/>
          </p:cNvCxnSpPr>
          <p:nvPr/>
        </p:nvCxnSpPr>
        <p:spPr bwMode="auto">
          <a:xfrm flipV="1">
            <a:off x="5367339" y="2855914"/>
            <a:ext cx="1449387" cy="1222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9" name="AutoShape 103"/>
          <p:cNvCxnSpPr>
            <a:cxnSpLocks noChangeShapeType="1"/>
            <a:stCxn id="1023018" idx="4"/>
          </p:cNvCxnSpPr>
          <p:nvPr/>
        </p:nvCxnSpPr>
        <p:spPr bwMode="auto">
          <a:xfrm>
            <a:off x="4994275" y="2895600"/>
            <a:ext cx="1462088" cy="11128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0" name="AutoShape 104"/>
          <p:cNvCxnSpPr>
            <a:cxnSpLocks noChangeShapeType="1"/>
          </p:cNvCxnSpPr>
          <p:nvPr/>
        </p:nvCxnSpPr>
        <p:spPr bwMode="auto">
          <a:xfrm flipV="1">
            <a:off x="4827588" y="4371975"/>
            <a:ext cx="360362" cy="4254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1" name="AutoShape 105"/>
          <p:cNvCxnSpPr>
            <a:cxnSpLocks noChangeShapeType="1"/>
            <a:stCxn id="1023022" idx="1"/>
          </p:cNvCxnSpPr>
          <p:nvPr/>
        </p:nvCxnSpPr>
        <p:spPr bwMode="auto">
          <a:xfrm flipV="1">
            <a:off x="3925888" y="4152900"/>
            <a:ext cx="1090612" cy="3571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2" name="AutoShape 106"/>
          <p:cNvCxnSpPr>
            <a:cxnSpLocks noChangeShapeType="1"/>
            <a:endCxn id="1023027" idx="3"/>
          </p:cNvCxnSpPr>
          <p:nvPr/>
        </p:nvCxnSpPr>
        <p:spPr bwMode="auto">
          <a:xfrm flipV="1">
            <a:off x="4899025" y="5159376"/>
            <a:ext cx="107950" cy="43021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3" name="AutoShape 107"/>
          <p:cNvCxnSpPr>
            <a:cxnSpLocks noChangeShapeType="1"/>
            <a:stCxn id="1023062" idx="0"/>
          </p:cNvCxnSpPr>
          <p:nvPr/>
        </p:nvCxnSpPr>
        <p:spPr bwMode="auto">
          <a:xfrm flipH="1" flipV="1">
            <a:off x="3746501" y="4803775"/>
            <a:ext cx="684213" cy="839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3084" name="Group 108"/>
          <p:cNvGrpSpPr>
            <a:grpSpLocks/>
          </p:cNvGrpSpPr>
          <p:nvPr/>
        </p:nvGrpSpPr>
        <p:grpSpPr bwMode="auto">
          <a:xfrm>
            <a:off x="8112125" y="1628775"/>
            <a:ext cx="554038" cy="438150"/>
            <a:chOff x="2200" y="2478"/>
            <a:chExt cx="349" cy="276"/>
          </a:xfrm>
        </p:grpSpPr>
        <p:grpSp>
          <p:nvGrpSpPr>
            <p:cNvPr id="1023085" name="Group 109"/>
            <p:cNvGrpSpPr>
              <a:grpSpLocks/>
            </p:cNvGrpSpPr>
            <p:nvPr/>
          </p:nvGrpSpPr>
          <p:grpSpPr bwMode="auto">
            <a:xfrm>
              <a:off x="2200" y="2478"/>
              <a:ext cx="266" cy="276"/>
              <a:chOff x="2296" y="1071"/>
              <a:chExt cx="266" cy="276"/>
            </a:xfrm>
          </p:grpSpPr>
          <p:graphicFrame>
            <p:nvGraphicFramePr>
              <p:cNvPr id="1023086" name="Object 11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4" name="Visio" r:id="rId21" imgW="738530" imgH="941222" progId="Visio.Drawing.11">
                      <p:embed/>
                    </p:oleObj>
                  </mc:Choice>
                  <mc:Fallback>
                    <p:oleObj name="Visio" r:id="rId21"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87" name="AutoShape 11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88" name="AutoShape 11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89" name="Group 113"/>
          <p:cNvGrpSpPr>
            <a:grpSpLocks/>
          </p:cNvGrpSpPr>
          <p:nvPr/>
        </p:nvGrpSpPr>
        <p:grpSpPr bwMode="auto">
          <a:xfrm>
            <a:off x="7896225" y="2492375"/>
            <a:ext cx="554038" cy="438150"/>
            <a:chOff x="2200" y="2478"/>
            <a:chExt cx="349" cy="276"/>
          </a:xfrm>
        </p:grpSpPr>
        <p:grpSp>
          <p:nvGrpSpPr>
            <p:cNvPr id="1023090" name="Group 114"/>
            <p:cNvGrpSpPr>
              <a:grpSpLocks/>
            </p:cNvGrpSpPr>
            <p:nvPr/>
          </p:nvGrpSpPr>
          <p:grpSpPr bwMode="auto">
            <a:xfrm>
              <a:off x="2200" y="2478"/>
              <a:ext cx="266" cy="276"/>
              <a:chOff x="2296" y="1071"/>
              <a:chExt cx="266" cy="276"/>
            </a:xfrm>
          </p:grpSpPr>
          <p:graphicFrame>
            <p:nvGraphicFramePr>
              <p:cNvPr id="1023091" name="Object 11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5" name="Visio" r:id="rId22" imgW="738530" imgH="941222" progId="Visio.Drawing.11">
                      <p:embed/>
                    </p:oleObj>
                  </mc:Choice>
                  <mc:Fallback>
                    <p:oleObj name="Visio" r:id="rId22"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2" name="AutoShape 11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3" name="AutoShape 11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94" name="Group 118"/>
          <p:cNvGrpSpPr>
            <a:grpSpLocks/>
          </p:cNvGrpSpPr>
          <p:nvPr/>
        </p:nvGrpSpPr>
        <p:grpSpPr bwMode="auto">
          <a:xfrm>
            <a:off x="7248525" y="1773238"/>
            <a:ext cx="554038" cy="438150"/>
            <a:chOff x="2200" y="2478"/>
            <a:chExt cx="349" cy="276"/>
          </a:xfrm>
        </p:grpSpPr>
        <p:grpSp>
          <p:nvGrpSpPr>
            <p:cNvPr id="1023095" name="Group 119"/>
            <p:cNvGrpSpPr>
              <a:grpSpLocks/>
            </p:cNvGrpSpPr>
            <p:nvPr/>
          </p:nvGrpSpPr>
          <p:grpSpPr bwMode="auto">
            <a:xfrm>
              <a:off x="2200" y="2478"/>
              <a:ext cx="266" cy="276"/>
              <a:chOff x="2296" y="1071"/>
              <a:chExt cx="266" cy="276"/>
            </a:xfrm>
          </p:grpSpPr>
          <p:graphicFrame>
            <p:nvGraphicFramePr>
              <p:cNvPr id="1023096" name="Object 12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6" name="Visio" r:id="rId23" imgW="738530" imgH="941222" progId="Visio.Drawing.11">
                      <p:embed/>
                    </p:oleObj>
                  </mc:Choice>
                  <mc:Fallback>
                    <p:oleObj name="Visio" r:id="rId23"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7" name="AutoShape 12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8" name="AutoShape 12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99" name="AutoShape 123"/>
          <p:cNvCxnSpPr>
            <a:cxnSpLocks noChangeShapeType="1"/>
            <a:stCxn id="1023073" idx="0"/>
          </p:cNvCxnSpPr>
          <p:nvPr/>
        </p:nvCxnSpPr>
        <p:spPr bwMode="auto">
          <a:xfrm flipV="1">
            <a:off x="3349626" y="4803775"/>
            <a:ext cx="396875" cy="1222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0" name="AutoShape 124"/>
          <p:cNvCxnSpPr>
            <a:cxnSpLocks noChangeShapeType="1"/>
            <a:stCxn id="1023067" idx="1"/>
          </p:cNvCxnSpPr>
          <p:nvPr/>
        </p:nvCxnSpPr>
        <p:spPr bwMode="auto">
          <a:xfrm flipV="1">
            <a:off x="3494088" y="4803775"/>
            <a:ext cx="252412" cy="6413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1" name="AutoShape 125"/>
          <p:cNvCxnSpPr>
            <a:cxnSpLocks noChangeShapeType="1"/>
            <a:endCxn id="1023007" idx="3"/>
          </p:cNvCxnSpPr>
          <p:nvPr/>
        </p:nvCxnSpPr>
        <p:spPr bwMode="auto">
          <a:xfrm flipH="1" flipV="1">
            <a:off x="6807201" y="4151313"/>
            <a:ext cx="36513" cy="2857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2" name="AutoShape 126"/>
          <p:cNvCxnSpPr>
            <a:cxnSpLocks noChangeShapeType="1"/>
            <a:endCxn id="1023008" idx="3"/>
          </p:cNvCxnSpPr>
          <p:nvPr/>
        </p:nvCxnSpPr>
        <p:spPr bwMode="auto">
          <a:xfrm flipH="1" flipV="1">
            <a:off x="6950075" y="4164013"/>
            <a:ext cx="685800" cy="417512"/>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3" name="AutoShape 127"/>
          <p:cNvCxnSpPr>
            <a:cxnSpLocks noChangeShapeType="1"/>
            <a:endCxn id="1023008" idx="4"/>
          </p:cNvCxnSpPr>
          <p:nvPr/>
        </p:nvCxnSpPr>
        <p:spPr bwMode="auto">
          <a:xfrm flipH="1" flipV="1">
            <a:off x="7010400" y="4048125"/>
            <a:ext cx="598488" cy="2476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4" name="AutoShape 128"/>
          <p:cNvCxnSpPr>
            <a:cxnSpLocks noChangeShapeType="1"/>
          </p:cNvCxnSpPr>
          <p:nvPr/>
        </p:nvCxnSpPr>
        <p:spPr bwMode="auto">
          <a:xfrm flipH="1">
            <a:off x="7159625" y="2211389"/>
            <a:ext cx="260350" cy="6445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5" name="AutoShape 129"/>
          <p:cNvCxnSpPr>
            <a:cxnSpLocks noChangeShapeType="1"/>
            <a:endCxn id="1023013" idx="4"/>
          </p:cNvCxnSpPr>
          <p:nvPr/>
        </p:nvCxnSpPr>
        <p:spPr bwMode="auto">
          <a:xfrm flipH="1">
            <a:off x="7370763" y="2711450"/>
            <a:ext cx="525462" cy="1841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6" name="AutoShape 130"/>
          <p:cNvCxnSpPr>
            <a:cxnSpLocks noChangeShapeType="1"/>
            <a:endCxn id="1023013" idx="1"/>
          </p:cNvCxnSpPr>
          <p:nvPr/>
        </p:nvCxnSpPr>
        <p:spPr bwMode="auto">
          <a:xfrm flipH="1">
            <a:off x="7310439" y="2066925"/>
            <a:ext cx="973137" cy="712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7" name="AutoShape 131"/>
          <p:cNvCxnSpPr>
            <a:cxnSpLocks noChangeShapeType="1"/>
            <a:endCxn id="1023028" idx="3"/>
          </p:cNvCxnSpPr>
          <p:nvPr/>
        </p:nvCxnSpPr>
        <p:spPr bwMode="auto">
          <a:xfrm flipH="1" flipV="1">
            <a:off x="5149850" y="5172076"/>
            <a:ext cx="585788" cy="4921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8" name="AutoShape 132"/>
          <p:cNvCxnSpPr>
            <a:cxnSpLocks noChangeShapeType="1"/>
            <a:endCxn id="1023028" idx="3"/>
          </p:cNvCxnSpPr>
          <p:nvPr/>
        </p:nvCxnSpPr>
        <p:spPr bwMode="auto">
          <a:xfrm flipH="1" flipV="1">
            <a:off x="5149851" y="5172076"/>
            <a:ext cx="180975" cy="5619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9" name="AutoShape 133"/>
          <p:cNvCxnSpPr>
            <a:cxnSpLocks noChangeShapeType="1"/>
            <a:stCxn id="1022984" idx="3"/>
          </p:cNvCxnSpPr>
          <p:nvPr/>
        </p:nvCxnSpPr>
        <p:spPr bwMode="auto">
          <a:xfrm>
            <a:off x="2725738" y="3702050"/>
            <a:ext cx="849312" cy="882650"/>
          </a:xfrm>
          <a:prstGeom prst="curvedConnector3">
            <a:avLst>
              <a:gd name="adj1" fmla="val 49907"/>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10" name="Text Box 134"/>
          <p:cNvSpPr txBox="1">
            <a:spLocks noChangeArrowheads="1"/>
          </p:cNvSpPr>
          <p:nvPr/>
        </p:nvSpPr>
        <p:spPr bwMode="auto">
          <a:xfrm>
            <a:off x="3216275" y="41497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XX</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1" name="Text Box 135"/>
          <p:cNvSpPr txBox="1">
            <a:spLocks noChangeArrowheads="1"/>
          </p:cNvSpPr>
          <p:nvPr/>
        </p:nvSpPr>
        <p:spPr bwMode="auto">
          <a:xfrm>
            <a:off x="2135188" y="45815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MM</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2" name="Text Box 136"/>
          <p:cNvSpPr txBox="1">
            <a:spLocks noChangeArrowheads="1"/>
          </p:cNvSpPr>
          <p:nvPr/>
        </p:nvSpPr>
        <p:spPr bwMode="auto">
          <a:xfrm>
            <a:off x="4872038" y="46529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YY</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3" name="Text Box 137"/>
          <p:cNvSpPr txBox="1">
            <a:spLocks noChangeArrowheads="1"/>
          </p:cNvSpPr>
          <p:nvPr/>
        </p:nvSpPr>
        <p:spPr bwMode="auto">
          <a:xfrm>
            <a:off x="2782888" y="56610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NN</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4" name="Text Box 138"/>
          <p:cNvSpPr txBox="1">
            <a:spLocks noChangeArrowheads="1"/>
          </p:cNvSpPr>
          <p:nvPr/>
        </p:nvSpPr>
        <p:spPr bwMode="auto">
          <a:xfrm>
            <a:off x="6743700" y="3716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国立公文書館</a:t>
            </a:r>
          </a:p>
        </p:txBody>
      </p:sp>
      <p:grpSp>
        <p:nvGrpSpPr>
          <p:cNvPr id="1023115" name="Group 139"/>
          <p:cNvGrpSpPr>
            <a:grpSpLocks/>
          </p:cNvGrpSpPr>
          <p:nvPr/>
        </p:nvGrpSpPr>
        <p:grpSpPr bwMode="auto">
          <a:xfrm>
            <a:off x="5519739" y="2133600"/>
            <a:ext cx="554037" cy="438150"/>
            <a:chOff x="2200" y="2478"/>
            <a:chExt cx="349" cy="276"/>
          </a:xfrm>
        </p:grpSpPr>
        <p:grpSp>
          <p:nvGrpSpPr>
            <p:cNvPr id="1023116" name="Group 140"/>
            <p:cNvGrpSpPr>
              <a:grpSpLocks/>
            </p:cNvGrpSpPr>
            <p:nvPr/>
          </p:nvGrpSpPr>
          <p:grpSpPr bwMode="auto">
            <a:xfrm>
              <a:off x="2200" y="2478"/>
              <a:ext cx="266" cy="276"/>
              <a:chOff x="2296" y="1071"/>
              <a:chExt cx="266" cy="276"/>
            </a:xfrm>
          </p:grpSpPr>
          <p:graphicFrame>
            <p:nvGraphicFramePr>
              <p:cNvPr id="1023117" name="Object 14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6297" name="Visio" r:id="rId24" imgW="738530" imgH="941222" progId="Visio.Drawing.11">
                      <p:embed/>
                    </p:oleObj>
                  </mc:Choice>
                  <mc:Fallback>
                    <p:oleObj name="Visio" r:id="rId24"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118" name="AutoShape 14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19" name="AutoShape 14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20" name="Text Box 144"/>
          <p:cNvSpPr txBox="1">
            <a:spLocks noChangeArrowheads="1"/>
          </p:cNvSpPr>
          <p:nvPr/>
        </p:nvSpPr>
        <p:spPr bwMode="auto">
          <a:xfrm>
            <a:off x="6527800" y="48688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SS</a:t>
            </a:r>
            <a:r>
              <a:rPr lang="ja-JP" altLang="en-US" sz="1200">
                <a:solidFill>
                  <a:srgbClr val="000000"/>
                </a:solidFill>
                <a:latin typeface="Meiryo UI" panose="020B0604030504040204" pitchFamily="50" charset="-128"/>
                <a:ea typeface="Meiryo UI" panose="020B0604030504040204" pitchFamily="50" charset="-128"/>
              </a:rPr>
              <a:t>県公文書館</a:t>
            </a:r>
          </a:p>
        </p:txBody>
      </p:sp>
      <p:sp>
        <p:nvSpPr>
          <p:cNvPr id="1023121" name="Text Box 145"/>
          <p:cNvSpPr txBox="1">
            <a:spLocks noChangeArrowheads="1"/>
          </p:cNvSpPr>
          <p:nvPr/>
        </p:nvSpPr>
        <p:spPr bwMode="auto">
          <a:xfrm>
            <a:off x="3575050" y="2997200"/>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東京国立博物館</a:t>
            </a:r>
          </a:p>
        </p:txBody>
      </p:sp>
      <p:sp>
        <p:nvSpPr>
          <p:cNvPr id="1023122" name="Text Box 146"/>
          <p:cNvSpPr txBox="1">
            <a:spLocks noChangeArrowheads="1"/>
          </p:cNvSpPr>
          <p:nvPr/>
        </p:nvSpPr>
        <p:spPr bwMode="auto">
          <a:xfrm>
            <a:off x="6888164" y="30686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NII</a:t>
            </a:r>
          </a:p>
        </p:txBody>
      </p:sp>
      <p:sp>
        <p:nvSpPr>
          <p:cNvPr id="1023123" name="Text Box 147"/>
          <p:cNvSpPr txBox="1">
            <a:spLocks noChangeArrowheads="1"/>
          </p:cNvSpPr>
          <p:nvPr/>
        </p:nvSpPr>
        <p:spPr bwMode="auto">
          <a:xfrm>
            <a:off x="6600825" y="1557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PP</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4" name="Text Box 148"/>
          <p:cNvSpPr txBox="1">
            <a:spLocks noChangeArrowheads="1"/>
          </p:cNvSpPr>
          <p:nvPr/>
        </p:nvSpPr>
        <p:spPr bwMode="auto">
          <a:xfrm>
            <a:off x="7464425" y="292417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QQ</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5" name="Text Box 149"/>
          <p:cNvSpPr txBox="1">
            <a:spLocks noChangeArrowheads="1"/>
          </p:cNvSpPr>
          <p:nvPr/>
        </p:nvSpPr>
        <p:spPr bwMode="auto">
          <a:xfrm>
            <a:off x="5808664" y="19891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JST</a:t>
            </a:r>
          </a:p>
        </p:txBody>
      </p:sp>
      <p:cxnSp>
        <p:nvCxnSpPr>
          <p:cNvPr id="1023126" name="AutoShape 150"/>
          <p:cNvCxnSpPr>
            <a:cxnSpLocks noChangeShapeType="1"/>
          </p:cNvCxnSpPr>
          <p:nvPr/>
        </p:nvCxnSpPr>
        <p:spPr bwMode="auto">
          <a:xfrm flipH="1">
            <a:off x="5187950" y="2571751"/>
            <a:ext cx="503238" cy="13620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27" name="AutoShape 151"/>
          <p:cNvCxnSpPr>
            <a:cxnSpLocks noChangeShapeType="1"/>
          </p:cNvCxnSpPr>
          <p:nvPr/>
        </p:nvCxnSpPr>
        <p:spPr bwMode="auto">
          <a:xfrm>
            <a:off x="5691189" y="2571751"/>
            <a:ext cx="1125537" cy="28416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28" name="AutoShape 152"/>
          <p:cNvSpPr>
            <a:spLocks noChangeArrowheads="1"/>
          </p:cNvSpPr>
          <p:nvPr/>
        </p:nvSpPr>
        <p:spPr bwMode="auto">
          <a:xfrm>
            <a:off x="1524001" y="908050"/>
            <a:ext cx="3851275" cy="1873250"/>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err="1">
                <a:solidFill>
                  <a:srgbClr val="663300"/>
                </a:solidFill>
                <a:latin typeface="Meiryo UI" panose="020B0604030504040204" pitchFamily="50" charset="-128"/>
                <a:ea typeface="Meiryo UI" panose="020B0604030504040204" pitchFamily="50" charset="-128"/>
              </a:rPr>
              <a:t>PeerToPeer</a:t>
            </a:r>
            <a:r>
              <a:rPr lang="en-US" altLang="ja-JP" sz="1200" dirty="0">
                <a:solidFill>
                  <a:srgbClr val="663300"/>
                </a:solidFill>
                <a:latin typeface="Meiryo UI" panose="020B0604030504040204" pitchFamily="50" charset="-128"/>
                <a:ea typeface="Meiryo UI" panose="020B0604030504040204" pitchFamily="50" charset="-128"/>
              </a:rPr>
              <a:t>(P2P)</a:t>
            </a:r>
            <a:r>
              <a:rPr lang="ja-JP" altLang="en-US" sz="1200" dirty="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ja-JP" altLang="en-US" sz="1200" dirty="0">
                <a:solidFill>
                  <a:srgbClr val="C000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P2P</a:t>
            </a:r>
            <a:r>
              <a:rPr lang="ja-JP" altLang="en-US" sz="1200" dirty="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p>
        </p:txBody>
      </p:sp>
      <p:sp>
        <p:nvSpPr>
          <p:cNvPr id="1023129" name="AutoShape 153"/>
          <p:cNvSpPr>
            <a:spLocks noChangeArrowheads="1"/>
          </p:cNvSpPr>
          <p:nvPr/>
        </p:nvSpPr>
        <p:spPr bwMode="auto">
          <a:xfrm>
            <a:off x="7967664" y="2852739"/>
            <a:ext cx="2700337" cy="2592387"/>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US" altLang="ja-JP" sz="12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200" dirty="0">
              <a:solidFill>
                <a:srgbClr val="663300"/>
              </a:solidFill>
              <a:latin typeface="Meiryo UI" panose="020B0604030504040204" pitchFamily="50" charset="-128"/>
              <a:ea typeface="Meiryo UI" panose="020B0604030504040204" pitchFamily="50" charset="-128"/>
            </a:endParaRPr>
          </a:p>
        </p:txBody>
      </p:sp>
      <p:sp>
        <p:nvSpPr>
          <p:cNvPr id="1023130" name="AutoShape 154"/>
          <p:cNvSpPr>
            <a:spLocks noChangeArrowheads="1"/>
          </p:cNvSpPr>
          <p:nvPr/>
        </p:nvSpPr>
        <p:spPr bwMode="auto">
          <a:xfrm>
            <a:off x="2279650" y="3141664"/>
            <a:ext cx="1296988" cy="287337"/>
          </a:xfrm>
          <a:prstGeom prst="wedgeRectCallout">
            <a:avLst>
              <a:gd name="adj1" fmla="val 37028"/>
              <a:gd name="adj2" fmla="val 119611"/>
            </a:avLst>
          </a:prstGeom>
          <a:noFill/>
          <a:ln w="9525">
            <a:solidFill>
              <a:srgbClr val="0000FF"/>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0000FF"/>
                </a:solidFill>
                <a:latin typeface="Meiryo UI" panose="020B0604030504040204" pitchFamily="50" charset="-128"/>
                <a:ea typeface="Meiryo UI" panose="020B0604030504040204" pitchFamily="50" charset="-128"/>
              </a:rPr>
              <a:t>コンテンツ閲覧</a:t>
            </a:r>
          </a:p>
        </p:txBody>
      </p:sp>
      <p:sp>
        <p:nvSpPr>
          <p:cNvPr id="1023132" name="Oval 156"/>
          <p:cNvSpPr>
            <a:spLocks noChangeArrowheads="1"/>
          </p:cNvSpPr>
          <p:nvPr/>
        </p:nvSpPr>
        <p:spPr bwMode="auto">
          <a:xfrm>
            <a:off x="6456364" y="1341439"/>
            <a:ext cx="2592387" cy="20161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3" name="Oval 157"/>
          <p:cNvSpPr>
            <a:spLocks noChangeArrowheads="1"/>
          </p:cNvSpPr>
          <p:nvPr/>
        </p:nvSpPr>
        <p:spPr bwMode="auto">
          <a:xfrm>
            <a:off x="6240464" y="3573464"/>
            <a:ext cx="2160587" cy="18002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4" name="Oval 158"/>
          <p:cNvSpPr>
            <a:spLocks noChangeArrowheads="1"/>
          </p:cNvSpPr>
          <p:nvPr/>
        </p:nvSpPr>
        <p:spPr bwMode="auto">
          <a:xfrm>
            <a:off x="8112125" y="5300664"/>
            <a:ext cx="2089150" cy="1368425"/>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海外の国立図書館、</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デジタルアーカイブ機関等</a:t>
            </a:r>
          </a:p>
        </p:txBody>
      </p:sp>
      <p:cxnSp>
        <p:nvCxnSpPr>
          <p:cNvPr id="1023135" name="AutoShape 159"/>
          <p:cNvCxnSpPr>
            <a:cxnSpLocks noChangeShapeType="1"/>
            <a:stCxn id="1023000" idx="2"/>
            <a:endCxn id="1023134" idx="2"/>
          </p:cNvCxnSpPr>
          <p:nvPr/>
        </p:nvCxnSpPr>
        <p:spPr bwMode="auto">
          <a:xfrm>
            <a:off x="5295901" y="4187825"/>
            <a:ext cx="2816225" cy="1797050"/>
          </a:xfrm>
          <a:prstGeom prst="straightConnector1">
            <a:avLst/>
          </a:prstGeom>
          <a:noFill/>
          <a:ln w="381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36" name="Rectangle 160"/>
          <p:cNvSpPr>
            <a:spLocks noGrp="1" noChangeArrowheads="1"/>
          </p:cNvSpPr>
          <p:nvPr>
            <p:ph type="title" sz="quarter"/>
          </p:nvPr>
        </p:nvSpPr>
        <p:spPr>
          <a:xfrm>
            <a:off x="0" y="11113"/>
            <a:ext cx="12192000" cy="1028702"/>
          </a:xfrm>
        </p:spPr>
        <p:txBody>
          <a:bodyPr>
            <a:normAutofit/>
          </a:bodyPr>
          <a:lstStyle/>
          <a:p>
            <a:pPr algn="ctr"/>
            <a:r>
              <a:rPr lang="ja-JP" altLang="en-US" sz="4000" dirty="0"/>
              <a:t>☆対等な関係でのデジタルアーカイブの構築イメージ</a:t>
            </a:r>
            <a:endParaRPr lang="ja-JP" altLang="en-US" sz="2800" dirty="0"/>
          </a:p>
        </p:txBody>
      </p:sp>
      <p:sp>
        <p:nvSpPr>
          <p:cNvPr id="1023137" name="AutoShape 161"/>
          <p:cNvSpPr>
            <a:spLocks noChangeArrowheads="1"/>
          </p:cNvSpPr>
          <p:nvPr/>
        </p:nvSpPr>
        <p:spPr bwMode="auto">
          <a:xfrm>
            <a:off x="8759825" y="1052514"/>
            <a:ext cx="1728788" cy="574675"/>
          </a:xfrm>
          <a:prstGeom prst="wedgeRoundRectCallout">
            <a:avLst>
              <a:gd name="adj1" fmla="val 19972"/>
              <a:gd name="adj2" fmla="val 8342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dirty="0">
                <a:solidFill>
                  <a:srgbClr val="C00000"/>
                </a:solidFill>
                <a:latin typeface="Meiryo UI" panose="020B0604030504040204" pitchFamily="50" charset="-128"/>
                <a:ea typeface="Meiryo UI" panose="020B0604030504040204" pitchFamily="50" charset="-128"/>
              </a:rPr>
              <a:t>P2P</a:t>
            </a:r>
            <a:r>
              <a:rPr lang="ja-JP" altLang="en-US" sz="1200" b="1" dirty="0">
                <a:solidFill>
                  <a:srgbClr val="C00000"/>
                </a:solidFill>
                <a:latin typeface="Meiryo UI" panose="020B0604030504040204" pitchFamily="50" charset="-128"/>
                <a:ea typeface="Meiryo UI" panose="020B0604030504040204" pitchFamily="50" charset="-128"/>
              </a:rPr>
              <a:t>型ネットワークによる分散保存</a:t>
            </a:r>
          </a:p>
        </p:txBody>
      </p:sp>
      <p:sp>
        <p:nvSpPr>
          <p:cNvPr id="1023138" name="AutoShape 162"/>
          <p:cNvSpPr>
            <a:spLocks noChangeArrowheads="1"/>
          </p:cNvSpPr>
          <p:nvPr/>
        </p:nvSpPr>
        <p:spPr bwMode="auto">
          <a:xfrm>
            <a:off x="5735638" y="5661026"/>
            <a:ext cx="2665412" cy="1196975"/>
          </a:xfrm>
          <a:prstGeom prst="cloudCallout">
            <a:avLst>
              <a:gd name="adj1" fmla="val -30523"/>
              <a:gd name="adj2" fmla="val -114986"/>
            </a:avLst>
          </a:prstGeom>
          <a:gradFill rotWithShape="1">
            <a:gsLst>
              <a:gs pos="0">
                <a:schemeClr val="bg1">
                  <a:alpha val="36000"/>
                </a:schemeClr>
              </a:gs>
              <a:gs pos="100000">
                <a:srgbClr val="FFCC99">
                  <a:alpha val="36000"/>
                </a:srgbClr>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663300"/>
                </a:solidFill>
                <a:latin typeface="Meiryo UI" panose="020B0604030504040204" pitchFamily="50" charset="-128"/>
                <a:ea typeface="Meiryo UI" panose="020B0604030504040204" pitchFamily="50" charset="-128"/>
              </a:rPr>
              <a:t>世界レベルでのデジタルアーカイブを目指して</a:t>
            </a:r>
          </a:p>
          <a:p>
            <a:pPr fontAlgn="base">
              <a:spcBef>
                <a:spcPct val="0"/>
              </a:spcBef>
              <a:spcAft>
                <a:spcPct val="0"/>
              </a:spcAft>
            </a:pPr>
            <a:r>
              <a:rPr lang="ja-JP" altLang="en-US" sz="1000">
                <a:solidFill>
                  <a:srgbClr val="663300"/>
                </a:solidFill>
                <a:latin typeface="Meiryo UI" panose="020B0604030504040204" pitchFamily="50" charset="-128"/>
                <a:ea typeface="Meiryo UI" panose="020B0604030504040204" pitchFamily="50" charset="-128"/>
              </a:rPr>
              <a:t>国際的なコンテンツ及びメタデータ交換の仕組み</a:t>
            </a:r>
            <a:endParaRPr lang="ja-JP" altLang="en-US" sz="1400">
              <a:solidFill>
                <a:srgbClr val="000000"/>
              </a:solidFill>
              <a:latin typeface="Meiryo UI" panose="020B0604030504040204" pitchFamily="50" charset="-128"/>
              <a:ea typeface="Meiryo UI" panose="020B0604030504040204" pitchFamily="50" charset="-128"/>
            </a:endParaRPr>
          </a:p>
        </p:txBody>
      </p:sp>
      <p:sp>
        <p:nvSpPr>
          <p:cNvPr id="165" name="横巻き 164"/>
          <p:cNvSpPr/>
          <p:nvPr/>
        </p:nvSpPr>
        <p:spPr>
          <a:xfrm>
            <a:off x="9666400" y="635570"/>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166" name="円/楕円 16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8541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3"/>
          </a:lnRef>
          <a:fillRef idx="1">
            <a:schemeClr val="lt1"/>
          </a:fillRef>
          <a:effectRef idx="0">
            <a:schemeClr val="accent3"/>
          </a:effectRef>
          <a:fontRef idx="minor">
            <a:schemeClr val="dk1"/>
          </a:fontRef>
        </p:style>
        <p:txBody>
          <a:bodyPr/>
          <a:lstStyle/>
          <a:p>
            <a:r>
              <a:rPr lang="ja-JP" altLang="en-US" dirty="0" smtClean="0">
                <a:latin typeface="HG丸ｺﾞｼｯｸM-PRO" panose="020F0600000000000000" pitchFamily="50" charset="-128"/>
                <a:ea typeface="HG丸ｺﾞｼｯｸM-PRO" panose="020F0600000000000000" pitchFamily="50" charset="-128"/>
              </a:rPr>
              <a:t>今後</a:t>
            </a:r>
            <a:r>
              <a:rPr lang="ja-JP" altLang="en-US" dirty="0">
                <a:latin typeface="HG丸ｺﾞｼｯｸM-PRO" panose="020F0600000000000000" pitchFamily="50" charset="-128"/>
                <a:ea typeface="HG丸ｺﾞｼｯｸM-PRO" panose="020F0600000000000000" pitchFamily="50" charset="-128"/>
              </a:rPr>
              <a:t>の公共図書館に望まれる図書館システム</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19</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2750406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3"/>
          </a:lnRef>
          <a:fillRef idx="1">
            <a:schemeClr val="lt1"/>
          </a:fillRef>
          <a:effectRef idx="0">
            <a:schemeClr val="accent3"/>
          </a:effectRef>
          <a:fontRef idx="minor">
            <a:schemeClr val="dk1"/>
          </a:fontRef>
        </p:style>
        <p:txBody>
          <a:bodyPr/>
          <a:lstStyle/>
          <a:p>
            <a:r>
              <a:rPr lang="ja-JP" altLang="en-US" dirty="0">
                <a:latin typeface="HG丸ｺﾞｼｯｸM-PRO" panose="020F0600000000000000" pitchFamily="50" charset="-128"/>
                <a:ea typeface="HG丸ｺﾞｼｯｸM-PRO" panose="020F0600000000000000" pitchFamily="50" charset="-128"/>
              </a:rPr>
              <a:t>情報の利活用のために必要な</a:t>
            </a:r>
            <a:r>
              <a:rPr lang="ja-JP" altLang="en-US" dirty="0" smtClean="0">
                <a:latin typeface="HG丸ｺﾞｼｯｸM-PRO" panose="020F0600000000000000" pitchFamily="50" charset="-128"/>
                <a:ea typeface="HG丸ｺﾞｼｯｸM-PRO" panose="020F0600000000000000" pitchFamily="50" charset="-128"/>
              </a:rPr>
              <a:t>要件と</a:t>
            </a:r>
            <a:r>
              <a:rPr lang="en-US" altLang="ja-JP" dirty="0" smtClean="0">
                <a:latin typeface="HG丸ｺﾞｼｯｸM-PRO" panose="020F0600000000000000" pitchFamily="50" charset="-128"/>
                <a:ea typeface="HG丸ｺﾞｼｯｸM-PRO" panose="020F0600000000000000" pitchFamily="50" charset="-128"/>
              </a:rPr>
              <a:t/>
            </a:r>
            <a:br>
              <a:rPr lang="en-US" altLang="ja-JP" dirty="0" smtClean="0">
                <a:latin typeface="HG丸ｺﾞｼｯｸM-PRO" panose="020F0600000000000000" pitchFamily="50" charset="-128"/>
                <a:ea typeface="HG丸ｺﾞｼｯｸM-PRO" panose="020F0600000000000000" pitchFamily="50" charset="-128"/>
              </a:rPr>
            </a:br>
            <a:r>
              <a:rPr lang="ja-JP" altLang="en-US" dirty="0" smtClean="0">
                <a:latin typeface="HG丸ｺﾞｼｯｸM-PRO" panose="020F0600000000000000" pitchFamily="50" charset="-128"/>
                <a:ea typeface="HG丸ｺﾞｼｯｸM-PRO" panose="020F0600000000000000" pitchFamily="50" charset="-128"/>
              </a:rPr>
              <a:t>機能、実現のための技術要素</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2277413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smtClean="0"/>
              <a:t>公共</a:t>
            </a:r>
            <a:r>
              <a:rPr lang="ja-JP" altLang="en-US" sz="3600" dirty="0"/>
              <a:t>図書館での情報提供</a:t>
            </a:r>
            <a:r>
              <a:rPr lang="ja-JP" altLang="en-US" sz="3600" dirty="0" smtClean="0"/>
              <a:t>・利活用システムは</a:t>
            </a:r>
            <a:r>
              <a:rPr lang="ja-JP" altLang="en-US" sz="3600" dirty="0"/>
              <a:t>どうあるべきか？</a:t>
            </a:r>
            <a:endParaRPr kumimoji="1" lang="ja-JP" altLang="en-US" sz="3600" dirty="0"/>
          </a:p>
        </p:txBody>
      </p:sp>
      <p:sp>
        <p:nvSpPr>
          <p:cNvPr id="4" name="コンテンツ プレースホルダー 3"/>
          <p:cNvSpPr>
            <a:spLocks noGrp="1"/>
          </p:cNvSpPr>
          <p:nvPr>
            <p:ph sz="half" idx="1"/>
          </p:nvPr>
        </p:nvSpPr>
        <p:spPr>
          <a:xfrm>
            <a:off x="162560" y="971867"/>
            <a:ext cx="5857240" cy="5886132"/>
          </a:xfrm>
        </p:spPr>
        <p:txBody>
          <a:bodyPr>
            <a:normAutofit fontScale="77500" lnSpcReduction="20000"/>
          </a:bodyPr>
          <a:lstStyle/>
          <a:p>
            <a:r>
              <a:rPr kumimoji="1" lang="ja-JP" altLang="en-US" dirty="0" smtClean="0"/>
              <a:t>図書館の位置づけ</a:t>
            </a:r>
            <a:endParaRPr kumimoji="1" lang="en-US" altLang="ja-JP" dirty="0" smtClean="0"/>
          </a:p>
          <a:p>
            <a:pPr lvl="1"/>
            <a:r>
              <a:rPr lang="ja-JP" altLang="en-US" dirty="0" smtClean="0"/>
              <a:t>情報交流の場、情報提供の場</a:t>
            </a:r>
            <a:endParaRPr lang="en-US" altLang="ja-JP" dirty="0" smtClean="0"/>
          </a:p>
          <a:p>
            <a:pPr lvl="1"/>
            <a:r>
              <a:rPr lang="ja-JP" altLang="en-US" dirty="0" smtClean="0"/>
              <a:t>市町</a:t>
            </a:r>
            <a:r>
              <a:rPr lang="ja-JP" altLang="en-US" dirty="0"/>
              <a:t>村立図書館は、国民にとって最も身近な</a:t>
            </a:r>
            <a:r>
              <a:rPr lang="ja-JP" altLang="en-US" dirty="0" smtClean="0"/>
              <a:t>アクセスポイント</a:t>
            </a:r>
            <a:endParaRPr lang="en-US" altLang="ja-JP" dirty="0" smtClean="0"/>
          </a:p>
          <a:p>
            <a:pPr lvl="2"/>
            <a:r>
              <a:rPr lang="ja-JP" altLang="en-US" dirty="0" smtClean="0"/>
              <a:t>インターネットだけでは、得られない情報へのアクセス</a:t>
            </a:r>
            <a:endParaRPr lang="en-US" altLang="ja-JP" dirty="0" smtClean="0"/>
          </a:p>
          <a:p>
            <a:r>
              <a:rPr kumimoji="1" lang="ja-JP" altLang="en-US" dirty="0"/>
              <a:t>提供</a:t>
            </a:r>
            <a:r>
              <a:rPr kumimoji="1" lang="ja-JP" altLang="en-US" dirty="0" smtClean="0"/>
              <a:t>すべき情報は？</a:t>
            </a:r>
            <a:endParaRPr kumimoji="1" lang="en-US" altLang="ja-JP" dirty="0" smtClean="0"/>
          </a:p>
          <a:p>
            <a:pPr lvl="1"/>
            <a:r>
              <a:rPr lang="ja-JP" altLang="en-US" dirty="0"/>
              <a:t>各図書館</a:t>
            </a:r>
            <a:r>
              <a:rPr lang="ja-JP" altLang="en-US" dirty="0" smtClean="0"/>
              <a:t>が保有する情報</a:t>
            </a:r>
            <a:endParaRPr lang="en-US" altLang="ja-JP" dirty="0" smtClean="0"/>
          </a:p>
          <a:p>
            <a:pPr lvl="1"/>
            <a:r>
              <a:rPr lang="ja-JP" altLang="en-US" dirty="0" smtClean="0"/>
              <a:t>他</a:t>
            </a:r>
            <a:r>
              <a:rPr lang="ja-JP" altLang="ja-JP" dirty="0" smtClean="0"/>
              <a:t>図書館</a:t>
            </a:r>
            <a:r>
              <a:rPr lang="ja-JP" altLang="ja-JP" dirty="0"/>
              <a:t>、</a:t>
            </a:r>
            <a:r>
              <a:rPr lang="en-US" altLang="ja-JP" dirty="0"/>
              <a:t>NDL</a:t>
            </a:r>
            <a:r>
              <a:rPr lang="ja-JP" altLang="ja-JP" dirty="0" err="1"/>
              <a:t>が保</a:t>
            </a:r>
            <a:r>
              <a:rPr lang="ja-JP" altLang="ja-JP" dirty="0"/>
              <a:t>有している</a:t>
            </a:r>
            <a:r>
              <a:rPr lang="ja-JP" altLang="ja-JP" dirty="0" smtClean="0"/>
              <a:t>情報</a:t>
            </a:r>
            <a:endParaRPr lang="en-US" altLang="ja-JP" dirty="0" smtClean="0"/>
          </a:p>
          <a:p>
            <a:pPr lvl="2"/>
            <a:r>
              <a:rPr lang="en-US" altLang="ja-JP" dirty="0" smtClean="0"/>
              <a:t>NDL</a:t>
            </a:r>
            <a:r>
              <a:rPr lang="ja-JP" altLang="en-US" dirty="0" smtClean="0"/>
              <a:t>からは、現在流通していない情報も</a:t>
            </a:r>
            <a:endParaRPr lang="en-US" altLang="ja-JP" dirty="0" smtClean="0"/>
          </a:p>
          <a:p>
            <a:pPr lvl="1"/>
            <a:r>
              <a:rPr kumimoji="1" lang="ja-JP" altLang="en-US" dirty="0" smtClean="0"/>
              <a:t>商用電子図書館サービスが提供している情報</a:t>
            </a:r>
            <a:endParaRPr kumimoji="1" lang="en-US" altLang="ja-JP" dirty="0" smtClean="0"/>
          </a:p>
          <a:p>
            <a:pPr lvl="1"/>
            <a:r>
              <a:rPr kumimoji="1" lang="ja-JP" altLang="en-US" dirty="0" smtClean="0"/>
              <a:t>図書館以外の業種・業態がインターネットで流通している情報</a:t>
            </a:r>
            <a:endParaRPr kumimoji="1" lang="en-US" altLang="ja-JP" dirty="0" smtClean="0"/>
          </a:p>
          <a:p>
            <a:r>
              <a:rPr lang="ja-JP" altLang="en-US" dirty="0" smtClean="0"/>
              <a:t>利活用すべき情報の形態は？</a:t>
            </a:r>
            <a:endParaRPr lang="en-US" altLang="ja-JP" dirty="0" smtClean="0"/>
          </a:p>
          <a:p>
            <a:pPr lvl="1"/>
            <a:r>
              <a:rPr lang="ja-JP" altLang="en-US" dirty="0"/>
              <a:t>従来</a:t>
            </a:r>
            <a:r>
              <a:rPr lang="ja-JP" altLang="en-US" dirty="0" smtClean="0"/>
              <a:t>からの冊子体</a:t>
            </a:r>
            <a:endParaRPr lang="en-US" altLang="ja-JP" dirty="0" smtClean="0"/>
          </a:p>
          <a:p>
            <a:pPr lvl="1"/>
            <a:r>
              <a:rPr lang="ja-JP" altLang="en-US" dirty="0" smtClean="0"/>
              <a:t>デジタル資料（電子書籍等）</a:t>
            </a:r>
            <a:endParaRPr lang="en-US" altLang="ja-JP" dirty="0" smtClean="0"/>
          </a:p>
          <a:p>
            <a:pPr lvl="2"/>
            <a:r>
              <a:rPr lang="ja-JP" altLang="en-US" dirty="0" smtClean="0"/>
              <a:t>紙をデジタル化した資料</a:t>
            </a:r>
            <a:endParaRPr lang="en-US" altLang="ja-JP" dirty="0" smtClean="0"/>
          </a:p>
          <a:p>
            <a:pPr lvl="2"/>
            <a:r>
              <a:rPr lang="ja-JP" altLang="en-US" dirty="0" smtClean="0"/>
              <a:t>デジタルの特性を生かした情報</a:t>
            </a:r>
            <a:endParaRPr lang="en-US" altLang="ja-JP" dirty="0" smtClean="0"/>
          </a:p>
          <a:p>
            <a:pPr lvl="3"/>
            <a:r>
              <a:rPr lang="ja-JP" altLang="en-US" dirty="0" smtClean="0"/>
              <a:t>動画・音声を含むマルチメディアコンテンツ</a:t>
            </a:r>
            <a:endParaRPr lang="en-US" altLang="ja-JP" dirty="0" smtClean="0"/>
          </a:p>
          <a:p>
            <a:pPr lvl="3"/>
            <a:r>
              <a:rPr lang="ja-JP" altLang="en-US" dirty="0"/>
              <a:t>対話型</a:t>
            </a:r>
            <a:r>
              <a:rPr lang="ja-JP" altLang="en-US" dirty="0" smtClean="0"/>
              <a:t>のコンテンツ</a:t>
            </a:r>
            <a:endParaRPr lang="en-US" altLang="ja-JP" dirty="0" smtClean="0"/>
          </a:p>
          <a:p>
            <a:r>
              <a:rPr lang="ja-JP" altLang="en-US" dirty="0"/>
              <a:t>他機関情報の利活用</a:t>
            </a:r>
            <a:r>
              <a:rPr lang="ja-JP" altLang="en-US" dirty="0" smtClean="0"/>
              <a:t>環境は？</a:t>
            </a:r>
            <a:endParaRPr lang="en-US" altLang="ja-JP" dirty="0"/>
          </a:p>
          <a:p>
            <a:pPr lvl="1"/>
            <a:r>
              <a:rPr lang="ja-JP" altLang="en-US" dirty="0"/>
              <a:t>インターネット閲覧環境</a:t>
            </a:r>
            <a:endParaRPr lang="en-US" altLang="ja-JP" dirty="0"/>
          </a:p>
          <a:p>
            <a:pPr lvl="1"/>
            <a:r>
              <a:rPr lang="ja-JP" altLang="en-US" dirty="0"/>
              <a:t>マルチメディアコンテンツ再生環境</a:t>
            </a:r>
            <a:endParaRPr lang="en-US" altLang="ja-JP" dirty="0"/>
          </a:p>
          <a:p>
            <a:pPr lvl="3"/>
            <a:endParaRPr lang="en-US" altLang="ja-JP" dirty="0" smtClean="0"/>
          </a:p>
          <a:p>
            <a:pPr lvl="2"/>
            <a:endParaRPr lang="en-US" altLang="ja-JP" dirty="0" smtClean="0"/>
          </a:p>
          <a:p>
            <a:pPr lvl="1"/>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77500" lnSpcReduction="20000"/>
          </a:bodyPr>
          <a:lstStyle/>
          <a:p>
            <a:r>
              <a:rPr kumimoji="1" lang="ja-JP" altLang="en-US" dirty="0" smtClean="0"/>
              <a:t>必要な情報提供システムは？</a:t>
            </a:r>
            <a:endParaRPr kumimoji="1" lang="en-US" altLang="ja-JP" dirty="0" smtClean="0"/>
          </a:p>
          <a:p>
            <a:pPr lvl="1"/>
            <a:r>
              <a:rPr kumimoji="1" lang="ja-JP" altLang="en-US" dirty="0" smtClean="0"/>
              <a:t>所蔵している冊子体資料の</a:t>
            </a:r>
            <a:r>
              <a:rPr kumimoji="1" lang="en-US" altLang="ja-JP" dirty="0" smtClean="0"/>
              <a:t>OPAC</a:t>
            </a:r>
          </a:p>
          <a:p>
            <a:pPr lvl="1"/>
            <a:r>
              <a:rPr kumimoji="1" lang="ja-JP" altLang="en-US" dirty="0" smtClean="0"/>
              <a:t>デジタル化資料を含む</a:t>
            </a:r>
            <a:r>
              <a:rPr kumimoji="1" lang="en-US" altLang="ja-JP" dirty="0" smtClean="0"/>
              <a:t>OPAC</a:t>
            </a:r>
            <a:r>
              <a:rPr kumimoji="1" lang="ja-JP" altLang="en-US" dirty="0" err="1" smtClean="0"/>
              <a:t>、</a:t>
            </a:r>
            <a:r>
              <a:rPr kumimoji="1" lang="ja-JP" altLang="en-US" dirty="0" smtClean="0"/>
              <a:t>閲覧システム</a:t>
            </a:r>
            <a:endParaRPr kumimoji="1" lang="en-US" altLang="ja-JP" dirty="0" smtClean="0"/>
          </a:p>
          <a:p>
            <a:pPr lvl="1"/>
            <a:r>
              <a:rPr lang="ja-JP" altLang="en-US" dirty="0" smtClean="0"/>
              <a:t>他図書館（</a:t>
            </a:r>
            <a:r>
              <a:rPr lang="en-US" altLang="ja-JP" dirty="0" smtClean="0"/>
              <a:t>NDL</a:t>
            </a:r>
            <a:r>
              <a:rPr lang="ja-JP" altLang="en-US" dirty="0" smtClean="0"/>
              <a:t>を含めて）蔵書を含めた検索システム、閲覧システム</a:t>
            </a:r>
            <a:endParaRPr lang="en-US" altLang="ja-JP" dirty="0" smtClean="0"/>
          </a:p>
          <a:p>
            <a:pPr lvl="1"/>
            <a:r>
              <a:rPr lang="ja-JP" altLang="en-US" dirty="0" smtClean="0"/>
              <a:t>類縁</a:t>
            </a:r>
            <a:r>
              <a:rPr lang="ja-JP" altLang="en-US" dirty="0"/>
              <a:t>機関</a:t>
            </a:r>
            <a:r>
              <a:rPr lang="ja-JP" altLang="en-US" dirty="0" smtClean="0"/>
              <a:t>が保有する情報の検索システム、閲覧システム</a:t>
            </a:r>
            <a:endParaRPr lang="en-US" altLang="ja-JP" dirty="0" smtClean="0"/>
          </a:p>
          <a:p>
            <a:pPr lvl="1"/>
            <a:r>
              <a:rPr kumimoji="1" lang="ja-JP" altLang="en-US" dirty="0" smtClean="0"/>
              <a:t>商用電子図書館サービス</a:t>
            </a:r>
            <a:endParaRPr kumimoji="1" lang="en-US" altLang="ja-JP" dirty="0" smtClean="0"/>
          </a:p>
          <a:p>
            <a:pPr lvl="1"/>
            <a:r>
              <a:rPr kumimoji="1" lang="ja-JP" altLang="en-US" dirty="0" smtClean="0"/>
              <a:t>他業種・業態が保有する情報の検索システム、閲覧システム</a:t>
            </a:r>
            <a:endParaRPr kumimoji="1" lang="en-US" altLang="ja-JP" dirty="0" smtClean="0"/>
          </a:p>
          <a:p>
            <a:r>
              <a:rPr lang="ja-JP" altLang="en-US" dirty="0" smtClean="0"/>
              <a:t>情報提供サービスの構築において活用できるシステムは？</a:t>
            </a:r>
            <a:endParaRPr lang="en-US" altLang="ja-JP" dirty="0" smtClean="0"/>
          </a:p>
          <a:p>
            <a:pPr lvl="1"/>
            <a:r>
              <a:rPr kumimoji="1" lang="ja-JP" altLang="en-US" dirty="0" smtClean="0"/>
              <a:t>図書館パッケージベンダーが提供するシステム</a:t>
            </a:r>
            <a:endParaRPr kumimoji="1" lang="en-US" altLang="ja-JP" dirty="0" smtClean="0"/>
          </a:p>
          <a:p>
            <a:pPr lvl="2"/>
            <a:r>
              <a:rPr lang="ja-JP" altLang="en-US" dirty="0" smtClean="0"/>
              <a:t>他</a:t>
            </a:r>
            <a:r>
              <a:rPr lang="ja-JP" altLang="en-US" dirty="0"/>
              <a:t>機関</a:t>
            </a:r>
            <a:r>
              <a:rPr lang="ja-JP" altLang="en-US" dirty="0" smtClean="0"/>
              <a:t>との連携機能が標準機能として実装されているシステム</a:t>
            </a:r>
            <a:endParaRPr lang="en-US" altLang="ja-JP" dirty="0" smtClean="0"/>
          </a:p>
          <a:p>
            <a:pPr lvl="2"/>
            <a:r>
              <a:rPr kumimoji="1" lang="ja-JP" altLang="en-US" dirty="0" smtClean="0"/>
              <a:t>自図書館での特殊性は、可能な限り</a:t>
            </a:r>
            <a:r>
              <a:rPr kumimoji="1" lang="en-US" altLang="ja-JP" dirty="0" smtClean="0"/>
              <a:t>BPR</a:t>
            </a:r>
            <a:r>
              <a:rPr kumimoji="1" lang="ja-JP" altLang="en-US" dirty="0" smtClean="0"/>
              <a:t>により、他図書館と共通化</a:t>
            </a:r>
            <a:endParaRPr kumimoji="1" lang="en-US" altLang="ja-JP" dirty="0" smtClean="0"/>
          </a:p>
          <a:p>
            <a:pPr lvl="1"/>
            <a:r>
              <a:rPr lang="ja-JP" altLang="en-US" dirty="0" smtClean="0"/>
              <a:t>オープンソースの図書館パッケージ</a:t>
            </a:r>
            <a:endParaRPr lang="en-US" altLang="ja-JP" dirty="0" smtClean="0"/>
          </a:p>
          <a:p>
            <a:pPr lvl="2"/>
            <a:r>
              <a:rPr lang="ja-JP" altLang="en-US" dirty="0" smtClean="0"/>
              <a:t>費用対効果を考えると、</a:t>
            </a:r>
            <a:r>
              <a:rPr lang="en-US" altLang="ja-JP" dirty="0" smtClean="0"/>
              <a:t>Next-L </a:t>
            </a:r>
            <a:r>
              <a:rPr lang="en-US" altLang="ja-JP" dirty="0" err="1" smtClean="0"/>
              <a:t>Enju</a:t>
            </a:r>
            <a:r>
              <a:rPr lang="ja-JP" altLang="en-US" dirty="0" smtClean="0"/>
              <a:t>等のオープンソフトウェアの導入を検討できないか？</a:t>
            </a:r>
            <a:endParaRPr lang="en-US" altLang="ja-JP" dirty="0" smtClean="0"/>
          </a:p>
          <a:p>
            <a:r>
              <a:rPr kumimoji="1" lang="ja-JP" altLang="en-US" dirty="0" smtClean="0"/>
              <a:t>サービスシステムの構築のための人材育成は？</a:t>
            </a:r>
            <a:endParaRPr kumimoji="1" lang="en-US" altLang="ja-JP" dirty="0" smtClean="0"/>
          </a:p>
          <a:p>
            <a:pPr lvl="1"/>
            <a:r>
              <a:rPr lang="ja-JP" altLang="en-US" dirty="0" smtClean="0"/>
              <a:t>サービス提供組織全体の</a:t>
            </a:r>
            <a:r>
              <a:rPr lang="en-US" altLang="ja-JP" dirty="0" smtClean="0"/>
              <a:t>IT</a:t>
            </a:r>
            <a:r>
              <a:rPr lang="ja-JP" altLang="en-US" dirty="0" smtClean="0"/>
              <a:t>リテラシ</a:t>
            </a:r>
            <a:endParaRPr lang="en-US" altLang="ja-JP" dirty="0" smtClean="0"/>
          </a:p>
          <a:p>
            <a:pPr lvl="1"/>
            <a:r>
              <a:rPr kumimoji="1" lang="ja-JP" altLang="en-US" dirty="0" smtClean="0"/>
              <a:t>サービスシステムの外部調達に必要な</a:t>
            </a:r>
            <a:r>
              <a:rPr kumimoji="1" lang="en-US" altLang="ja-JP" dirty="0" smtClean="0"/>
              <a:t>IT</a:t>
            </a:r>
            <a:r>
              <a:rPr kumimoji="1" lang="ja-JP" altLang="en-US" dirty="0" smtClean="0"/>
              <a:t>スキル</a:t>
            </a:r>
            <a:endParaRPr kumimoji="1" lang="ja-JP" altLang="en-US" dirty="0"/>
          </a:p>
        </p:txBody>
      </p:sp>
      <p:sp>
        <p:nvSpPr>
          <p:cNvPr id="6" name="横巻き 5"/>
          <p:cNvSpPr/>
          <p:nvPr/>
        </p:nvSpPr>
        <p:spPr>
          <a:xfrm>
            <a:off x="10864294" y="792480"/>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2000" b="1" dirty="0" smtClean="0">
                <a:solidFill>
                  <a:srgbClr val="FF0000"/>
                </a:solidFill>
                <a:latin typeface="HG丸ｺﾞｼｯｸM-PRO" panose="020F0600000000000000" pitchFamily="50" charset="-128"/>
                <a:ea typeface="HG丸ｺﾞｼｯｸM-PRO" panose="020F0600000000000000" pitchFamily="50" charset="-128"/>
              </a:rPr>
              <a:t>新規</a:t>
            </a:r>
            <a:endParaRPr lang="en-US" altLang="ja-JP" sz="20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49269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832474" y="5461888"/>
            <a:ext cx="10023051"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sz="1400" b="1" dirty="0" smtClean="0">
                <a:latin typeface="メイリオ" panose="020B0604030504040204" pitchFamily="50" charset="-128"/>
                <a:ea typeface="メイリオ" panose="020B0604030504040204" pitchFamily="50" charset="-128"/>
              </a:rPr>
              <a:t>書籍分野のナショナルアーカイブ</a:t>
            </a:r>
            <a:endParaRPr lang="en-US" altLang="ja-JP" sz="1400"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sz="4000" dirty="0" smtClean="0"/>
              <a:t>インターネット・市町村立図書館で利用可能な書籍の充実</a:t>
            </a:r>
            <a:r>
              <a:rPr lang="en-US" altLang="ja-JP" sz="4000" dirty="0" smtClean="0"/>
              <a:t/>
            </a:r>
            <a:br>
              <a:rPr lang="en-US" altLang="ja-JP" sz="4000" dirty="0" smtClean="0"/>
            </a:br>
            <a:r>
              <a:rPr kumimoji="1" lang="ja-JP" altLang="en-US" sz="3100" dirty="0" smtClean="0"/>
              <a:t>（</a:t>
            </a:r>
            <a:r>
              <a:rPr kumimoji="1" lang="en-US" altLang="ja-JP" sz="3100" dirty="0" smtClean="0"/>
              <a:t>NDL</a:t>
            </a:r>
            <a:r>
              <a:rPr kumimoji="1" lang="ja-JP" altLang="en-US" sz="3100" dirty="0" smtClean="0"/>
              <a:t>・県立図書館へ行けない国民の情報格差の是正）</a:t>
            </a:r>
            <a:endParaRPr kumimoji="1" lang="ja-JP" altLang="en-US" sz="3100" dirty="0"/>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県所蔵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p>
          <a:p>
            <a:pPr algn="ct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パブリック</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ドメイン</a:t>
            </a:r>
            <a:endParaRPr lang="en-US" altLang="ja-JP" sz="1400" dirty="0" smtClean="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7662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無償</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電子</a:t>
            </a:r>
            <a:r>
              <a:rPr lang="ja-JP" altLang="en-US" sz="1400" dirty="0">
                <a:latin typeface="メイリオ" panose="020B0604030504040204" pitchFamily="50" charset="-128"/>
                <a:ea typeface="メイリオ" panose="020B0604030504040204" pitchFamily="50" charset="-128"/>
              </a:rPr>
              <a:t>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654194" y="5545163"/>
            <a:ext cx="1661227"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市町村所蔵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他地域所蔵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8" y="2348796"/>
            <a:ext cx="11522635" cy="912106"/>
          </a:xfrm>
          <a:prstGeom prst="roundRect">
            <a:avLst>
              <a:gd name="adj" fmla="val 16311"/>
            </a:avLst>
          </a:prstGeom>
          <a:ln>
            <a:headEnd/>
            <a:tailEnd/>
          </a:ln>
        </p:spPr>
        <p:style>
          <a:lnRef idx="0">
            <a:schemeClr val="accent6"/>
          </a:lnRef>
          <a:fillRef idx="3">
            <a:schemeClr val="accent6"/>
          </a:fillRef>
          <a:effectRef idx="3">
            <a:schemeClr val="accent6"/>
          </a:effectRef>
          <a:fontRef idx="minor">
            <a:schemeClr val="lt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a:t>
            </a:r>
            <a:r>
              <a:rPr lang="ja-JP" altLang="en-US" b="1" dirty="0" smtClean="0">
                <a:latin typeface="メイリオ" panose="020B0604030504040204" pitchFamily="50" charset="-128"/>
                <a:ea typeface="メイリオ" panose="020B0604030504040204" pitchFamily="50" charset="-128"/>
              </a:rPr>
              <a:t>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smtClean="0">
                <a:latin typeface="メイリオ" panose="020B0604030504040204" pitchFamily="50" charset="-128"/>
                <a:ea typeface="メイリオ" panose="020B0604030504040204" pitchFamily="50" charset="-128"/>
              </a:rPr>
              <a:t>NDL</a:t>
            </a:r>
            <a:r>
              <a:rPr lang="ja-JP" altLang="en-US" b="1" dirty="0" smtClean="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a:t>
            </a:r>
            <a:r>
              <a:rPr kumimoji="1" lang="en-US" altLang="ja-JP" sz="1400" dirty="0" smtClean="0"/>
              <a:t>NDL</a:t>
            </a:r>
            <a:r>
              <a:rPr kumimoji="1" lang="ja-JP" altLang="en-US" sz="1400" dirty="0" smtClean="0"/>
              <a:t>デジタル化・無償電子書籍類）</a:t>
            </a:r>
            <a:endParaRPr kumimoji="1" lang="ja-JP" altLang="en-US" sz="1400" dirty="0"/>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県に関連する</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県の</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市町村が収集した</a:t>
            </a:r>
            <a:endParaRPr lang="en-US" altLang="ja-JP" sz="1400" dirty="0" smtClean="0"/>
          </a:p>
          <a:p>
            <a:pPr algn="ctr"/>
            <a:r>
              <a:rPr kumimoji="1" lang="ja-JP" altLang="en-US" sz="1400" dirty="0" smtClean="0"/>
              <a:t>地域資料閲覧サービス</a:t>
            </a:r>
            <a:endParaRPr kumimoji="1" lang="ja-JP" altLang="en-US" sz="1400" dirty="0"/>
          </a:p>
        </p:txBody>
      </p:sp>
      <p:cxnSp>
        <p:nvCxnSpPr>
          <p:cNvPr id="42" name="曲線コネクタ 41"/>
          <p:cNvCxnSpPr>
            <a:stCxn id="17" idx="1"/>
            <a:endCxn id="25" idx="2"/>
          </p:cNvCxnSpPr>
          <p:nvPr/>
        </p:nvCxnSpPr>
        <p:spPr>
          <a:xfrm flipH="1" flipV="1">
            <a:off x="1396438" y="4224722"/>
            <a:ext cx="88370"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インターネット版</a:t>
            </a:r>
            <a:endParaRPr kumimoji="1" lang="en-US" altLang="ja-JP" sz="1400" dirty="0" smtClean="0"/>
          </a:p>
          <a:p>
            <a:pPr algn="ctr"/>
            <a:r>
              <a:rPr kumimoji="1" lang="en-US" altLang="ja-JP" sz="1400" dirty="0" smtClean="0"/>
              <a:t>NDL</a:t>
            </a:r>
            <a:r>
              <a:rPr kumimoji="1" lang="ja-JP" altLang="en-US" sz="1400" dirty="0" smtClean="0"/>
              <a:t>デジタルコレクション</a:t>
            </a:r>
            <a:endParaRPr kumimoji="1" lang="en-US" altLang="ja-JP" sz="1400" dirty="0" smtClean="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個人向け商用電子書籍</a:t>
            </a:r>
            <a:endParaRPr kumimoji="1" lang="en-US" altLang="ja-JP" sz="1400" dirty="0" smtClean="0"/>
          </a:p>
          <a:p>
            <a:pPr algn="ctr"/>
            <a:r>
              <a:rPr kumimoji="1" lang="ja-JP" altLang="en-US" sz="1400" dirty="0" smtClean="0"/>
              <a:t>配信サービス</a:t>
            </a:r>
            <a:endParaRPr kumimoji="1" lang="ja-JP" altLang="en-US" sz="1400" dirty="0"/>
          </a:p>
        </p:txBody>
      </p:sp>
      <p:cxnSp>
        <p:nvCxnSpPr>
          <p:cNvPr id="83" name="曲線コネクタ 41"/>
          <p:cNvCxnSpPr>
            <a:stCxn id="17" idx="1"/>
            <a:endCxn id="82" idx="2"/>
          </p:cNvCxnSpPr>
          <p:nvPr/>
        </p:nvCxnSpPr>
        <p:spPr>
          <a:xfrm flipV="1">
            <a:off x="1484808" y="2204059"/>
            <a:ext cx="1241950"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全国の地域資料閲覧サービス</a:t>
            </a:r>
            <a:endParaRPr kumimoji="1" lang="ja-JP" altLang="en-US" sz="1400" dirty="0"/>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統合検索サービス（全ての書籍の存在と所在場所）</a:t>
            </a:r>
            <a:endParaRPr kumimoji="1" lang="en-US" altLang="ja-JP" sz="1400" dirty="0" smtClean="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214895"/>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公的機関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399533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84989" y="6181236"/>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56197" y="6156835"/>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民間</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04235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299983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p:cNvCxnSpPr>
          <p:nvPr/>
        </p:nvCxnSpPr>
        <p:spPr>
          <a:xfrm>
            <a:off x="1484808" y="6130661"/>
            <a:ext cx="808708" cy="27918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484808" y="5131444"/>
            <a:ext cx="242354"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smtClean="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smtClean="0">
              <a:latin typeface="メイリオ" panose="020B0604030504040204" pitchFamily="50" charset="-128"/>
              <a:ea typeface="メイリオ" panose="020B0604030504040204" pitchFamily="50" charset="-128"/>
            </a:endParaRPr>
          </a:p>
          <a:p>
            <a:r>
              <a:rPr kumimoji="1" lang="ja-JP" altLang="en-US" sz="1200" dirty="0" smtClean="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目的別検索サービス</a:t>
            </a:r>
            <a:endParaRPr kumimoji="1" lang="en-US" altLang="ja-JP" sz="1400" dirty="0" smtClean="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372167" y="5731931"/>
            <a:ext cx="1629352"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cxnSp>
        <p:nvCxnSpPr>
          <p:cNvPr id="72" name="曲線コネクタ 41"/>
          <p:cNvCxnSpPr>
            <a:stCxn id="15" idx="2"/>
            <a:endCxn id="77" idx="4"/>
          </p:cNvCxnSpPr>
          <p:nvPr/>
        </p:nvCxnSpPr>
        <p:spPr>
          <a:xfrm flipH="1">
            <a:off x="2001519" y="5733361"/>
            <a:ext cx="420617" cy="2913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53035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一般国民の情報へのアクセスを</a:t>
            </a:r>
            <a:r>
              <a:rPr lang="ja-JP" altLang="en-US" dirty="0" smtClean="0"/>
              <a:t>保証　補足説明</a:t>
            </a:r>
            <a:endParaRPr kumimoji="1" lang="ja-JP" altLang="en-US" dirty="0"/>
          </a:p>
        </p:txBody>
      </p:sp>
      <p:sp>
        <p:nvSpPr>
          <p:cNvPr id="4" name="コンテンツ プレースホルダー 3"/>
          <p:cNvSpPr>
            <a:spLocks noGrp="1"/>
          </p:cNvSpPr>
          <p:nvPr>
            <p:ph idx="1"/>
          </p:nvPr>
        </p:nvSpPr>
        <p:spPr>
          <a:xfrm>
            <a:off x="838200" y="772160"/>
            <a:ext cx="10515600" cy="6085840"/>
          </a:xfrm>
        </p:spPr>
        <p:txBody>
          <a:bodyPr>
            <a:normAutofit fontScale="77500" lnSpcReduction="20000"/>
          </a:bodyPr>
          <a:lstStyle/>
          <a:p>
            <a:r>
              <a:rPr kumimoji="1" lang="ja-JP" altLang="en-US" dirty="0" smtClean="0"/>
              <a:t>各図書館の位置づけ</a:t>
            </a:r>
            <a:endParaRPr kumimoji="1" lang="en-US" altLang="ja-JP" dirty="0" smtClean="0"/>
          </a:p>
          <a:p>
            <a:pPr lvl="1"/>
            <a:r>
              <a:rPr lang="ja-JP" altLang="en-US" dirty="0" smtClean="0"/>
              <a:t>市町村立図書館は、市町村民のための図書館</a:t>
            </a:r>
            <a:endParaRPr lang="en-US" altLang="ja-JP" dirty="0" smtClean="0"/>
          </a:p>
          <a:p>
            <a:pPr lvl="2"/>
            <a:r>
              <a:rPr lang="ja-JP" altLang="en-US" dirty="0" smtClean="0"/>
              <a:t>市町村立図書館は、国民にとって最も身近なアクセスポイント</a:t>
            </a:r>
            <a:endParaRPr lang="en-US" altLang="ja-JP" dirty="0" smtClean="0"/>
          </a:p>
          <a:p>
            <a:pPr lvl="2"/>
            <a:r>
              <a:rPr lang="ja-JP" altLang="en-US" dirty="0" smtClean="0"/>
              <a:t>市町村民への直接サービス</a:t>
            </a:r>
            <a:endParaRPr lang="en-US" altLang="ja-JP" dirty="0" smtClean="0"/>
          </a:p>
          <a:p>
            <a:pPr lvl="2"/>
            <a:r>
              <a:rPr lang="ja-JP" altLang="en-US" dirty="0" smtClean="0"/>
              <a:t>市町村で収集した情報に加えて、県立図書館、</a:t>
            </a:r>
            <a:r>
              <a:rPr lang="en-US" altLang="ja-JP" dirty="0" smtClean="0"/>
              <a:t>NDL</a:t>
            </a:r>
            <a:r>
              <a:rPr lang="ja-JP" altLang="en-US" dirty="0" err="1" smtClean="0"/>
              <a:t>が保</a:t>
            </a:r>
            <a:r>
              <a:rPr lang="ja-JP" altLang="en-US" dirty="0" smtClean="0"/>
              <a:t>有している情報を提供</a:t>
            </a:r>
            <a:endParaRPr lang="en-US" altLang="ja-JP" dirty="0" smtClean="0"/>
          </a:p>
          <a:p>
            <a:pPr lvl="1"/>
            <a:r>
              <a:rPr kumimoji="1" lang="ja-JP" altLang="en-US" dirty="0" smtClean="0"/>
              <a:t>県立図書館は、県民のための図書館</a:t>
            </a:r>
            <a:endParaRPr kumimoji="1" lang="en-US" altLang="ja-JP" dirty="0" smtClean="0"/>
          </a:p>
          <a:p>
            <a:pPr lvl="2"/>
            <a:r>
              <a:rPr kumimoji="1" lang="ja-JP" altLang="en-US" dirty="0" smtClean="0"/>
              <a:t>県民への直接サービス</a:t>
            </a:r>
            <a:endParaRPr lang="en-US" altLang="ja-JP" dirty="0" smtClean="0"/>
          </a:p>
          <a:p>
            <a:pPr lvl="2"/>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endParaRPr kumimoji="1" lang="en-US" altLang="ja-JP" dirty="0" smtClean="0"/>
          </a:p>
          <a:p>
            <a:pPr lvl="2"/>
            <a:r>
              <a:rPr kumimoji="1" lang="ja-JP" altLang="en-US" dirty="0" smtClean="0"/>
              <a:t>市町村立図書館を経由した情報提供</a:t>
            </a:r>
            <a:endParaRPr kumimoji="1" lang="en-US" altLang="ja-JP" dirty="0" smtClean="0"/>
          </a:p>
          <a:p>
            <a:pPr lvl="1"/>
            <a:r>
              <a:rPr lang="ja-JP" altLang="en-US" dirty="0" smtClean="0"/>
              <a:t>国立国会</a:t>
            </a:r>
            <a:r>
              <a:rPr lang="ja-JP" altLang="en-US" dirty="0"/>
              <a:t>図書館</a:t>
            </a:r>
            <a:r>
              <a:rPr lang="ja-JP" altLang="en-US" dirty="0" smtClean="0"/>
              <a:t>は、国民、議員のための図書館</a:t>
            </a:r>
            <a:endParaRPr lang="en-US" altLang="ja-JP" dirty="0" smtClean="0"/>
          </a:p>
          <a:p>
            <a:pPr lvl="2"/>
            <a:r>
              <a:rPr lang="ja-JP" altLang="en-US" dirty="0" smtClean="0"/>
              <a:t>国民への直接サービスとして、インターネットでの情報提供</a:t>
            </a:r>
            <a:endParaRPr lang="en-US" altLang="ja-JP" dirty="0" smtClean="0"/>
          </a:p>
          <a:p>
            <a:pPr lvl="2"/>
            <a:r>
              <a:rPr lang="ja-JP" altLang="en-US" dirty="0" smtClean="0"/>
              <a:t>間接サービスとして、</a:t>
            </a:r>
            <a:r>
              <a:rPr lang="ja-JP" altLang="en-US" dirty="0"/>
              <a:t>県立図書館を経由した</a:t>
            </a:r>
            <a:r>
              <a:rPr lang="ja-JP" altLang="en-US" dirty="0" smtClean="0"/>
              <a:t>情報提供</a:t>
            </a:r>
            <a:endParaRPr lang="en-US" altLang="ja-JP" dirty="0" smtClean="0"/>
          </a:p>
          <a:p>
            <a:pPr lvl="2"/>
            <a:r>
              <a:rPr lang="ja-JP" altLang="en-US" dirty="0" smtClean="0"/>
              <a:t>全国書誌を提供する役割として、</a:t>
            </a:r>
            <a:r>
              <a:rPr lang="en-US" altLang="ja-JP" dirty="0" smtClean="0"/>
              <a:t>NDL</a:t>
            </a:r>
            <a:r>
              <a:rPr lang="ja-JP" altLang="en-US" dirty="0" smtClean="0"/>
              <a:t>が収集した出版物のみならず、全ての刊行物の存在と所在場所を提供する</a:t>
            </a:r>
            <a:endParaRPr lang="en-US" altLang="ja-JP" dirty="0" smtClean="0"/>
          </a:p>
          <a:p>
            <a:r>
              <a:rPr lang="ja-JP" altLang="en-US" dirty="0" smtClean="0"/>
              <a:t>商用電子図書館サービスの位置づけ</a:t>
            </a:r>
            <a:endParaRPr lang="en-US" altLang="ja-JP" dirty="0" smtClean="0"/>
          </a:p>
          <a:p>
            <a:pPr lvl="1"/>
            <a:r>
              <a:rPr lang="ja-JP" altLang="en-US" dirty="0" smtClean="0"/>
              <a:t>商用電子書籍を、県立等の図書館へ配信し、各図書館が自ら保有する情報と合わせて、各図書館の利用者へ提供</a:t>
            </a:r>
            <a:endParaRPr lang="en-US" altLang="ja-JP" dirty="0" smtClean="0"/>
          </a:p>
          <a:p>
            <a:r>
              <a:rPr lang="ja-JP" altLang="en-US" dirty="0"/>
              <a:t>検討</a:t>
            </a:r>
            <a:r>
              <a:rPr lang="ja-JP" altLang="en-US" dirty="0" smtClean="0"/>
              <a:t>の観点</a:t>
            </a:r>
            <a:endParaRPr lang="en-US" altLang="ja-JP" dirty="0" smtClean="0"/>
          </a:p>
          <a:p>
            <a:pPr lvl="1"/>
            <a:r>
              <a:rPr lang="ja-JP" altLang="en-US" dirty="0" smtClean="0"/>
              <a:t>提供は、フローとして</a:t>
            </a:r>
            <a:endParaRPr lang="en-US" altLang="ja-JP" dirty="0" smtClean="0"/>
          </a:p>
          <a:p>
            <a:pPr lvl="2"/>
            <a:r>
              <a:rPr lang="en-US" altLang="ja-JP" dirty="0" smtClean="0"/>
              <a:t>NDL</a:t>
            </a:r>
            <a:r>
              <a:rPr lang="ja-JP" altLang="en-US" dirty="0" smtClean="0"/>
              <a:t>が自ら保有している情報に加えて、他組織の情報を補完的に提供するのではなく、</a:t>
            </a:r>
            <a:endParaRPr lang="en-US" altLang="ja-JP" dirty="0" smtClean="0"/>
          </a:p>
          <a:p>
            <a:pPr lvl="2"/>
            <a:r>
              <a:rPr lang="ja-JP" altLang="en-US" dirty="0" smtClean="0"/>
              <a:t>最も身近な市町村立図書館が、自ら保有する情報に加えて、県立、</a:t>
            </a:r>
            <a:r>
              <a:rPr lang="en-US" altLang="ja-JP" dirty="0" smtClean="0"/>
              <a:t>NDL</a:t>
            </a:r>
            <a:r>
              <a:rPr lang="ja-JP" altLang="en-US" dirty="0" err="1" smtClean="0"/>
              <a:t>が提</a:t>
            </a:r>
            <a:r>
              <a:rPr lang="ja-JP" altLang="en-US" dirty="0" smtClean="0"/>
              <a:t>供する電子図書サービスを合わせて利用できるようにする</a:t>
            </a:r>
            <a:endParaRPr lang="en-US" altLang="ja-JP" dirty="0" smtClean="0"/>
          </a:p>
          <a:p>
            <a:pPr lvl="2"/>
            <a:r>
              <a:rPr lang="en-US" altLang="ja-JP" dirty="0" smtClean="0"/>
              <a:t>NDL</a:t>
            </a:r>
            <a:r>
              <a:rPr lang="ja-JP" altLang="en-US" dirty="0" smtClean="0"/>
              <a:t>は、市場で流通せず、県立、市町村立図書館でも所蔵していない書籍を、提供する責務がある</a:t>
            </a:r>
            <a:endParaRPr lang="en-US" altLang="ja-JP" dirty="0" smtClean="0"/>
          </a:p>
          <a:p>
            <a:pPr lvl="1"/>
            <a:r>
              <a:rPr lang="ja-JP" altLang="en-US" dirty="0" smtClean="0"/>
              <a:t>収集・保存は、ストックとして</a:t>
            </a:r>
            <a:endParaRPr lang="en-US" altLang="ja-JP" dirty="0" smtClean="0"/>
          </a:p>
          <a:p>
            <a:pPr lvl="2"/>
            <a:r>
              <a:rPr lang="ja-JP" altLang="en-US" dirty="0" smtClean="0"/>
              <a:t>市町村立図書館が収集した情報を、県立図書館が収集。県立図書館が収集した情報を、</a:t>
            </a:r>
            <a:r>
              <a:rPr lang="en-US" altLang="ja-JP" dirty="0" smtClean="0"/>
              <a:t>NDL</a:t>
            </a:r>
            <a:r>
              <a:rPr lang="ja-JP" altLang="en-US" dirty="0" smtClean="0"/>
              <a:t>が収集</a:t>
            </a:r>
            <a:endParaRPr lang="en-US" altLang="ja-JP" dirty="0" smtClean="0"/>
          </a:p>
          <a:p>
            <a:pPr lvl="2"/>
            <a:endParaRPr lang="en-US" altLang="ja-JP" dirty="0" smtClean="0"/>
          </a:p>
          <a:p>
            <a:pPr lvl="1"/>
            <a:endParaRPr lang="en-US" altLang="ja-JP" dirty="0" smtClean="0"/>
          </a:p>
          <a:p>
            <a:pPr lvl="2"/>
            <a:endParaRPr lang="en-US" altLang="ja-JP" dirty="0" smtClean="0"/>
          </a:p>
          <a:p>
            <a:endParaRPr kumimoji="1" lang="ja-JP" altLang="en-US" dirty="0"/>
          </a:p>
        </p:txBody>
      </p:sp>
      <p:sp>
        <p:nvSpPr>
          <p:cNvPr id="5" name="円/楕円 4"/>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2688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r>
              <a:rPr lang="ja-JP" altLang="en-US" dirty="0"/>
              <a:t>論点</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理念</a:t>
            </a:r>
            <a:endParaRPr lang="en-US" altLang="ja-JP" dirty="0"/>
          </a:p>
          <a:p>
            <a:pPr lvl="1"/>
            <a:r>
              <a:rPr lang="ja-JP" altLang="en-US" dirty="0"/>
              <a:t>設立趣旨</a:t>
            </a:r>
            <a:r>
              <a:rPr lang="ja-JP" altLang="en-US" dirty="0" smtClean="0"/>
              <a:t>を果たす権利</a:t>
            </a:r>
            <a:r>
              <a:rPr lang="ja-JP" altLang="en-US" dirty="0"/>
              <a:t>（権限</a:t>
            </a:r>
            <a:r>
              <a:rPr lang="ja-JP" altLang="en-US" dirty="0" smtClean="0"/>
              <a:t>）には、</a:t>
            </a:r>
            <a:r>
              <a:rPr lang="ja-JP" altLang="en-US" dirty="0"/>
              <a:t>実施の責任と</a:t>
            </a:r>
            <a:r>
              <a:rPr lang="ja-JP" altLang="en-US" dirty="0" smtClean="0"/>
              <a:t>義務がある。</a:t>
            </a:r>
            <a:endParaRPr lang="en-US" altLang="ja-JP" dirty="0" smtClean="0"/>
          </a:p>
          <a:p>
            <a:pPr lvl="2"/>
            <a:r>
              <a:rPr lang="ja-JP" altLang="en-US" dirty="0"/>
              <a:t>実施</a:t>
            </a:r>
            <a:r>
              <a:rPr lang="ja-JP" altLang="en-US" dirty="0" smtClean="0"/>
              <a:t>の責任と義務を果たさなければ、存立意義も失われる。</a:t>
            </a:r>
            <a:endParaRPr lang="en-US" altLang="ja-JP" dirty="0"/>
          </a:p>
          <a:p>
            <a:r>
              <a:rPr lang="ja-JP" altLang="en-US" dirty="0"/>
              <a:t>市区町村立図書館（地域住民サービス、地域活性化の拠点）</a:t>
            </a:r>
            <a:endParaRPr lang="en-US" altLang="ja-JP" dirty="0"/>
          </a:p>
          <a:p>
            <a:pPr lvl="1"/>
            <a:r>
              <a:rPr lang="ja-JP" altLang="en-US" dirty="0"/>
              <a:t>新刊文芸書の充実より、身近な図書館として、</a:t>
            </a:r>
            <a:r>
              <a:rPr lang="en-US" altLang="ja-JP" dirty="0"/>
              <a:t>IT</a:t>
            </a:r>
            <a:r>
              <a:rPr lang="ja-JP" altLang="en-US" dirty="0"/>
              <a:t>を活用して、様々な情報を得られる場の充実が重要ではないか</a:t>
            </a:r>
            <a:endParaRPr lang="en-US" altLang="ja-JP" dirty="0"/>
          </a:p>
          <a:p>
            <a:r>
              <a:rPr lang="ja-JP" altLang="en-US" dirty="0"/>
              <a:t>県立図書館</a:t>
            </a:r>
            <a:endParaRPr lang="en-US" altLang="ja-JP" dirty="0"/>
          </a:p>
          <a:p>
            <a:pPr lvl="1"/>
            <a:r>
              <a:rPr lang="ja-JP" altLang="en-US" dirty="0"/>
              <a:t>市区町村図書館での電子図書館サービスの導入を支援することが重要ではない</a:t>
            </a:r>
            <a:r>
              <a:rPr lang="ja-JP" altLang="en-US" dirty="0" smtClean="0"/>
              <a:t>か</a:t>
            </a:r>
            <a:endParaRPr lang="en-US" altLang="ja-JP" dirty="0" smtClean="0"/>
          </a:p>
          <a:p>
            <a:r>
              <a:rPr lang="en-US" altLang="ja-JP" dirty="0" smtClean="0"/>
              <a:t>NDL</a:t>
            </a:r>
          </a:p>
          <a:p>
            <a:pPr lvl="1"/>
            <a:r>
              <a:rPr lang="ja-JP" altLang="en-US" dirty="0" smtClean="0"/>
              <a:t>ストックとして</a:t>
            </a:r>
            <a:r>
              <a:rPr lang="ja-JP" altLang="en-US" dirty="0"/>
              <a:t>、</a:t>
            </a:r>
            <a:r>
              <a:rPr lang="ja-JP" altLang="en-US" dirty="0" smtClean="0"/>
              <a:t>将来の利用を保証するために、国民</a:t>
            </a:r>
            <a:r>
              <a:rPr lang="ja-JP" altLang="en-US" dirty="0"/>
              <a:t>には国内刊行物を納本義務があり、また、</a:t>
            </a:r>
            <a:r>
              <a:rPr lang="en-US" altLang="ja-JP" dirty="0"/>
              <a:t>NDL</a:t>
            </a:r>
            <a:r>
              <a:rPr lang="ja-JP" altLang="en-US" dirty="0"/>
              <a:t>は網羅的に収集して</a:t>
            </a:r>
            <a:r>
              <a:rPr lang="ja-JP" altLang="en-US" dirty="0" smtClean="0"/>
              <a:t>保存する責任と義務がある</a:t>
            </a:r>
            <a:endParaRPr lang="en-US" altLang="ja-JP" dirty="0" smtClean="0"/>
          </a:p>
          <a:p>
            <a:pPr lvl="1"/>
            <a:r>
              <a:rPr lang="ja-JP" altLang="en-US" dirty="0" smtClean="0"/>
              <a:t>フローとして、現在の利用者に対しての利用の保証は、すでに各機関で分担したビジネスモデルがあるのではないか</a:t>
            </a:r>
            <a:endParaRPr lang="en-US" altLang="ja-JP" dirty="0" smtClean="0"/>
          </a:p>
          <a:p>
            <a:r>
              <a:rPr lang="ja-JP" altLang="en-US" dirty="0"/>
              <a:t>出版界</a:t>
            </a:r>
            <a:endParaRPr lang="en-US" altLang="ja-JP" dirty="0"/>
          </a:p>
          <a:p>
            <a:pPr lvl="1"/>
            <a:r>
              <a:rPr lang="ja-JP" altLang="en-US" dirty="0"/>
              <a:t>電子出版権は、出版社の権利ではあるが、それは、利用者に対しての義務は？</a:t>
            </a:r>
            <a:endParaRPr lang="en-US" altLang="ja-JP" dirty="0"/>
          </a:p>
          <a:p>
            <a:pPr lvl="1"/>
            <a:r>
              <a:rPr lang="ja-JP" altLang="en-US" dirty="0"/>
              <a:t>絶版になっている資料のインターネット公開制限は誰のため？</a:t>
            </a:r>
            <a:endParaRPr lang="en-US" altLang="ja-JP" dirty="0"/>
          </a:p>
          <a:p>
            <a:pPr lvl="1"/>
            <a:endParaRPr lang="en-US" altLang="ja-JP" dirty="0"/>
          </a:p>
          <a:p>
            <a:pPr lvl="1"/>
            <a:endParaRPr lang="en-US" altLang="ja-JP"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8212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課題提起１</a:t>
            </a:r>
            <a:endParaRPr kumimoji="1" lang="ja-JP" altLang="en-US" dirty="0"/>
          </a:p>
        </p:txBody>
      </p:sp>
      <p:sp>
        <p:nvSpPr>
          <p:cNvPr id="3" name="コンテンツ プレースホルダー 2"/>
          <p:cNvSpPr>
            <a:spLocks noGrp="1"/>
          </p:cNvSpPr>
          <p:nvPr>
            <p:ph idx="1"/>
          </p:nvPr>
        </p:nvSpPr>
        <p:spPr>
          <a:xfrm>
            <a:off x="321733" y="772160"/>
            <a:ext cx="11582400" cy="5882640"/>
          </a:xfrm>
        </p:spPr>
        <p:txBody>
          <a:bodyPr>
            <a:normAutofit/>
          </a:bodyPr>
          <a:lstStyle/>
          <a:p>
            <a:r>
              <a:rPr lang="ja-JP" altLang="en-US" dirty="0" smtClean="0"/>
              <a:t>理念</a:t>
            </a:r>
            <a:endParaRPr lang="en-US" altLang="ja-JP" dirty="0" smtClean="0"/>
          </a:p>
          <a:p>
            <a:pPr lvl="1"/>
            <a:r>
              <a:rPr lang="ja-JP" altLang="en-US" dirty="0" smtClean="0"/>
              <a:t>権利（権限）を持つものは、</a:t>
            </a:r>
            <a:r>
              <a:rPr lang="ja-JP" altLang="en-US" dirty="0" smtClean="0">
                <a:solidFill>
                  <a:srgbClr val="FF0000"/>
                </a:solidFill>
              </a:rPr>
              <a:t>実施の責任と義務</a:t>
            </a:r>
            <a:r>
              <a:rPr lang="ja-JP" altLang="en-US" dirty="0" smtClean="0"/>
              <a:t>がある</a:t>
            </a:r>
            <a:endParaRPr lang="en-US" altLang="ja-JP" dirty="0" smtClean="0"/>
          </a:p>
          <a:p>
            <a:pPr lvl="1"/>
            <a:r>
              <a:rPr lang="ja-JP" altLang="en-US" dirty="0" smtClean="0"/>
              <a:t>活用されるべき知的情報資源の中で、出版物は、重要な情報源の１つ</a:t>
            </a:r>
            <a:endParaRPr lang="en-US" altLang="ja-JP" dirty="0" smtClean="0"/>
          </a:p>
          <a:p>
            <a:pPr lvl="1"/>
            <a:r>
              <a:rPr lang="ja-JP" altLang="en-US" dirty="0"/>
              <a:t>地域</a:t>
            </a:r>
            <a:r>
              <a:rPr lang="ja-JP" altLang="en-US" dirty="0" smtClean="0"/>
              <a:t>においても、中央と同様の利活用する権利がある</a:t>
            </a:r>
            <a:endParaRPr lang="en-US" altLang="ja-JP" dirty="0" smtClean="0"/>
          </a:p>
          <a:p>
            <a:pPr lvl="1"/>
            <a:r>
              <a:rPr lang="ja-JP" altLang="en-US" dirty="0" smtClean="0"/>
              <a:t>出版文化が発展するということは、より多くの人が書籍に触れ、市場（マーケット）が拡大していくことでは</a:t>
            </a:r>
            <a:endParaRPr lang="en-US" altLang="ja-JP" dirty="0" smtClean="0"/>
          </a:p>
          <a:p>
            <a:pPr lvl="1"/>
            <a:endParaRPr lang="en-US" altLang="ja-JP" dirty="0" smtClean="0"/>
          </a:p>
          <a:p>
            <a:pPr lvl="2"/>
            <a:endParaRPr lang="en-US" altLang="ja-JP" dirty="0" smtClean="0"/>
          </a:p>
          <a:p>
            <a:endParaRPr lang="en-US" altLang="ja-JP" dirty="0" smtClean="0"/>
          </a:p>
          <a:p>
            <a:pPr lvl="1"/>
            <a:endParaRPr lang="en-US" altLang="ja-JP" dirty="0" smtClean="0"/>
          </a:p>
          <a:p>
            <a:pPr lvl="2"/>
            <a:endParaRPr kumimoji="1" lang="en-US" altLang="ja-JP" dirty="0" smtClean="0"/>
          </a:p>
          <a:p>
            <a:endParaRPr kumimoji="1" lang="ja-JP" altLang="en-US" dirty="0"/>
          </a:p>
        </p:txBody>
      </p:sp>
      <p:sp>
        <p:nvSpPr>
          <p:cNvPr id="4" name="円/楕円 3"/>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02887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課題提起</a:t>
            </a:r>
            <a:r>
              <a:rPr kumimoji="1" lang="ja-JP" altLang="en-US" dirty="0" smtClean="0"/>
              <a:t>２</a:t>
            </a:r>
            <a:endParaRPr kumimoji="1" lang="ja-JP" altLang="en-US" dirty="0"/>
          </a:p>
        </p:txBody>
      </p:sp>
      <p:sp>
        <p:nvSpPr>
          <p:cNvPr id="3" name="コンテンツ プレースホルダー 2"/>
          <p:cNvSpPr>
            <a:spLocks noGrp="1"/>
          </p:cNvSpPr>
          <p:nvPr>
            <p:ph idx="1"/>
          </p:nvPr>
        </p:nvSpPr>
        <p:spPr>
          <a:xfrm>
            <a:off x="321733" y="772160"/>
            <a:ext cx="11582400" cy="5882640"/>
          </a:xfrm>
        </p:spPr>
        <p:txBody>
          <a:bodyPr>
            <a:normAutofit/>
          </a:bodyPr>
          <a:lstStyle/>
          <a:p>
            <a:r>
              <a:rPr lang="ja-JP" altLang="en-US" dirty="0" smtClean="0"/>
              <a:t>出版界は</a:t>
            </a:r>
            <a:endParaRPr lang="en-US" altLang="ja-JP" dirty="0" smtClean="0"/>
          </a:p>
          <a:p>
            <a:pPr lvl="1"/>
            <a:r>
              <a:rPr lang="ja-JP" altLang="en-US" dirty="0" smtClean="0"/>
              <a:t>様々な情報がインターネットで得られる時代に、書籍を購入する動機づけが必要ではないか？</a:t>
            </a:r>
            <a:endParaRPr lang="en-US" altLang="ja-JP" dirty="0" smtClean="0"/>
          </a:p>
          <a:p>
            <a:pPr lvl="2"/>
            <a:r>
              <a:rPr lang="en-US" altLang="ja-JP" dirty="0" smtClean="0"/>
              <a:t>SNS</a:t>
            </a:r>
            <a:r>
              <a:rPr lang="ja-JP" altLang="en-US" dirty="0" err="1" smtClean="0"/>
              <a:t>、</a:t>
            </a:r>
            <a:r>
              <a:rPr lang="en-US" altLang="ja-JP" dirty="0" err="1" smtClean="0"/>
              <a:t>OpenData</a:t>
            </a:r>
            <a:r>
              <a:rPr lang="ja-JP" altLang="en-US" dirty="0" smtClean="0"/>
              <a:t>で相当信頼性の高い情報が、インターネット上で関連付けられて得られる時代</a:t>
            </a:r>
            <a:endParaRPr lang="en-US" altLang="ja-JP" dirty="0" smtClean="0"/>
          </a:p>
          <a:p>
            <a:pPr lvl="1"/>
            <a:r>
              <a:rPr lang="ja-JP" altLang="en-US" dirty="0" smtClean="0"/>
              <a:t>電子出版権は、出版社の権利ではあるが、それは、利用者に対して、電子出版の義務でもあるのではないか？</a:t>
            </a:r>
            <a:endParaRPr lang="en-US" altLang="ja-JP" dirty="0" smtClean="0"/>
          </a:p>
          <a:p>
            <a:pPr lvl="1"/>
            <a:r>
              <a:rPr lang="en-US" altLang="ja-JP" dirty="0" smtClean="0"/>
              <a:t>NDL</a:t>
            </a:r>
            <a:r>
              <a:rPr lang="ja-JP" altLang="en-US" dirty="0" smtClean="0"/>
              <a:t>は、</a:t>
            </a:r>
            <a:r>
              <a:rPr lang="en-US" altLang="ja-JP" dirty="0" smtClean="0"/>
              <a:t>1968</a:t>
            </a:r>
            <a:r>
              <a:rPr lang="ja-JP" altLang="en-US" dirty="0" smtClean="0"/>
              <a:t>年以前の書籍、</a:t>
            </a:r>
            <a:r>
              <a:rPr lang="en-US" altLang="ja-JP" dirty="0" smtClean="0"/>
              <a:t>2000</a:t>
            </a:r>
            <a:r>
              <a:rPr lang="ja-JP" altLang="en-US" dirty="0" smtClean="0"/>
              <a:t>年以前の雑誌のデジタル化を進めてきた。従来</a:t>
            </a:r>
            <a:r>
              <a:rPr lang="en-US" altLang="ja-JP" dirty="0" smtClean="0"/>
              <a:t>ILL</a:t>
            </a:r>
            <a:r>
              <a:rPr lang="ja-JP" altLang="en-US" dirty="0" smtClean="0"/>
              <a:t>で公共図書館に貸出すことが可能だった資料も、デジタル化により提供できなくな</a:t>
            </a:r>
            <a:r>
              <a:rPr lang="ja-JP" altLang="en-US" dirty="0"/>
              <a:t>った</a:t>
            </a:r>
            <a:r>
              <a:rPr lang="ja-JP" altLang="en-US" dirty="0" smtClean="0"/>
              <a:t>。</a:t>
            </a:r>
            <a:endParaRPr lang="en-US" altLang="ja-JP" dirty="0" smtClean="0"/>
          </a:p>
          <a:p>
            <a:pPr lvl="2"/>
            <a:r>
              <a:rPr lang="ja-JP" altLang="en-US" dirty="0" smtClean="0"/>
              <a:t>絶版資料は、デジタル化した資料を公共図書館でも閲覧できるが、絶版になっていない資料はデジタル化資料も公共図書館で利用できない。</a:t>
            </a:r>
            <a:endParaRPr lang="en-US" altLang="ja-JP" dirty="0" smtClean="0"/>
          </a:p>
          <a:p>
            <a:pPr lvl="2"/>
            <a:r>
              <a:rPr lang="ja-JP" altLang="en-US" dirty="0" smtClean="0"/>
              <a:t>出版社が電子出版権を行使して電子書籍化することが望まれる。コスト削減のために、</a:t>
            </a:r>
            <a:r>
              <a:rPr lang="en-US" altLang="ja-JP" dirty="0" smtClean="0"/>
              <a:t>NDL</a:t>
            </a:r>
            <a:r>
              <a:rPr lang="ja-JP" altLang="en-US" dirty="0"/>
              <a:t>がスキャンしたデジタルコンテンツ</a:t>
            </a:r>
            <a:r>
              <a:rPr lang="ja-JP" altLang="en-US" dirty="0" smtClean="0"/>
              <a:t>を出版社が二次利用することも可能。</a:t>
            </a:r>
            <a:endParaRPr lang="en-US" altLang="ja-JP" dirty="0" smtClean="0"/>
          </a:p>
          <a:p>
            <a:pPr lvl="2"/>
            <a:r>
              <a:rPr lang="ja-JP" altLang="en-US" dirty="0" smtClean="0"/>
              <a:t>絶版になっていない資料で電子</a:t>
            </a:r>
            <a:r>
              <a:rPr lang="ja-JP" altLang="en-US" dirty="0"/>
              <a:t>出</a:t>
            </a:r>
            <a:r>
              <a:rPr lang="ja-JP" altLang="en-US" dirty="0" smtClean="0"/>
              <a:t>版</a:t>
            </a:r>
            <a:r>
              <a:rPr lang="ja-JP" altLang="en-US" dirty="0"/>
              <a:t>権</a:t>
            </a:r>
            <a:r>
              <a:rPr lang="ja-JP" altLang="en-US" dirty="0" smtClean="0"/>
              <a:t>が行使されないならば、何らかの対応が必要。</a:t>
            </a:r>
            <a:endParaRPr lang="en-US" altLang="ja-JP" dirty="0" smtClean="0"/>
          </a:p>
          <a:p>
            <a:pPr lvl="1"/>
            <a:r>
              <a:rPr lang="en-US" altLang="ja-JP" dirty="0"/>
              <a:t>NDL</a:t>
            </a:r>
            <a:r>
              <a:rPr lang="ja-JP" altLang="en-US" dirty="0"/>
              <a:t>がデジタル化資料のうち</a:t>
            </a:r>
            <a:r>
              <a:rPr lang="ja-JP" altLang="en-US" dirty="0" smtClean="0"/>
              <a:t>、絶版</a:t>
            </a:r>
            <a:r>
              <a:rPr lang="ja-JP" altLang="en-US" dirty="0"/>
              <a:t>に</a:t>
            </a:r>
            <a:r>
              <a:rPr lang="ja-JP" altLang="en-US" dirty="0" smtClean="0"/>
              <a:t>なっている資料の公開範囲を広げられないか？</a:t>
            </a:r>
            <a:endParaRPr lang="en-US" altLang="ja-JP" dirty="0" smtClean="0"/>
          </a:p>
          <a:p>
            <a:pPr lvl="2"/>
            <a:r>
              <a:rPr lang="ja-JP" altLang="en-US" dirty="0" smtClean="0"/>
              <a:t>せめて、</a:t>
            </a:r>
            <a:r>
              <a:rPr lang="en-US" altLang="ja-JP" dirty="0" smtClean="0"/>
              <a:t>NDL</a:t>
            </a:r>
            <a:r>
              <a:rPr lang="ja-JP" altLang="en-US" dirty="0" smtClean="0"/>
              <a:t>がデジタル化資料のうち、書籍が絶版になって、電子出版権行使されていない資料は、公共図書館に留まらず、インターネット公開しても、著作権者や出版社の不利益にならないのではないか？</a:t>
            </a:r>
            <a:endParaRPr lang="en-US" altLang="ja-JP" dirty="0" smtClean="0"/>
          </a:p>
          <a:p>
            <a:pPr lvl="1"/>
            <a:endParaRPr lang="en-US" altLang="ja-JP" dirty="0" smtClean="0"/>
          </a:p>
          <a:p>
            <a:pPr lvl="2"/>
            <a:endParaRPr lang="en-US" altLang="ja-JP" dirty="0" smtClean="0"/>
          </a:p>
          <a:p>
            <a:endParaRPr lang="en-US" altLang="ja-JP" dirty="0" smtClean="0"/>
          </a:p>
          <a:p>
            <a:pPr lvl="1"/>
            <a:endParaRPr lang="en-US" altLang="ja-JP" dirty="0" smtClean="0"/>
          </a:p>
          <a:p>
            <a:pPr marL="914400" lvl="2" indent="0">
              <a:buNone/>
            </a:pPr>
            <a:endParaRPr kumimoji="1" lang="en-US" altLang="ja-JP" dirty="0" smtClean="0"/>
          </a:p>
        </p:txBody>
      </p:sp>
      <p:sp>
        <p:nvSpPr>
          <p:cNvPr id="4" name="円/楕円 3"/>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64653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課題提起</a:t>
            </a:r>
            <a:r>
              <a:rPr kumimoji="1" lang="ja-JP" altLang="en-US" dirty="0" smtClean="0"/>
              <a:t>３</a:t>
            </a:r>
            <a:endParaRPr kumimoji="1" lang="ja-JP" altLang="en-US" dirty="0"/>
          </a:p>
        </p:txBody>
      </p:sp>
      <p:sp>
        <p:nvSpPr>
          <p:cNvPr id="3" name="コンテンツ プレースホルダー 2"/>
          <p:cNvSpPr>
            <a:spLocks noGrp="1"/>
          </p:cNvSpPr>
          <p:nvPr>
            <p:ph idx="1"/>
          </p:nvPr>
        </p:nvSpPr>
        <p:spPr>
          <a:xfrm>
            <a:off x="321733" y="772160"/>
            <a:ext cx="11582400" cy="5882640"/>
          </a:xfrm>
        </p:spPr>
        <p:txBody>
          <a:bodyPr>
            <a:normAutofit fontScale="92500" lnSpcReduction="20000"/>
          </a:bodyPr>
          <a:lstStyle/>
          <a:p>
            <a:r>
              <a:rPr lang="en-US" altLang="ja-JP" dirty="0" smtClean="0"/>
              <a:t>NDL</a:t>
            </a:r>
            <a:r>
              <a:rPr lang="ja-JP" altLang="en-US" dirty="0" smtClean="0"/>
              <a:t>は</a:t>
            </a:r>
            <a:endParaRPr lang="en-US" altLang="ja-JP" dirty="0" smtClean="0"/>
          </a:p>
          <a:p>
            <a:pPr lvl="1"/>
            <a:r>
              <a:rPr lang="ja-JP" altLang="en-US" dirty="0" smtClean="0"/>
              <a:t>あらゆる知的情報資源を、将来にわたって利用、享受できるようにし、知的創造活動（知識の再生産）に貢献する使命を持つ</a:t>
            </a:r>
            <a:endParaRPr lang="en-US" altLang="ja-JP" dirty="0" smtClean="0"/>
          </a:p>
          <a:p>
            <a:pPr lvl="1"/>
            <a:r>
              <a:rPr lang="ja-JP" altLang="en-US" dirty="0" smtClean="0"/>
              <a:t>具体的な方策の</a:t>
            </a:r>
            <a:r>
              <a:rPr lang="en-US" altLang="ja-JP" dirty="0" smtClean="0"/>
              <a:t>1</a:t>
            </a:r>
            <a:r>
              <a:rPr lang="ja-JP" altLang="en-US" dirty="0" smtClean="0"/>
              <a:t>つとして、法律により、国民には国内</a:t>
            </a:r>
            <a:r>
              <a:rPr lang="ja-JP" altLang="en-US" dirty="0"/>
              <a:t>刊行物</a:t>
            </a:r>
            <a:r>
              <a:rPr lang="ja-JP" altLang="en-US" dirty="0" smtClean="0"/>
              <a:t>を納本義務があり、また、</a:t>
            </a:r>
            <a:r>
              <a:rPr lang="en-US" altLang="ja-JP" dirty="0" smtClean="0"/>
              <a:t>NDL</a:t>
            </a:r>
            <a:r>
              <a:rPr lang="ja-JP" altLang="en-US" dirty="0" smtClean="0"/>
              <a:t>は網羅的に収集して保存する権限をもつ</a:t>
            </a:r>
            <a:endParaRPr lang="en-US" altLang="ja-JP" dirty="0" smtClean="0"/>
          </a:p>
          <a:p>
            <a:pPr lvl="2"/>
            <a:r>
              <a:rPr lang="ja-JP" altLang="en-US" dirty="0" smtClean="0"/>
              <a:t>責任として、可能な範囲を収集・保存できればいいのではない。物としての出版物は、図書館に限らず、美術館、博物館でも多く保存されている。</a:t>
            </a:r>
            <a:endParaRPr lang="en-US" altLang="ja-JP" dirty="0" smtClean="0"/>
          </a:p>
          <a:p>
            <a:pPr lvl="2"/>
            <a:r>
              <a:rPr lang="ja-JP" altLang="en-US" dirty="0" smtClean="0"/>
              <a:t>電子書籍・電子雑誌に類するものは、１つの機関で収集できる範囲を越える。</a:t>
            </a:r>
            <a:endParaRPr lang="en-US" altLang="ja-JP" dirty="0" smtClean="0"/>
          </a:p>
          <a:p>
            <a:pPr lvl="2"/>
            <a:r>
              <a:rPr lang="ja-JP" altLang="en-US" dirty="0"/>
              <a:t>十分</a:t>
            </a:r>
            <a:r>
              <a:rPr lang="ja-JP" altLang="en-US" dirty="0" smtClean="0"/>
              <a:t>な資源がない中で、責任と義務を果たすためには、関係機関との連携分担して保存し、それらを国全体で網羅的に収集・保存することが必要</a:t>
            </a:r>
            <a:endParaRPr lang="en-US" altLang="ja-JP" dirty="0" smtClean="0"/>
          </a:p>
          <a:p>
            <a:pPr lvl="1"/>
            <a:r>
              <a:rPr lang="ja-JP" altLang="en-US" dirty="0" smtClean="0"/>
              <a:t>ストックに</a:t>
            </a:r>
            <a:r>
              <a:rPr lang="ja-JP" altLang="en-US" dirty="0"/>
              <a:t>関して、利用環境やビューアに依存しないものである</a:t>
            </a:r>
            <a:r>
              <a:rPr lang="ja-JP" altLang="en-US" dirty="0" smtClean="0"/>
              <a:t>べきでは</a:t>
            </a:r>
            <a:endParaRPr lang="en-US" altLang="ja-JP" dirty="0" smtClean="0"/>
          </a:p>
          <a:p>
            <a:pPr lvl="2"/>
            <a:r>
              <a:rPr lang="ja-JP" altLang="en-US" dirty="0" smtClean="0"/>
              <a:t>知的情報資源のストックとして、従来、有形物として収集してきたが、今やデジタル化された無形の情報として流通しているものを収集・保存することが求められている</a:t>
            </a:r>
            <a:endParaRPr lang="en-US" altLang="ja-JP" dirty="0" smtClean="0"/>
          </a:p>
          <a:p>
            <a:pPr lvl="2"/>
            <a:r>
              <a:rPr lang="ja-JP" altLang="en-US" dirty="0" smtClean="0"/>
              <a:t>それは、利用環境やビューアに依存しないものであるべきではないか？</a:t>
            </a:r>
            <a:endParaRPr lang="en-US" altLang="ja-JP" dirty="0" smtClean="0"/>
          </a:p>
          <a:p>
            <a:pPr lvl="1"/>
            <a:r>
              <a:rPr lang="ja-JP" altLang="en-US" dirty="0"/>
              <a:t>利用</a:t>
            </a:r>
            <a:r>
              <a:rPr lang="ja-JP" altLang="en-US" dirty="0" smtClean="0"/>
              <a:t>に関しては</a:t>
            </a:r>
            <a:r>
              <a:rPr lang="ja-JP" altLang="en-US" dirty="0"/>
              <a:t>、商用電子図書館サービスと</a:t>
            </a:r>
            <a:r>
              <a:rPr lang="ja-JP" altLang="en-US" dirty="0" smtClean="0"/>
              <a:t>契約し提供していくべきでは</a:t>
            </a:r>
            <a:endParaRPr lang="en-US" altLang="ja-JP" dirty="0" smtClean="0"/>
          </a:p>
          <a:p>
            <a:pPr lvl="2"/>
            <a:r>
              <a:rPr lang="ja-JP" altLang="en-US" dirty="0" smtClean="0"/>
              <a:t>商用データベースや電子ジャーナルを契約により、それぞれのビューアで提供していることから、電子書籍は、商用電子図書館サービスと契約して、そのビューアを利用して提供していくことが妥当ではないか？</a:t>
            </a:r>
            <a:endParaRPr lang="en-US" altLang="ja-JP" dirty="0" smtClean="0"/>
          </a:p>
          <a:p>
            <a:pPr lvl="1"/>
            <a:r>
              <a:rPr lang="ja-JP" altLang="en-US" dirty="0" smtClean="0"/>
              <a:t>公共図書館への支援と連携</a:t>
            </a:r>
            <a:endParaRPr lang="en-US" altLang="ja-JP" dirty="0" smtClean="0"/>
          </a:p>
          <a:p>
            <a:pPr lvl="2"/>
            <a:r>
              <a:rPr lang="ja-JP" altLang="en-US" dirty="0"/>
              <a:t>支援という観点だけでなく、公共図書館の協力の下</a:t>
            </a:r>
            <a:r>
              <a:rPr lang="ja-JP" altLang="en-US" dirty="0" smtClean="0"/>
              <a:t>で使命の達成を目指す施策</a:t>
            </a:r>
            <a:endParaRPr lang="en-US" altLang="ja-JP" dirty="0"/>
          </a:p>
          <a:p>
            <a:pPr lvl="2"/>
            <a:r>
              <a:rPr lang="ja-JP" altLang="en-US" dirty="0" smtClean="0"/>
              <a:t>電子</a:t>
            </a:r>
            <a:r>
              <a:rPr lang="ja-JP" altLang="en-US" dirty="0"/>
              <a:t>図書館</a:t>
            </a:r>
            <a:r>
              <a:rPr lang="ja-JP" altLang="en-US" dirty="0" smtClean="0"/>
              <a:t>は、情報の利活用の促進だけでなく、地域格差を是正する目的もある。</a:t>
            </a:r>
            <a:endParaRPr lang="en-US" altLang="ja-JP" dirty="0" smtClean="0"/>
          </a:p>
          <a:p>
            <a:pPr lvl="2"/>
            <a:r>
              <a:rPr lang="ja-JP" altLang="en-US" dirty="0"/>
              <a:t>地域</a:t>
            </a:r>
            <a:r>
              <a:rPr lang="ja-JP" altLang="en-US" dirty="0" smtClean="0"/>
              <a:t>においても、可能な限り、中央と同等の情報を利活用できるようにする責任と義務がある</a:t>
            </a:r>
            <a:endParaRPr lang="en-US" altLang="ja-JP" dirty="0" smtClean="0"/>
          </a:p>
        </p:txBody>
      </p:sp>
      <p:sp>
        <p:nvSpPr>
          <p:cNvPr id="4" name="円/楕円 3"/>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4525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a:t>
            </a:r>
            <a:r>
              <a:rPr lang="ja-JP" altLang="en-US" dirty="0" smtClean="0"/>
              <a:t>提起４</a:t>
            </a:r>
            <a:endParaRPr kumimoji="1" lang="ja-JP" altLang="en-US" dirty="0"/>
          </a:p>
        </p:txBody>
      </p:sp>
      <p:sp>
        <p:nvSpPr>
          <p:cNvPr id="3" name="コンテンツ プレースホルダー 2"/>
          <p:cNvSpPr>
            <a:spLocks noGrp="1"/>
          </p:cNvSpPr>
          <p:nvPr>
            <p:ph idx="1"/>
          </p:nvPr>
        </p:nvSpPr>
        <p:spPr>
          <a:xfrm>
            <a:off x="304800" y="965200"/>
            <a:ext cx="11620500" cy="5892800"/>
          </a:xfrm>
        </p:spPr>
        <p:txBody>
          <a:bodyPr>
            <a:normAutofit fontScale="92500" lnSpcReduction="20000"/>
          </a:bodyPr>
          <a:lstStyle/>
          <a:p>
            <a:r>
              <a:rPr lang="ja-JP" altLang="en-US" dirty="0"/>
              <a:t>身近</a:t>
            </a:r>
            <a:r>
              <a:rPr lang="ja-JP" altLang="en-US" dirty="0" smtClean="0"/>
              <a:t>な</a:t>
            </a:r>
            <a:r>
              <a:rPr kumimoji="1" lang="ja-JP" altLang="en-US" dirty="0" smtClean="0"/>
              <a:t>公共図書館（地域住民サービス、地域活性化の拠点）</a:t>
            </a:r>
            <a:endParaRPr kumimoji="1" lang="en-US" altLang="ja-JP" dirty="0" smtClean="0"/>
          </a:p>
          <a:p>
            <a:pPr lvl="1"/>
            <a:r>
              <a:rPr lang="en-US" altLang="ja-JP" dirty="0" smtClean="0"/>
              <a:t>IT</a:t>
            </a:r>
            <a:r>
              <a:rPr lang="ja-JP" altLang="en-US" dirty="0" smtClean="0"/>
              <a:t>を活用して、様々な情報を得られる場の充実</a:t>
            </a:r>
            <a:endParaRPr lang="en-US" altLang="ja-JP" dirty="0" smtClean="0"/>
          </a:p>
          <a:p>
            <a:pPr lvl="2"/>
            <a:r>
              <a:rPr lang="ja-JP" altLang="en-US" dirty="0" smtClean="0"/>
              <a:t>蔵書は所蔵資料だけでなく、</a:t>
            </a:r>
            <a:r>
              <a:rPr lang="en-US" altLang="ja-JP" dirty="0" smtClean="0"/>
              <a:t>NDL</a:t>
            </a:r>
            <a:r>
              <a:rPr lang="ja-JP" altLang="en-US" dirty="0" smtClean="0"/>
              <a:t>や県立図書館、他地域が保有する地域資料を含めて、仮想的な蔵書として、利用できるようにすることが、重要</a:t>
            </a:r>
            <a:endParaRPr lang="en-US" altLang="ja-JP" dirty="0" smtClean="0"/>
          </a:p>
          <a:p>
            <a:pPr lvl="1"/>
            <a:r>
              <a:rPr lang="ja-JP" altLang="en-US" dirty="0"/>
              <a:t>「人と人のつながりの場</a:t>
            </a:r>
            <a:r>
              <a:rPr lang="ja-JP" altLang="en-US" dirty="0" smtClean="0"/>
              <a:t>」としての役割の充実</a:t>
            </a:r>
            <a:endParaRPr lang="en-US" altLang="ja-JP" dirty="0" smtClean="0"/>
          </a:p>
          <a:p>
            <a:pPr lvl="2"/>
            <a:r>
              <a:rPr lang="ja-JP" altLang="en-US" dirty="0" smtClean="0"/>
              <a:t>人が集い、交流し、学び、議論する場（インテクレチュアルコモンズ）を構築し、知識の共有と、新しいものを生み出す活動を応援する</a:t>
            </a:r>
            <a:endParaRPr lang="en-US" altLang="ja-JP" dirty="0" smtClean="0"/>
          </a:p>
          <a:p>
            <a:pPr lvl="2"/>
            <a:r>
              <a:rPr lang="ja-JP" altLang="en-US" dirty="0" smtClean="0"/>
              <a:t>コラーニング（学びあい、知識の交流）、フィーチャーセンター（対話、議論、問題解決、未来志向）</a:t>
            </a:r>
            <a:endParaRPr lang="en-US" altLang="ja-JP" dirty="0" smtClean="0"/>
          </a:p>
          <a:p>
            <a:pPr lvl="2"/>
            <a:r>
              <a:rPr lang="ja-JP" altLang="en-US" dirty="0"/>
              <a:t>活動</a:t>
            </a:r>
            <a:r>
              <a:rPr lang="ja-JP" altLang="en-US" dirty="0" smtClean="0"/>
              <a:t>の成果をアーカイブし、インターネットで世界へ発信</a:t>
            </a:r>
            <a:endParaRPr lang="en-US" altLang="ja-JP" dirty="0" smtClean="0"/>
          </a:p>
          <a:p>
            <a:pPr lvl="3"/>
            <a:r>
              <a:rPr lang="ja-JP" altLang="en-US" dirty="0" smtClean="0"/>
              <a:t>地域</a:t>
            </a:r>
            <a:r>
              <a:rPr lang="ja-JP" altLang="en-US" dirty="0"/>
              <a:t>活動</a:t>
            </a:r>
            <a:r>
              <a:rPr lang="ja-JP" altLang="en-US" dirty="0" smtClean="0"/>
              <a:t>のための情報収集（蔵書等の活用）⇒共有・蓄積⇒活用・創造⇒オープンデータとし</a:t>
            </a:r>
            <a:r>
              <a:rPr lang="ja-JP" altLang="en-US" dirty="0"/>
              <a:t>て</a:t>
            </a:r>
            <a:r>
              <a:rPr lang="ja-JP" altLang="en-US" dirty="0" smtClean="0"/>
              <a:t>発信</a:t>
            </a:r>
            <a:endParaRPr lang="en-US" altLang="ja-JP" dirty="0" smtClean="0"/>
          </a:p>
          <a:p>
            <a:pPr lvl="3"/>
            <a:r>
              <a:rPr lang="en-US" altLang="ja-JP" dirty="0" smtClean="0"/>
              <a:t>Wikipedia Town, </a:t>
            </a:r>
            <a:r>
              <a:rPr lang="ja-JP" altLang="en-US" dirty="0" smtClean="0"/>
              <a:t>アイデアソン</a:t>
            </a:r>
            <a:r>
              <a:rPr lang="en-US" altLang="ja-JP" dirty="0" smtClean="0"/>
              <a:t>, </a:t>
            </a:r>
            <a:r>
              <a:rPr lang="ja-JP" altLang="en-US" dirty="0" smtClean="0"/>
              <a:t>ハッカソン</a:t>
            </a:r>
            <a:r>
              <a:rPr lang="en-US" altLang="ja-JP" dirty="0" smtClean="0"/>
              <a:t>,</a:t>
            </a:r>
          </a:p>
          <a:p>
            <a:pPr lvl="3"/>
            <a:r>
              <a:rPr lang="ja-JP" altLang="en-US" dirty="0" err="1" smtClean="0"/>
              <a:t>ししょまろはん</a:t>
            </a:r>
            <a:r>
              <a:rPr lang="ja-JP" altLang="en-US" dirty="0" smtClean="0"/>
              <a:t>（京都府立図書館の司書の活動）</a:t>
            </a:r>
            <a:endParaRPr lang="en-US" altLang="ja-JP" dirty="0" smtClean="0"/>
          </a:p>
          <a:p>
            <a:pPr lvl="4"/>
            <a:r>
              <a:rPr lang="ja-JP" altLang="en-US" dirty="0"/>
              <a:t>京都が出てくる小説やマンガ・ライトノベル等の作品に出てくる京都の位置データに加え、書籍のおススメ度や内容紹介付き。</a:t>
            </a:r>
            <a:endParaRPr lang="en-US" altLang="ja-JP" dirty="0" smtClean="0"/>
          </a:p>
          <a:p>
            <a:pPr lvl="3"/>
            <a:r>
              <a:rPr lang="ja-JP" altLang="en-US" dirty="0" smtClean="0"/>
              <a:t>（引用：「インテクレチュアルコモンズがひらく」公共図書館等文化施設の未来）～京都府立図書館がパラダイムシフトする時～是住久美子）</a:t>
            </a:r>
            <a:endParaRPr lang="en-US" altLang="ja-JP" dirty="0" smtClean="0"/>
          </a:p>
          <a:p>
            <a:pPr lvl="2"/>
            <a:r>
              <a:rPr lang="ja-JP" altLang="en-US" dirty="0"/>
              <a:t>知識</a:t>
            </a:r>
            <a:r>
              <a:rPr lang="ja-JP" altLang="en-US" dirty="0" smtClean="0"/>
              <a:t>として活用する資料・情報は、新刊ではなく、外部サービスを含めて、利用可能な豊富な蔵書では？</a:t>
            </a:r>
            <a:endParaRPr lang="en-US" altLang="ja-JP" dirty="0" smtClean="0"/>
          </a:p>
          <a:p>
            <a:pPr lvl="1"/>
            <a:r>
              <a:rPr lang="ja-JP" altLang="en-US" dirty="0"/>
              <a:t>地域資料の充実、地域情報の集約</a:t>
            </a:r>
            <a:endParaRPr lang="en-US" altLang="ja-JP" dirty="0"/>
          </a:p>
          <a:p>
            <a:pPr lvl="2"/>
            <a:r>
              <a:rPr lang="ja-JP" altLang="en-US" dirty="0"/>
              <a:t>地域資料を蔵書として収集するだけでなく、他地域で保有している、当該地域に関する資料を利用できるよう</a:t>
            </a:r>
            <a:r>
              <a:rPr lang="ja-JP" altLang="en-US" dirty="0" err="1"/>
              <a:t>ん</a:t>
            </a:r>
            <a:r>
              <a:rPr lang="ja-JP" altLang="en-US" dirty="0"/>
              <a:t>することが重要では？</a:t>
            </a:r>
            <a:endParaRPr lang="en-US" altLang="ja-JP" dirty="0"/>
          </a:p>
          <a:p>
            <a:pPr lvl="1"/>
            <a:r>
              <a:rPr lang="ja-JP" altLang="en-US" dirty="0"/>
              <a:t>地域住民サービスとして</a:t>
            </a:r>
            <a:r>
              <a:rPr lang="ja-JP" altLang="en-US" dirty="0" smtClean="0"/>
              <a:t>、図書館利用の中で、個人でも入手可能な新刊</a:t>
            </a:r>
            <a:r>
              <a:rPr lang="ja-JP" altLang="en-US" dirty="0"/>
              <a:t>図書に資料購入費を充てることから脱却する必要があるのではないか？</a:t>
            </a:r>
            <a:endParaRPr lang="en-US" altLang="ja-JP" dirty="0"/>
          </a:p>
          <a:p>
            <a:pPr lvl="2"/>
            <a:endParaRPr lang="en-US" altLang="ja-JP" dirty="0" smtClean="0"/>
          </a:p>
          <a:p>
            <a:pPr lvl="1"/>
            <a:endParaRPr kumimoji="1" lang="ja-JP" altLang="en-US" dirty="0"/>
          </a:p>
        </p:txBody>
      </p:sp>
      <p:sp>
        <p:nvSpPr>
          <p:cNvPr id="5" name="円/楕円 4"/>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421532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課題</a:t>
            </a:r>
            <a:r>
              <a:rPr lang="ja-JP" altLang="en-US" dirty="0" smtClean="0"/>
              <a:t>提起５</a:t>
            </a:r>
            <a:endParaRPr kumimoji="1" lang="ja-JP" altLang="en-US" dirty="0"/>
          </a:p>
        </p:txBody>
      </p:sp>
      <p:sp>
        <p:nvSpPr>
          <p:cNvPr id="6" name="コンテンツ プレースホルダー 5"/>
          <p:cNvSpPr>
            <a:spLocks noGrp="1"/>
          </p:cNvSpPr>
          <p:nvPr>
            <p:ph idx="1"/>
          </p:nvPr>
        </p:nvSpPr>
        <p:spPr/>
        <p:txBody>
          <a:bodyPr/>
          <a:lstStyle/>
          <a:p>
            <a:r>
              <a:rPr lang="ja-JP" altLang="en-US" dirty="0"/>
              <a:t>県立図書館</a:t>
            </a:r>
            <a:endParaRPr lang="en-US" altLang="ja-JP" dirty="0"/>
          </a:p>
          <a:p>
            <a:pPr lvl="1"/>
            <a:r>
              <a:rPr lang="ja-JP" altLang="en-US" dirty="0"/>
              <a:t>市区町村図書館で、個別に電子図書館サービスを導入することは困難</a:t>
            </a:r>
            <a:endParaRPr lang="en-US" altLang="ja-JP" dirty="0"/>
          </a:p>
          <a:p>
            <a:pPr lvl="1"/>
            <a:r>
              <a:rPr lang="ja-JP" altLang="en-US" dirty="0"/>
              <a:t>県単位での推進、導入し、市区町村の公共図書館で利用できるようにできないか？</a:t>
            </a:r>
            <a:endParaRPr lang="en-US" altLang="ja-JP" dirty="0"/>
          </a:p>
          <a:p>
            <a:r>
              <a:rPr lang="ja-JP" altLang="en-US" dirty="0"/>
              <a:t>文書館、美術館、博物館等</a:t>
            </a:r>
            <a:endParaRPr lang="en-US" altLang="ja-JP" dirty="0"/>
          </a:p>
          <a:p>
            <a:pPr lvl="1"/>
            <a:r>
              <a:rPr lang="ja-JP" altLang="en-US" dirty="0"/>
              <a:t>図書館と同様の活動に加えて</a:t>
            </a:r>
            <a:endParaRPr lang="en-US" altLang="ja-JP" dirty="0"/>
          </a:p>
          <a:p>
            <a:pPr lvl="1"/>
            <a:r>
              <a:rPr lang="ja-JP" altLang="en-US" dirty="0"/>
              <a:t>来館者に対して、外部情報提供サービスを活用して、所蔵物と参考情報の関連付け、所蔵していな物の情報を提供</a:t>
            </a:r>
            <a:endParaRPr lang="en-US" altLang="ja-JP" dirty="0"/>
          </a:p>
          <a:p>
            <a:pPr lvl="1"/>
            <a:endParaRPr lang="en-US" altLang="ja-JP" dirty="0"/>
          </a:p>
          <a:p>
            <a:endParaRPr kumimoji="1" lang="ja-JP" altLang="en-US" dirty="0"/>
          </a:p>
        </p:txBody>
      </p:sp>
      <p:sp>
        <p:nvSpPr>
          <p:cNvPr id="7" name="円/楕円 6"/>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6773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r>
              <a:rPr lang="ja-JP" altLang="en-US" dirty="0"/>
              <a:t>解決</a:t>
            </a:r>
            <a:r>
              <a:rPr lang="ja-JP" altLang="en-US" dirty="0" smtClean="0"/>
              <a:t>に当たって</a:t>
            </a:r>
            <a:r>
              <a:rPr lang="ja-JP" altLang="en-US" dirty="0"/>
              <a:t>の</a:t>
            </a:r>
            <a:r>
              <a:rPr lang="ja-JP" altLang="en-US" dirty="0" smtClean="0"/>
              <a:t>私の意識１</a:t>
            </a:r>
            <a:endParaRPr kumimoji="1" lang="ja-JP" altLang="en-US" dirty="0"/>
          </a:p>
        </p:txBody>
      </p:sp>
      <p:sp>
        <p:nvSpPr>
          <p:cNvPr id="3" name="コンテンツ プレースホルダー 2"/>
          <p:cNvSpPr>
            <a:spLocks noGrp="1"/>
          </p:cNvSpPr>
          <p:nvPr>
            <p:ph idx="1"/>
          </p:nvPr>
        </p:nvSpPr>
        <p:spPr>
          <a:xfrm>
            <a:off x="342900" y="965200"/>
            <a:ext cx="11747500" cy="5892800"/>
          </a:xfrm>
        </p:spPr>
        <p:txBody>
          <a:bodyPr>
            <a:normAutofit/>
          </a:bodyPr>
          <a:lstStyle/>
          <a:p>
            <a:r>
              <a:rPr lang="ja-JP" altLang="en-US" dirty="0" smtClean="0"/>
              <a:t>事業</a:t>
            </a:r>
            <a:r>
              <a:rPr lang="ja-JP" altLang="en-US" dirty="0"/>
              <a:t>の</a:t>
            </a:r>
            <a:r>
              <a:rPr lang="ja-JP" altLang="en-US" dirty="0" smtClean="0"/>
              <a:t>目標</a:t>
            </a:r>
            <a:endParaRPr lang="en-US" altLang="ja-JP" dirty="0" smtClean="0"/>
          </a:p>
          <a:p>
            <a:pPr lvl="1"/>
            <a:r>
              <a:rPr lang="ja-JP" altLang="en-US" dirty="0" smtClean="0"/>
              <a:t>様々</a:t>
            </a:r>
            <a:r>
              <a:rPr lang="ja-JP" altLang="en-US" dirty="0"/>
              <a:t>な分野のあらゆる記録を情報として集約して、</a:t>
            </a:r>
            <a:r>
              <a:rPr lang="ja-JP" altLang="en-US" dirty="0">
                <a:solidFill>
                  <a:srgbClr val="FF0000"/>
                </a:solidFill>
              </a:rPr>
              <a:t>相互に関連付けて知識化し、将来にわたって利用を保証</a:t>
            </a:r>
            <a:r>
              <a:rPr lang="ja-JP" altLang="en-US" dirty="0"/>
              <a:t>して、「社会・経済的な価値を創出」できる「新たな知識の創造と還流」の仕組みを構築</a:t>
            </a:r>
            <a:r>
              <a:rPr lang="ja-JP" altLang="en-US" dirty="0" smtClean="0"/>
              <a:t>する</a:t>
            </a:r>
            <a:endParaRPr lang="en-US" altLang="ja-JP" dirty="0" smtClean="0"/>
          </a:p>
          <a:p>
            <a:pPr lvl="2"/>
            <a:r>
              <a:rPr lang="ja-JP" altLang="en-US" dirty="0"/>
              <a:t>「私たちの使命」、「知識インフラの構築」、「知識情報基盤」、「知の共有化」、「国としての蔵書構築」、「ナショナルアーカイブ」、「新たな知識の創造と還流」</a:t>
            </a:r>
            <a:r>
              <a:rPr lang="ja-JP" altLang="en-US" dirty="0" err="1"/>
              <a:t>、、、</a:t>
            </a:r>
            <a:r>
              <a:rPr lang="ja-JP" altLang="en-US" dirty="0"/>
              <a:t>の方向性は同じか</a:t>
            </a:r>
            <a:r>
              <a:rPr lang="ja-JP" altLang="en-US" dirty="0" smtClean="0"/>
              <a:t>？</a:t>
            </a:r>
            <a:endParaRPr lang="en-US" altLang="ja-JP" dirty="0" smtClean="0"/>
          </a:p>
          <a:p>
            <a:r>
              <a:rPr lang="ja-JP" altLang="en-US" dirty="0" smtClean="0"/>
              <a:t>課題解決にあたっての姿勢</a:t>
            </a:r>
            <a:endParaRPr lang="ja-JP" altLang="en-US" dirty="0"/>
          </a:p>
          <a:p>
            <a:pPr lvl="1"/>
            <a:r>
              <a:rPr lang="en-US" altLang="ja-JP" dirty="0" smtClean="0"/>
              <a:t>NDL</a:t>
            </a:r>
            <a:r>
              <a:rPr lang="ja-JP" altLang="en-US" dirty="0" smtClean="0"/>
              <a:t>電子</a:t>
            </a:r>
            <a:r>
              <a:rPr lang="ja-JP" altLang="en-US" dirty="0"/>
              <a:t>図書館中期計画</a:t>
            </a:r>
            <a:r>
              <a:rPr lang="en-US" altLang="ja-JP" dirty="0"/>
              <a:t>2004</a:t>
            </a:r>
            <a:r>
              <a:rPr lang="ja-JP" altLang="en-US" dirty="0"/>
              <a:t>の</a:t>
            </a:r>
            <a:r>
              <a:rPr lang="ja-JP" altLang="en-US" dirty="0" smtClean="0"/>
              <a:t>達成</a:t>
            </a:r>
            <a:endParaRPr lang="en-US" altLang="ja-JP" dirty="0" smtClean="0"/>
          </a:p>
          <a:p>
            <a:pPr lvl="2"/>
            <a:r>
              <a:rPr lang="ja-JP" altLang="en-US" dirty="0" smtClean="0">
                <a:solidFill>
                  <a:srgbClr val="FF0000"/>
                </a:solidFill>
              </a:rPr>
              <a:t>国全体で、「電子図書館構想」を実現</a:t>
            </a:r>
            <a:endParaRPr lang="en-US" altLang="ja-JP" dirty="0" smtClean="0">
              <a:solidFill>
                <a:srgbClr val="FF0000"/>
              </a:solidFill>
            </a:endParaRPr>
          </a:p>
          <a:p>
            <a:pPr lvl="2"/>
            <a:r>
              <a:rPr lang="en-US" altLang="ja-JP" dirty="0" smtClean="0"/>
              <a:t>NDL</a:t>
            </a:r>
            <a:r>
              <a:rPr lang="ja-JP" altLang="en-US" dirty="0" smtClean="0"/>
              <a:t>は、データプロバイダ</a:t>
            </a:r>
            <a:r>
              <a:rPr lang="ja-JP" altLang="en-US" dirty="0"/>
              <a:t>としての位置づけ</a:t>
            </a:r>
            <a:r>
              <a:rPr lang="ja-JP" altLang="en-US" dirty="0" smtClean="0"/>
              <a:t>、「知の共有化」のための連携</a:t>
            </a:r>
            <a:r>
              <a:rPr lang="ja-JP" altLang="en-US" dirty="0"/>
              <a:t>のインキュベータとしての</a:t>
            </a:r>
            <a:r>
              <a:rPr lang="ja-JP" altLang="en-US" dirty="0" smtClean="0"/>
              <a:t>役割</a:t>
            </a:r>
            <a:endParaRPr lang="en-US" altLang="ja-JP" dirty="0" smtClean="0"/>
          </a:p>
          <a:p>
            <a:pPr lvl="1"/>
            <a:r>
              <a:rPr lang="ja-JP" altLang="en-US" dirty="0" smtClean="0"/>
              <a:t>事業</a:t>
            </a:r>
            <a:r>
              <a:rPr lang="ja-JP" altLang="en-US" dirty="0"/>
              <a:t>継続計画の</a:t>
            </a:r>
            <a:r>
              <a:rPr lang="ja-JP" altLang="en-US" dirty="0" smtClean="0"/>
              <a:t>観点</a:t>
            </a:r>
            <a:endParaRPr lang="en-US" altLang="ja-JP" dirty="0" smtClean="0"/>
          </a:p>
          <a:p>
            <a:pPr lvl="2"/>
            <a:r>
              <a:rPr lang="ja-JP" altLang="en-US" dirty="0"/>
              <a:t>法律に</a:t>
            </a:r>
            <a:r>
              <a:rPr lang="ja-JP" altLang="en-US" dirty="0" smtClean="0"/>
              <a:t>より</a:t>
            </a:r>
            <a:r>
              <a:rPr lang="en-US" altLang="ja-JP" dirty="0" smtClean="0"/>
              <a:t>ND</a:t>
            </a:r>
            <a:r>
              <a:rPr lang="en-US" altLang="ja-JP" dirty="0"/>
              <a:t>L</a:t>
            </a:r>
            <a:r>
              <a:rPr lang="ja-JP" altLang="en-US" dirty="0" smtClean="0"/>
              <a:t>に</a:t>
            </a:r>
            <a:r>
              <a:rPr lang="ja-JP" altLang="en-US" dirty="0"/>
              <a:t>与えられた「権限」には、「実施の責任と義務」がある。</a:t>
            </a:r>
          </a:p>
          <a:p>
            <a:pPr lvl="2"/>
            <a:r>
              <a:rPr lang="ja-JP" altLang="en-US" dirty="0" smtClean="0"/>
              <a:t>その</a:t>
            </a:r>
            <a:r>
              <a:rPr lang="ja-JP" altLang="en-US" dirty="0"/>
              <a:t>義務を果たしてきた実績に裏打ちされて、当館への新たな期待も寄せられている</a:t>
            </a:r>
            <a:r>
              <a:rPr lang="ja-JP" altLang="en-US" dirty="0" smtClean="0"/>
              <a:t>。</a:t>
            </a:r>
            <a:endParaRPr lang="en-US" altLang="ja-JP" dirty="0" smtClean="0"/>
          </a:p>
          <a:p>
            <a:pPr lvl="2"/>
            <a:r>
              <a:rPr lang="ja-JP" altLang="en-US" dirty="0" smtClean="0"/>
              <a:t>その</a:t>
            </a:r>
            <a:r>
              <a:rPr lang="ja-JP" altLang="en-US" dirty="0"/>
              <a:t>期待に応えなければ、国会・国民から「権限は持っているが、責任と義務を果たさない組織」として存立意義を疑われる事態になりかねない。</a:t>
            </a:r>
          </a:p>
          <a:p>
            <a:pPr lvl="2"/>
            <a:endParaRPr lang="en-US" altLang="ja-JP" dirty="0" smtClean="0"/>
          </a:p>
          <a:p>
            <a:pPr lvl="2"/>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1043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097088" y="25386"/>
            <a:ext cx="7886700" cy="1325563"/>
          </a:xfrm>
        </p:spPr>
        <p:txBody>
          <a:bodyPr>
            <a:noAutofit/>
          </a:bodyPr>
          <a:lstStyle/>
          <a:p>
            <a:r>
              <a:rPr lang="ja-JP" altLang="en-US" sz="4000" dirty="0">
                <a:latin typeface="HG丸ｺﾞｼｯｸM-PRO" panose="020F0600000000000000" pitchFamily="50" charset="-128"/>
                <a:ea typeface="HG丸ｺﾞｼｯｸM-PRO" panose="020F0600000000000000" pitchFamily="50" charset="-128"/>
              </a:rPr>
              <a:t>市場動向等の再認識</a:t>
            </a:r>
          </a:p>
        </p:txBody>
      </p:sp>
      <p:sp>
        <p:nvSpPr>
          <p:cNvPr id="5" name="AutoShape 3"/>
          <p:cNvSpPr>
            <a:spLocks noChangeArrowheads="1"/>
          </p:cNvSpPr>
          <p:nvPr/>
        </p:nvSpPr>
        <p:spPr bwMode="auto">
          <a:xfrm>
            <a:off x="1952597" y="1285861"/>
            <a:ext cx="4537075" cy="720725"/>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00FF"/>
                </a:solidFill>
                <a:latin typeface="HG丸ｺﾞｼｯｸM-PRO" panose="020F0600000000000000" pitchFamily="50" charset="-128"/>
                <a:ea typeface="HG丸ｺﾞｼｯｸM-PRO" panose="020F0600000000000000" pitchFamily="50" charset="-128"/>
              </a:rPr>
              <a:t>指数的に増大するデジタル情報</a:t>
            </a:r>
          </a:p>
        </p:txBody>
      </p:sp>
      <p:sp>
        <p:nvSpPr>
          <p:cNvPr id="6" name="AutoShape 4"/>
          <p:cNvSpPr>
            <a:spLocks noChangeArrowheads="1"/>
          </p:cNvSpPr>
          <p:nvPr/>
        </p:nvSpPr>
        <p:spPr bwMode="auto">
          <a:xfrm>
            <a:off x="2238348" y="2428869"/>
            <a:ext cx="3600450" cy="1008063"/>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HG丸ｺﾞｼｯｸM-PRO" panose="020F0600000000000000" pitchFamily="50" charset="-128"/>
                <a:ea typeface="HG丸ｺﾞｼｯｸM-PRO" panose="020F0600000000000000" pitchFamily="50" charset="-128"/>
              </a:rPr>
              <a:t>情報探索行動の目的は</a:t>
            </a:r>
          </a:p>
          <a:p>
            <a:pPr>
              <a:defRPr/>
            </a:pPr>
            <a:r>
              <a:rPr lang="ja-JP" altLang="en-US" dirty="0" err="1">
                <a:solidFill>
                  <a:srgbClr val="0033CC"/>
                </a:solidFill>
                <a:latin typeface="HG丸ｺﾞｼｯｸM-PRO" panose="020F0600000000000000" pitchFamily="50" charset="-128"/>
                <a:ea typeface="HG丸ｺﾞｼｯｸM-PRO" panose="020F0600000000000000" pitchFamily="50" charset="-128"/>
              </a:rPr>
              <a:t>、</a:t>
            </a:r>
            <a:r>
              <a:rPr lang="ja-JP" altLang="en-US" dirty="0">
                <a:solidFill>
                  <a:srgbClr val="0033CC"/>
                </a:solidFill>
                <a:latin typeface="HG丸ｺﾞｼｯｸM-PRO" panose="020F0600000000000000" pitchFamily="50" charset="-128"/>
                <a:ea typeface="HG丸ｺﾞｼｯｸM-PRO" panose="020F0600000000000000" pitchFamily="50" charset="-128"/>
              </a:rPr>
              <a:t>まさに問題・課題の解決</a:t>
            </a:r>
            <a:r>
              <a:rPr lang="ja-JP" altLang="en-US" dirty="0">
                <a:solidFill>
                  <a:prstClr val="black"/>
                </a:solidFill>
                <a:latin typeface="HG丸ｺﾞｼｯｸM-PRO" panose="020F0600000000000000" pitchFamily="50" charset="-128"/>
                <a:ea typeface="HG丸ｺﾞｼｯｸM-PRO" panose="020F0600000000000000" pitchFamily="50" charset="-128"/>
              </a:rPr>
              <a:t> </a:t>
            </a:r>
          </a:p>
        </p:txBody>
      </p:sp>
      <p:sp>
        <p:nvSpPr>
          <p:cNvPr id="7" name="AutoShape 5"/>
          <p:cNvSpPr>
            <a:spLocks noChangeArrowheads="1"/>
          </p:cNvSpPr>
          <p:nvPr/>
        </p:nvSpPr>
        <p:spPr bwMode="auto">
          <a:xfrm>
            <a:off x="1524000" y="4786323"/>
            <a:ext cx="3313112" cy="935037"/>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インターネット情報を</a:t>
            </a:r>
            <a:endParaRPr lang="en-US" altLang="ja-JP" sz="1600" dirty="0">
              <a:solidFill>
                <a:srgbClr val="0000FF"/>
              </a:solidFill>
              <a:latin typeface="HG丸ｺﾞｼｯｸM-PRO" panose="020F0600000000000000" pitchFamily="50" charset="-128"/>
              <a:ea typeface="HG丸ｺﾞｼｯｸM-PRO" panose="020F0600000000000000" pitchFamily="50" charset="-128"/>
            </a:endParaRPr>
          </a:p>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専門家の人海戦術で組織化は無理</a:t>
            </a:r>
            <a:endParaRPr lang="ja-JP" altLang="en-US" dirty="0">
              <a:solidFill>
                <a:srgbClr val="0000FF"/>
              </a:solidFill>
              <a:latin typeface="HG丸ｺﾞｼｯｸM-PRO" panose="020F0600000000000000" pitchFamily="50" charset="-128"/>
              <a:ea typeface="HG丸ｺﾞｼｯｸM-PRO" panose="020F0600000000000000" pitchFamily="50" charset="-128"/>
            </a:endParaRPr>
          </a:p>
        </p:txBody>
      </p:sp>
      <p:sp>
        <p:nvSpPr>
          <p:cNvPr id="8" name="AutoShape 6"/>
          <p:cNvSpPr>
            <a:spLocks noChangeArrowheads="1"/>
          </p:cNvSpPr>
          <p:nvPr/>
        </p:nvSpPr>
        <p:spPr bwMode="auto">
          <a:xfrm>
            <a:off x="6810381" y="4643446"/>
            <a:ext cx="3311525" cy="86360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個人の知の集合は</a:t>
            </a:r>
          </a:p>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専門家をしのぐ</a:t>
            </a:r>
          </a:p>
        </p:txBody>
      </p:sp>
      <p:sp>
        <p:nvSpPr>
          <p:cNvPr id="9" name="AutoShape 7"/>
          <p:cNvSpPr>
            <a:spLocks noChangeArrowheads="1"/>
          </p:cNvSpPr>
          <p:nvPr/>
        </p:nvSpPr>
        <p:spPr bwMode="auto">
          <a:xfrm>
            <a:off x="3238481" y="3786190"/>
            <a:ext cx="4392613" cy="1008062"/>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インターネット上の情報の</a:t>
            </a:r>
          </a:p>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すべてを収集し、提供することは不可能</a:t>
            </a:r>
          </a:p>
        </p:txBody>
      </p:sp>
      <p:sp>
        <p:nvSpPr>
          <p:cNvPr id="10" name="AutoShape 8"/>
          <p:cNvSpPr>
            <a:spLocks noChangeArrowheads="1"/>
          </p:cNvSpPr>
          <p:nvPr/>
        </p:nvSpPr>
        <p:spPr bwMode="auto">
          <a:xfrm>
            <a:off x="5838798" y="2859904"/>
            <a:ext cx="3887788" cy="122555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インターネットで見られないものは</a:t>
            </a:r>
          </a:p>
          <a:p>
            <a:pPr>
              <a:defRPr/>
            </a:pPr>
            <a:r>
              <a:rPr lang="ja-JP" altLang="en-US" sz="1600" dirty="0">
                <a:solidFill>
                  <a:srgbClr val="0000FF"/>
                </a:solidFill>
                <a:latin typeface="HG丸ｺﾞｼｯｸM-PRO" panose="020F0600000000000000" pitchFamily="50" charset="-128"/>
                <a:ea typeface="HG丸ｺﾞｼｯｸM-PRO" panose="020F0600000000000000" pitchFamily="50" charset="-128"/>
              </a:rPr>
              <a:t>ないも同然</a:t>
            </a:r>
          </a:p>
        </p:txBody>
      </p:sp>
      <p:sp>
        <p:nvSpPr>
          <p:cNvPr id="11" name="AutoShape 9"/>
          <p:cNvSpPr>
            <a:spLocks noChangeArrowheads="1"/>
          </p:cNvSpPr>
          <p:nvPr/>
        </p:nvSpPr>
        <p:spPr bwMode="auto">
          <a:xfrm>
            <a:off x="5663953" y="1523202"/>
            <a:ext cx="4608513" cy="122555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HG丸ｺﾞｼｯｸM-PRO" panose="020F0600000000000000" pitchFamily="50" charset="-128"/>
                <a:ea typeface="HG丸ｺﾞｼｯｸM-PRO" panose="020F0600000000000000" pitchFamily="50" charset="-128"/>
              </a:rPr>
              <a:t>有用な情報は、民間、個人の</a:t>
            </a:r>
          </a:p>
          <a:p>
            <a:pPr>
              <a:defRPr/>
            </a:pPr>
            <a:r>
              <a:rPr lang="ja-JP" altLang="en-US" dirty="0">
                <a:solidFill>
                  <a:srgbClr val="0033CC"/>
                </a:solidFill>
                <a:latin typeface="HG丸ｺﾞｼｯｸM-PRO" panose="020F0600000000000000" pitchFamily="50" charset="-128"/>
                <a:ea typeface="HG丸ｺﾞｼｯｸM-PRO" panose="020F0600000000000000" pitchFamily="50" charset="-128"/>
              </a:rPr>
              <a:t>データベース、ブログ等に多く存在</a:t>
            </a:r>
          </a:p>
        </p:txBody>
      </p:sp>
      <p:sp>
        <p:nvSpPr>
          <p:cNvPr id="12" name="AutoShape 10"/>
          <p:cNvSpPr>
            <a:spLocks noChangeArrowheads="1"/>
          </p:cNvSpPr>
          <p:nvPr/>
        </p:nvSpPr>
        <p:spPr bwMode="auto">
          <a:xfrm>
            <a:off x="3738546" y="5643578"/>
            <a:ext cx="4877734" cy="1008062"/>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HG丸ｺﾞｼｯｸM-PRO" panose="020F0600000000000000" pitchFamily="50" charset="-128"/>
                <a:ea typeface="HG丸ｺﾞｼｯｸM-PRO" panose="020F0600000000000000" pitchFamily="50" charset="-128"/>
              </a:rPr>
              <a:t>クラウドコンピューティングの普及で</a:t>
            </a:r>
            <a:endParaRPr lang="en-US" altLang="ja-JP" dirty="0">
              <a:solidFill>
                <a:srgbClr val="0033CC"/>
              </a:solidFill>
              <a:latin typeface="HG丸ｺﾞｼｯｸM-PRO" panose="020F0600000000000000" pitchFamily="50" charset="-128"/>
              <a:ea typeface="HG丸ｺﾞｼｯｸM-PRO" panose="020F0600000000000000" pitchFamily="50" charset="-128"/>
            </a:endParaRPr>
          </a:p>
          <a:p>
            <a:pPr>
              <a:defRPr/>
            </a:pPr>
            <a:r>
              <a:rPr lang="ja-JP" altLang="en-US" dirty="0">
                <a:solidFill>
                  <a:srgbClr val="0033CC"/>
                </a:solidFill>
                <a:latin typeface="HG丸ｺﾞｼｯｸM-PRO" panose="020F0600000000000000" pitchFamily="50" charset="-128"/>
                <a:ea typeface="HG丸ｺﾞｼｯｸM-PRO" panose="020F0600000000000000" pitchFamily="50" charset="-128"/>
              </a:rPr>
              <a:t>サービス連携が進む</a:t>
            </a:r>
            <a:endParaRPr lang="ja-JP" altLang="en-US" dirty="0">
              <a:solidFill>
                <a:prstClr val="black"/>
              </a:solidFill>
              <a:latin typeface="HG丸ｺﾞｼｯｸM-PRO" panose="020F0600000000000000" pitchFamily="50" charset="-128"/>
              <a:ea typeface="HG丸ｺﾞｼｯｸM-PRO" panose="020F0600000000000000" pitchFamily="50" charset="-128"/>
            </a:endParaRPr>
          </a:p>
        </p:txBody>
      </p:sp>
      <p:sp>
        <p:nvSpPr>
          <p:cNvPr id="14" name="横巻き 13"/>
          <p:cNvSpPr/>
          <p:nvPr/>
        </p:nvSpPr>
        <p:spPr>
          <a:xfrm>
            <a:off x="8063937" y="205659"/>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HG丸ｺﾞｼｯｸM-PRO" panose="020F0600000000000000" pitchFamily="50" charset="-128"/>
                <a:ea typeface="HG丸ｺﾞｼｯｸM-PRO" panose="020F0600000000000000" pitchFamily="50" charset="-128"/>
              </a:rPr>
              <a:t>2007</a:t>
            </a:r>
            <a:r>
              <a:rPr lang="ja-JP" altLang="en-US" sz="1600" dirty="0">
                <a:solidFill>
                  <a:prstClr val="black"/>
                </a:solidFill>
                <a:latin typeface="HG丸ｺﾞｼｯｸM-PRO" panose="020F0600000000000000" pitchFamily="50" charset="-128"/>
                <a:ea typeface="HG丸ｺﾞｼｯｸM-PRO" panose="020F0600000000000000" pitchFamily="50" charset="-128"/>
              </a:rPr>
              <a:t>年時点</a:t>
            </a:r>
          </a:p>
        </p:txBody>
      </p:sp>
    </p:spTree>
    <p:extLst>
      <p:ext uri="{BB962C8B-B14F-4D97-AF65-F5344CB8AC3E}">
        <p14:creationId xmlns:p14="http://schemas.microsoft.com/office/powerpoint/2010/main" val="3546081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課題解決に当たっての私の</a:t>
            </a:r>
            <a:r>
              <a:rPr lang="ja-JP" altLang="en-US" dirty="0" smtClean="0"/>
              <a:t>意識２</a:t>
            </a:r>
            <a:endParaRPr kumimoji="1" lang="ja-JP" altLang="en-US" dirty="0"/>
          </a:p>
        </p:txBody>
      </p:sp>
      <p:sp>
        <p:nvSpPr>
          <p:cNvPr id="3" name="コンテンツ プレースホルダー 2"/>
          <p:cNvSpPr>
            <a:spLocks noGrp="1"/>
          </p:cNvSpPr>
          <p:nvPr>
            <p:ph idx="1"/>
          </p:nvPr>
        </p:nvSpPr>
        <p:spPr>
          <a:xfrm>
            <a:off x="342900" y="965200"/>
            <a:ext cx="11747500" cy="5892800"/>
          </a:xfrm>
        </p:spPr>
        <p:txBody>
          <a:bodyPr>
            <a:normAutofit fontScale="92500" lnSpcReduction="20000"/>
          </a:bodyPr>
          <a:lstStyle/>
          <a:p>
            <a:r>
              <a:rPr lang="ja-JP" altLang="en-US" dirty="0" smtClean="0"/>
              <a:t>資源の確保</a:t>
            </a:r>
            <a:endParaRPr lang="en-US" altLang="ja-JP" dirty="0" smtClean="0"/>
          </a:p>
          <a:p>
            <a:pPr lvl="1"/>
            <a:r>
              <a:rPr lang="ja-JP" altLang="en-US" dirty="0" smtClean="0"/>
              <a:t>緊縮</a:t>
            </a:r>
            <a:r>
              <a:rPr lang="ja-JP" altLang="en-US" dirty="0"/>
              <a:t>財政の中で、如何にして、利用可能な資源を確保し、事業を継続していくか</a:t>
            </a:r>
          </a:p>
          <a:p>
            <a:r>
              <a:rPr lang="ja-JP" altLang="en-US" dirty="0" smtClean="0"/>
              <a:t>世界の中の日本、日本の中の</a:t>
            </a:r>
            <a:r>
              <a:rPr lang="en-US" altLang="ja-JP" dirty="0" err="1" smtClean="0"/>
              <a:t>OneOfThem</a:t>
            </a:r>
            <a:r>
              <a:rPr lang="ja-JP" altLang="en-US" dirty="0" smtClean="0"/>
              <a:t>？</a:t>
            </a:r>
            <a:endParaRPr lang="en-US" altLang="ja-JP" dirty="0" smtClean="0"/>
          </a:p>
          <a:p>
            <a:pPr lvl="1"/>
            <a:r>
              <a:rPr lang="ja-JP" altLang="en-US" dirty="0" smtClean="0"/>
              <a:t>世界</a:t>
            </a:r>
            <a:r>
              <a:rPr lang="ja-JP" altLang="en-US" dirty="0"/>
              <a:t>規模での文化的な情報資源、知識の共有化の方向性の中で当館の位置づけは？中核的な役割を果たすのか、</a:t>
            </a:r>
            <a:r>
              <a:rPr lang="en-US" altLang="ja-JP" dirty="0" err="1"/>
              <a:t>OneOfThem</a:t>
            </a:r>
            <a:r>
              <a:rPr lang="ja-JP" altLang="en-US" dirty="0"/>
              <a:t>として一翼を担うのか</a:t>
            </a:r>
            <a:r>
              <a:rPr lang="ja-JP" altLang="en-US" dirty="0" smtClean="0"/>
              <a:t>？</a:t>
            </a:r>
            <a:endParaRPr lang="en-US" altLang="ja-JP" dirty="0" smtClean="0"/>
          </a:p>
          <a:p>
            <a:r>
              <a:rPr lang="ja-JP" altLang="en-US" dirty="0" smtClean="0"/>
              <a:t>サービス</a:t>
            </a:r>
            <a:r>
              <a:rPr lang="ja-JP" altLang="en-US" dirty="0"/>
              <a:t>向上、業務・システムの効率化に資する</a:t>
            </a:r>
            <a:r>
              <a:rPr lang="en-US" altLang="ja-JP" dirty="0"/>
              <a:t>IT</a:t>
            </a:r>
            <a:r>
              <a:rPr lang="ja-JP" altLang="en-US" dirty="0"/>
              <a:t>関連の新しいソリューションをどのように取り込むか</a:t>
            </a:r>
            <a:r>
              <a:rPr lang="ja-JP" altLang="en-US" dirty="0" smtClean="0"/>
              <a:t>？</a:t>
            </a:r>
            <a:endParaRPr lang="en-US" altLang="ja-JP" dirty="0" smtClean="0"/>
          </a:p>
          <a:p>
            <a:pPr lvl="1"/>
            <a:r>
              <a:rPr lang="ja-JP" altLang="en-US" dirty="0"/>
              <a:t>① </a:t>
            </a:r>
            <a:r>
              <a:rPr lang="ja-JP" altLang="en-US" dirty="0" smtClean="0"/>
              <a:t>クラウドソーシング、</a:t>
            </a:r>
            <a:r>
              <a:rPr lang="en-US" altLang="ja-JP" dirty="0"/>
              <a:t>② BYOD  (Bring your own device</a:t>
            </a:r>
            <a:r>
              <a:rPr lang="en-US" altLang="ja-JP" dirty="0" smtClean="0"/>
              <a:t>)</a:t>
            </a:r>
            <a:r>
              <a:rPr lang="ja-JP" altLang="en-US" dirty="0" err="1"/>
              <a:t>、</a:t>
            </a:r>
            <a:r>
              <a:rPr lang="ja-JP" altLang="en-US" dirty="0"/>
              <a:t>③ ビッグデータ、④ セマンティックウェブ技術、⑤ サービスの</a:t>
            </a:r>
            <a:r>
              <a:rPr lang="ja-JP" altLang="en-US" dirty="0" smtClean="0"/>
              <a:t>マッシュアップ、</a:t>
            </a:r>
            <a:r>
              <a:rPr lang="en-US" altLang="ja-JP" dirty="0"/>
              <a:t>⑥ </a:t>
            </a:r>
            <a:r>
              <a:rPr lang="en-US" altLang="ja-JP" dirty="0" smtClean="0"/>
              <a:t>ERP</a:t>
            </a:r>
            <a:r>
              <a:rPr lang="ja-JP" altLang="en-US" dirty="0" err="1" smtClean="0"/>
              <a:t>、</a:t>
            </a:r>
            <a:r>
              <a:rPr lang="ja-JP" altLang="en-US" dirty="0" smtClean="0"/>
              <a:t>⑦</a:t>
            </a:r>
            <a:r>
              <a:rPr lang="en-US" altLang="ja-JP" dirty="0"/>
              <a:t>Digital </a:t>
            </a:r>
            <a:r>
              <a:rPr lang="en-US" altLang="ja-JP" dirty="0" smtClean="0"/>
              <a:t>Transformation</a:t>
            </a:r>
            <a:r>
              <a:rPr lang="ja-JP" altLang="en-US" dirty="0" err="1" smtClean="0"/>
              <a:t>、、、</a:t>
            </a:r>
            <a:endParaRPr lang="en-US" altLang="ja-JP" dirty="0" smtClean="0"/>
          </a:p>
          <a:p>
            <a:r>
              <a:rPr lang="ja-JP" altLang="en-US" dirty="0" smtClean="0"/>
              <a:t>デジタル</a:t>
            </a:r>
            <a:r>
              <a:rPr lang="ja-JP" altLang="en-US" dirty="0"/>
              <a:t>情報時代を踏まえた基本的な考え方</a:t>
            </a:r>
            <a:endParaRPr lang="en-US" altLang="ja-JP" dirty="0" smtClean="0"/>
          </a:p>
          <a:p>
            <a:pPr lvl="1"/>
            <a:r>
              <a:rPr lang="ja-JP" altLang="en-US" dirty="0" smtClean="0"/>
              <a:t>物</a:t>
            </a:r>
            <a:r>
              <a:rPr lang="ja-JP" altLang="en-US" dirty="0"/>
              <a:t>の収集から情報（コンテンツ）の収集へ。</a:t>
            </a:r>
          </a:p>
          <a:p>
            <a:pPr lvl="1"/>
            <a:r>
              <a:rPr lang="ja-JP" altLang="en-US" dirty="0"/>
              <a:t>保存は物理媒体、利用は情報（コンテンツ）</a:t>
            </a:r>
          </a:p>
          <a:p>
            <a:pPr lvl="1"/>
            <a:r>
              <a:rPr lang="ja-JP" altLang="en-US" dirty="0"/>
              <a:t>図書館は</a:t>
            </a:r>
            <a:r>
              <a:rPr lang="ja-JP" altLang="en-US" dirty="0">
                <a:solidFill>
                  <a:srgbClr val="FF0000"/>
                </a:solidFill>
              </a:rPr>
              <a:t>本を集めて提供する組織から、コンテンツを集約して</a:t>
            </a:r>
            <a:r>
              <a:rPr lang="ja-JP" altLang="en-US" dirty="0" smtClean="0">
                <a:solidFill>
                  <a:srgbClr val="FF0000"/>
                </a:solidFill>
              </a:rPr>
              <a:t>、知識</a:t>
            </a:r>
            <a:r>
              <a:rPr lang="ja-JP" altLang="en-US" dirty="0">
                <a:solidFill>
                  <a:srgbClr val="FF0000"/>
                </a:solidFill>
              </a:rPr>
              <a:t>として提供する機関</a:t>
            </a:r>
            <a:r>
              <a:rPr lang="ja-JP" altLang="en-US" dirty="0" smtClean="0"/>
              <a:t>へ</a:t>
            </a:r>
            <a:endParaRPr lang="en-US" altLang="ja-JP" dirty="0" smtClean="0"/>
          </a:p>
          <a:p>
            <a:r>
              <a:rPr lang="ja-JP" altLang="en-US" dirty="0" smtClean="0"/>
              <a:t>図書館</a:t>
            </a:r>
            <a:r>
              <a:rPr lang="ja-JP" altLang="en-US" dirty="0"/>
              <a:t>の実施姿勢</a:t>
            </a:r>
          </a:p>
          <a:p>
            <a:pPr lvl="1"/>
            <a:r>
              <a:rPr lang="ja-JP" altLang="en-US" dirty="0"/>
              <a:t>今</a:t>
            </a:r>
            <a:r>
              <a:rPr lang="ja-JP" altLang="en-US" dirty="0" smtClean="0"/>
              <a:t>まで</a:t>
            </a:r>
            <a:r>
              <a:rPr lang="en-US" altLang="ja-JP" dirty="0" smtClean="0"/>
              <a:t>ND</a:t>
            </a:r>
            <a:r>
              <a:rPr lang="en-US" altLang="ja-JP" dirty="0"/>
              <a:t>L</a:t>
            </a:r>
            <a:r>
              <a:rPr lang="ja-JP" altLang="en-US" dirty="0" smtClean="0"/>
              <a:t>単独</a:t>
            </a:r>
            <a:r>
              <a:rPr lang="ja-JP" altLang="en-US" dirty="0"/>
              <a:t>でやれることをやれる範囲でコツコツとやってきたのではないか？</a:t>
            </a:r>
          </a:p>
          <a:p>
            <a:pPr lvl="1"/>
            <a:r>
              <a:rPr lang="ja-JP" altLang="en-US" dirty="0"/>
              <a:t>創造力を駆使して、大局観で課題に取り組んできたか？</a:t>
            </a:r>
          </a:p>
          <a:p>
            <a:pPr lvl="1"/>
            <a:r>
              <a:rPr lang="ja-JP" altLang="en-US" dirty="0"/>
              <a:t>新たな事業展開にあたってのリスクの許容レベルは？リスクを恐れて、大きく踏み出せなかったのではないか？</a:t>
            </a:r>
          </a:p>
          <a:p>
            <a:endParaRPr lang="en-US" altLang="ja-JP" dirty="0" smtClean="0"/>
          </a:p>
          <a:p>
            <a:pPr lvl="1"/>
            <a:endParaRPr lang="ja-JP" altLang="en-US" dirty="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310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課題解決に当たっての私の</a:t>
            </a:r>
            <a:r>
              <a:rPr lang="ja-JP" altLang="en-US" dirty="0" smtClean="0"/>
              <a:t>意識３</a:t>
            </a:r>
            <a:endParaRPr kumimoji="1" lang="ja-JP" altLang="en-US" dirty="0"/>
          </a:p>
        </p:txBody>
      </p:sp>
      <p:sp>
        <p:nvSpPr>
          <p:cNvPr id="3" name="コンテンツ プレースホルダー 2"/>
          <p:cNvSpPr>
            <a:spLocks noGrp="1"/>
          </p:cNvSpPr>
          <p:nvPr>
            <p:ph idx="1"/>
          </p:nvPr>
        </p:nvSpPr>
        <p:spPr>
          <a:xfrm>
            <a:off x="121920" y="772160"/>
            <a:ext cx="11968480" cy="6085840"/>
          </a:xfrm>
        </p:spPr>
        <p:txBody>
          <a:bodyPr>
            <a:normAutofit lnSpcReduction="10000"/>
          </a:bodyPr>
          <a:lstStyle/>
          <a:p>
            <a:r>
              <a:rPr lang="en-US" altLang="ja-JP" dirty="0" smtClean="0"/>
              <a:t>MLA</a:t>
            </a:r>
            <a:r>
              <a:rPr lang="ja-JP" altLang="en-US" dirty="0"/>
              <a:t>連携</a:t>
            </a:r>
          </a:p>
          <a:p>
            <a:pPr lvl="1"/>
            <a:r>
              <a:rPr lang="ja-JP" altLang="en-US" dirty="0" smtClean="0"/>
              <a:t>国</a:t>
            </a:r>
            <a:r>
              <a:rPr lang="ja-JP" altLang="en-US" dirty="0"/>
              <a:t>としてのアーカイブ構築事業の枠組みの中で、</a:t>
            </a:r>
            <a:r>
              <a:rPr lang="en-US" altLang="ja-JP" dirty="0"/>
              <a:t>MLA</a:t>
            </a:r>
            <a:r>
              <a:rPr lang="ja-JP" altLang="en-US" dirty="0" err="1"/>
              <a:t>、</a:t>
            </a:r>
            <a:r>
              <a:rPr lang="en-US" altLang="ja-JP" dirty="0"/>
              <a:t>MALUI</a:t>
            </a:r>
            <a:r>
              <a:rPr lang="ja-JP" altLang="en-US" dirty="0" err="1"/>
              <a:t>、</a:t>
            </a:r>
            <a:r>
              <a:rPr lang="en-US" altLang="ja-JP" dirty="0"/>
              <a:t>GLAM</a:t>
            </a:r>
            <a:r>
              <a:rPr lang="ja-JP" altLang="en-US" dirty="0"/>
              <a:t>等との連携協力を推進</a:t>
            </a:r>
            <a:r>
              <a:rPr lang="ja-JP" altLang="en-US" dirty="0" smtClean="0"/>
              <a:t>する</a:t>
            </a:r>
            <a:endParaRPr lang="en-US" altLang="ja-JP" dirty="0" smtClean="0"/>
          </a:p>
          <a:p>
            <a:r>
              <a:rPr lang="ja-JP" altLang="en-US" dirty="0" smtClean="0"/>
              <a:t>出版界</a:t>
            </a:r>
            <a:r>
              <a:rPr lang="ja-JP" altLang="en-US" dirty="0"/>
              <a:t>との連携の推進</a:t>
            </a:r>
          </a:p>
          <a:p>
            <a:pPr lvl="1"/>
            <a:r>
              <a:rPr lang="ja-JP" altLang="en-US" dirty="0" smtClean="0"/>
              <a:t>読書</a:t>
            </a:r>
            <a:r>
              <a:rPr lang="ja-JP" altLang="en-US" dirty="0"/>
              <a:t>機会の拡大による出版文化の発展を目指して、出版物、電子書籍等の販売拡大に直接繋がる形で出版界を支援。共存共栄の観点で出版界を補完したサービスを提供</a:t>
            </a:r>
            <a:r>
              <a:rPr lang="ja-JP" altLang="en-US" dirty="0" smtClean="0"/>
              <a:t>する</a:t>
            </a:r>
            <a:endParaRPr lang="en-US" altLang="ja-JP" dirty="0" smtClean="0"/>
          </a:p>
          <a:p>
            <a:pPr lvl="1"/>
            <a:r>
              <a:rPr lang="ja-JP" altLang="en-US" dirty="0" smtClean="0">
                <a:solidFill>
                  <a:srgbClr val="FF0000"/>
                </a:solidFill>
              </a:rPr>
              <a:t>長期的</a:t>
            </a:r>
            <a:r>
              <a:rPr lang="ja-JP" altLang="en-US" dirty="0">
                <a:solidFill>
                  <a:srgbClr val="FF0000"/>
                </a:solidFill>
              </a:rPr>
              <a:t>な展望での出版文化の発展につながる施策と、短期的に出版界の利益になる</a:t>
            </a:r>
            <a:r>
              <a:rPr lang="ja-JP" altLang="en-US" dirty="0" smtClean="0">
                <a:solidFill>
                  <a:srgbClr val="FF0000"/>
                </a:solidFill>
              </a:rPr>
              <a:t>ことを選択的</a:t>
            </a:r>
            <a:r>
              <a:rPr lang="ja-JP" altLang="en-US" dirty="0">
                <a:solidFill>
                  <a:srgbClr val="FF0000"/>
                </a:solidFill>
              </a:rPr>
              <a:t>に</a:t>
            </a:r>
            <a:r>
              <a:rPr lang="ja-JP" altLang="en-US" dirty="0"/>
              <a:t>行う</a:t>
            </a:r>
            <a:r>
              <a:rPr lang="ja-JP" altLang="en-US" dirty="0" smtClean="0"/>
              <a:t>。</a:t>
            </a:r>
            <a:endParaRPr lang="ja-JP" altLang="en-US" dirty="0"/>
          </a:p>
          <a:p>
            <a:pPr lvl="2"/>
            <a:r>
              <a:rPr lang="ja-JP" altLang="en-US" dirty="0" smtClean="0"/>
              <a:t>例えば</a:t>
            </a:r>
            <a:r>
              <a:rPr lang="ja-JP" altLang="en-US" dirty="0"/>
              <a:t>、</a:t>
            </a:r>
            <a:r>
              <a:rPr lang="en-US" altLang="ja-JP" dirty="0"/>
              <a:t>JDLS</a:t>
            </a:r>
            <a:r>
              <a:rPr lang="ja-JP" altLang="en-US" dirty="0"/>
              <a:t>のサービス</a:t>
            </a:r>
            <a:r>
              <a:rPr lang="ja-JP" altLang="en-US" dirty="0" smtClean="0"/>
              <a:t>構築への助言（</a:t>
            </a:r>
            <a:r>
              <a:rPr lang="en-US" altLang="ja-JP" dirty="0" smtClean="0"/>
              <a:t>NDL</a:t>
            </a:r>
            <a:r>
              <a:rPr lang="ja-JP" altLang="en-US" dirty="0" smtClean="0"/>
              <a:t>デジタルコレクションの統合検索、閲覧環境の共通化）</a:t>
            </a:r>
          </a:p>
          <a:p>
            <a:pPr lvl="2"/>
            <a:r>
              <a:rPr lang="ja-JP" altLang="en-US" dirty="0" smtClean="0"/>
              <a:t>出版情報と図書館書誌情報の相互交換（</a:t>
            </a:r>
            <a:r>
              <a:rPr lang="en-US" altLang="ja-JP" dirty="0" smtClean="0"/>
              <a:t>ONIX←→DC←→MARC</a:t>
            </a:r>
            <a:r>
              <a:rPr lang="ja-JP" altLang="en-US" dirty="0" smtClean="0"/>
              <a:t>）</a:t>
            </a:r>
          </a:p>
          <a:p>
            <a:pPr lvl="2"/>
            <a:r>
              <a:rPr lang="ja-JP" altLang="en-US" dirty="0" smtClean="0"/>
              <a:t>電子</a:t>
            </a:r>
            <a:r>
              <a:rPr lang="ja-JP" altLang="en-US" dirty="0"/>
              <a:t>書籍フォーマットの業界標準策定支援（</a:t>
            </a:r>
            <a:r>
              <a:rPr lang="en-US" altLang="ja-JP" dirty="0"/>
              <a:t>EPUB</a:t>
            </a:r>
            <a:r>
              <a:rPr lang="ja-JP" altLang="en-US" dirty="0"/>
              <a:t>サブセット仕様等）</a:t>
            </a:r>
          </a:p>
          <a:p>
            <a:pPr lvl="2"/>
            <a:r>
              <a:rPr lang="ja-JP" altLang="en-US" dirty="0" smtClean="0"/>
              <a:t>当館</a:t>
            </a:r>
            <a:r>
              <a:rPr lang="ja-JP" altLang="en-US" dirty="0"/>
              <a:t>デジタル化資料を活用</a:t>
            </a:r>
            <a:r>
              <a:rPr lang="ja-JP" altLang="en-US" dirty="0" smtClean="0"/>
              <a:t>した電子</a:t>
            </a:r>
            <a:r>
              <a:rPr lang="ja-JP" altLang="en-US" dirty="0"/>
              <a:t>書籍作成、配信</a:t>
            </a:r>
          </a:p>
          <a:p>
            <a:pPr lvl="1"/>
            <a:r>
              <a:rPr lang="ja-JP" altLang="en-US" dirty="0" smtClean="0"/>
              <a:t>電子書籍自動作成システムの構築（現在、個別技術調査研究中）</a:t>
            </a:r>
            <a:endParaRPr lang="en-US" altLang="ja-JP" dirty="0" smtClean="0"/>
          </a:p>
          <a:p>
            <a:pPr lvl="2"/>
            <a:r>
              <a:rPr lang="ja-JP" altLang="en-US" dirty="0" smtClean="0"/>
              <a:t>イメージ</a:t>
            </a:r>
            <a:r>
              <a:rPr lang="ja-JP" altLang="en-US" dirty="0"/>
              <a:t>画像→ページ切出し→テキスト化→構造化→標準</a:t>
            </a:r>
            <a:r>
              <a:rPr lang="en-US" altLang="ja-JP" dirty="0"/>
              <a:t>EPUB→</a:t>
            </a:r>
            <a:r>
              <a:rPr lang="ja-JP" altLang="en-US" dirty="0"/>
              <a:t>テキスト</a:t>
            </a:r>
            <a:r>
              <a:rPr lang="en-US" altLang="ja-JP" dirty="0"/>
              <a:t>DAISY</a:t>
            </a:r>
            <a:r>
              <a:rPr lang="ja-JP" altLang="en-US" dirty="0" err="1"/>
              <a:t>、</a:t>
            </a:r>
            <a:r>
              <a:rPr lang="ja-JP" altLang="en-US" dirty="0"/>
              <a:t>リフロー型</a:t>
            </a:r>
            <a:r>
              <a:rPr lang="en-US" altLang="ja-JP" dirty="0"/>
              <a:t>EPUB</a:t>
            </a:r>
            <a:r>
              <a:rPr lang="ja-JP" altLang="en-US" dirty="0" err="1"/>
              <a:t>、</a:t>
            </a:r>
            <a:r>
              <a:rPr lang="en-US" altLang="ja-JP" dirty="0"/>
              <a:t>PDF</a:t>
            </a:r>
            <a:r>
              <a:rPr lang="ja-JP" altLang="en-US" dirty="0"/>
              <a:t>（フィックス型</a:t>
            </a:r>
            <a:r>
              <a:rPr lang="en-US" altLang="ja-JP" dirty="0"/>
              <a:t>EPUB</a:t>
            </a:r>
            <a:r>
              <a:rPr lang="ja-JP" altLang="en-US" dirty="0"/>
              <a:t>）→配信</a:t>
            </a:r>
          </a:p>
          <a:p>
            <a:pPr lvl="1"/>
            <a:r>
              <a:rPr lang="ja-JP" altLang="en-US" dirty="0" smtClean="0"/>
              <a:t>出版社</a:t>
            </a:r>
            <a:r>
              <a:rPr lang="ja-JP" altLang="en-US" dirty="0"/>
              <a:t>、古書店、電子</a:t>
            </a:r>
            <a:r>
              <a:rPr lang="ja-JP" altLang="en-US" dirty="0" smtClean="0"/>
              <a:t>書籍、商用データベースサイト</a:t>
            </a:r>
            <a:r>
              <a:rPr lang="ja-JP" altLang="en-US" dirty="0"/>
              <a:t>への</a:t>
            </a:r>
            <a:r>
              <a:rPr lang="ja-JP" altLang="en-US" dirty="0" smtClean="0"/>
              <a:t>ナビゲーション</a:t>
            </a:r>
            <a:endParaRPr lang="en-US" altLang="ja-JP" dirty="0" smtClean="0"/>
          </a:p>
          <a:p>
            <a:pPr lvl="2"/>
            <a:r>
              <a:rPr lang="ja-JP" altLang="en-US" dirty="0" smtClean="0"/>
              <a:t>利用者視点で、商用サイトとの積極的な連携と、サイト内情報へのナビゲーションの拡大</a:t>
            </a:r>
            <a:endParaRPr lang="en-US" altLang="ja-JP" dirty="0" smtClean="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179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a:t>
            </a:r>
            <a:r>
              <a:rPr lang="ja-JP" altLang="en-US" dirty="0"/>
              <a:t>情報</a:t>
            </a:r>
            <a:r>
              <a:rPr lang="ja-JP" altLang="en-US" dirty="0" smtClean="0"/>
              <a:t>、記事情報</a:t>
            </a:r>
            <a:r>
              <a:rPr lang="ja-JP" altLang="en-US" dirty="0"/>
              <a:t>、関連リンク情報の作成</a:t>
            </a:r>
          </a:p>
          <a:p>
            <a:pPr lvl="2"/>
            <a:r>
              <a:rPr lang="ja-JP" altLang="en-US" dirty="0" smtClean="0"/>
              <a:t>流通本</a:t>
            </a:r>
            <a:r>
              <a:rPr lang="ja-JP" altLang="en-US" dirty="0"/>
              <a:t>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smtClean="0"/>
              <a:t>出版</a:t>
            </a:r>
            <a:r>
              <a:rPr lang="ja-JP" altLang="en-US" dirty="0"/>
              <a:t>情報（販売に資する情報）、書評等を書誌情報を補強する情報として活用</a:t>
            </a:r>
          </a:p>
          <a:p>
            <a:pPr lvl="2"/>
            <a:r>
              <a:rPr lang="ja-JP" altLang="en-US" dirty="0" smtClean="0"/>
              <a:t>郷土</a:t>
            </a:r>
            <a:r>
              <a:rPr lang="ja-JP" altLang="en-US" dirty="0"/>
              <a:t>資料は、独自に書誌情報、目次情報、関連リンク情報の</a:t>
            </a:r>
            <a:r>
              <a:rPr lang="ja-JP" altLang="en-US" dirty="0" smtClean="0"/>
              <a:t>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smtClean="0"/>
              <a:t>レファレンス協同データベールの活用</a:t>
            </a:r>
            <a:endParaRPr lang="en-US" altLang="ja-JP" dirty="0" smtClean="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smtClean="0">
                <a:solidFill>
                  <a:srgbClr val="FF0000"/>
                </a:solidFill>
              </a:rPr>
              <a:t>地域</a:t>
            </a:r>
            <a:r>
              <a:rPr lang="ja-JP" altLang="en-US" dirty="0">
                <a:solidFill>
                  <a:srgbClr val="FF0000"/>
                </a:solidFill>
              </a:rPr>
              <a:t>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r>
              <a:rPr lang="ja-JP" altLang="en-US" dirty="0" smtClean="0">
                <a:solidFill>
                  <a:srgbClr val="0070C0"/>
                </a:solidFill>
              </a:rPr>
              <a:t>」</a:t>
            </a:r>
            <a:endParaRPr lang="en-US" altLang="ja-JP" dirty="0" smtClean="0">
              <a:solidFill>
                <a:srgbClr val="0070C0"/>
              </a:solidFill>
            </a:endParaRPr>
          </a:p>
          <a:p>
            <a:pPr lvl="2"/>
            <a:r>
              <a:rPr lang="ja-JP" altLang="en-US" dirty="0" smtClean="0">
                <a:solidFill>
                  <a:srgbClr val="0070C0"/>
                </a:solidFill>
              </a:rPr>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a:t>所蔵</a:t>
            </a:r>
            <a:r>
              <a:rPr lang="ja-JP" altLang="en-US" dirty="0" smtClean="0"/>
              <a:t>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a:p>
            <a:pPr lvl="1"/>
            <a:endParaRPr lang="en-US" altLang="ja-JP" dirty="0" smtClean="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32</a:t>
            </a:fld>
            <a:endParaRPr lang="ja-JP" altLang="en-US" dirty="0"/>
          </a:p>
        </p:txBody>
      </p:sp>
    </p:spTree>
    <p:extLst>
      <p:ext uri="{BB962C8B-B14F-4D97-AF65-F5344CB8AC3E}">
        <p14:creationId xmlns:p14="http://schemas.microsoft.com/office/powerpoint/2010/main" val="14623753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5096813"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1655659"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1692357"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1633476"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7451784"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3802831"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a:t>☆公共図書館のシステム構成イメージ</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33</a:t>
            </a:fld>
            <a:endParaRPr lang="en-US" dirty="0"/>
          </a:p>
        </p:txBody>
      </p:sp>
      <p:sp>
        <p:nvSpPr>
          <p:cNvPr id="6" name="AutoShape 8"/>
          <p:cNvSpPr>
            <a:spLocks noChangeArrowheads="1"/>
          </p:cNvSpPr>
          <p:nvPr/>
        </p:nvSpPr>
        <p:spPr bwMode="auto">
          <a:xfrm>
            <a:off x="1665251"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8077200"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33</a:t>
            </a:fld>
            <a:endParaRPr lang="en-US">
              <a:solidFill>
                <a:prstClr val="black">
                  <a:tint val="75000"/>
                </a:prstClr>
              </a:solidFill>
            </a:endParaRPr>
          </a:p>
        </p:txBody>
      </p:sp>
      <p:sp>
        <p:nvSpPr>
          <p:cNvPr id="9" name="AutoShape 8"/>
          <p:cNvSpPr>
            <a:spLocks noChangeArrowheads="1"/>
          </p:cNvSpPr>
          <p:nvPr/>
        </p:nvSpPr>
        <p:spPr bwMode="auto">
          <a:xfrm>
            <a:off x="1754093"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2763462"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3965146"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3999284"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4203433"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2668571"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2023164"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3542140"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1646583"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6047794"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3994878"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6640833"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5502270"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8472264"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4926435"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5567006"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6052884"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8283949"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7124175"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2656644"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5865099"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9432486"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1767085"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1749280"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809"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3322158"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1775678"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711417"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4092847"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143726"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9153222"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7543460"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701"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511153"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1714431"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685"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8939897"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9822023"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8362608"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8351487"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3821819"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03"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869"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126"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9484445"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円/楕円 5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8769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en-US" sz="4000" dirty="0"/>
              <a:t>☆</a:t>
            </a:r>
            <a:r>
              <a:rPr lang="ja-JP" altLang="ja-JP" sz="4000" dirty="0" smtClean="0"/>
              <a:t>これから</a:t>
            </a:r>
            <a:r>
              <a:rPr lang="ja-JP" altLang="ja-JP" sz="4000" dirty="0"/>
              <a:t>の図書館</a:t>
            </a:r>
            <a:r>
              <a:rPr lang="ja-JP" altLang="en-US" sz="4000" dirty="0"/>
              <a:t>、博物館、美術館等の</a:t>
            </a:r>
            <a:r>
              <a:rPr lang="ja-JP" altLang="en-US" sz="4000" dirty="0" smtClean="0"/>
              <a:t>機能</a:t>
            </a:r>
            <a:endParaRPr lang="ja-JP" altLang="en-US" sz="4000" dirty="0"/>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ja-JP" sz="1800" dirty="0">
                <a:solidFill>
                  <a:srgbClr val="FF0000"/>
                </a:solidFill>
              </a:rPr>
              <a:t>情報</a:t>
            </a:r>
            <a:r>
              <a:rPr lang="ja-JP" altLang="en-US" sz="1800" dirty="0">
                <a:solidFill>
                  <a:srgbClr val="FF0000"/>
                </a:solidFill>
              </a:rPr>
              <a:t>（発信）提供の場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34</a:t>
            </a:fld>
            <a:endParaRPr kumimoji="0" lang="en-US"/>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0405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1"/>
            <a:ext cx="12192000" cy="928668"/>
          </a:xfrm>
        </p:spPr>
        <p:txBody>
          <a:bodyPr>
            <a:noAutofit/>
          </a:bodyPr>
          <a:lstStyle/>
          <a:p>
            <a:r>
              <a:rPr lang="ja-JP" altLang="en-US" sz="3200" dirty="0"/>
              <a:t>電子図書館サービスシステム構築に向けた</a:t>
            </a:r>
            <a:r>
              <a:rPr lang="en-US" altLang="ja-JP" sz="3200" dirty="0"/>
              <a:t/>
            </a:r>
            <a:br>
              <a:rPr lang="en-US" altLang="ja-JP" sz="3200" dirty="0"/>
            </a:br>
            <a:r>
              <a:rPr lang="ja-JP" altLang="en-US" sz="3200" dirty="0"/>
              <a:t>外部機関の支援</a:t>
            </a:r>
            <a:r>
              <a:rPr lang="en-US" altLang="ja-JP" sz="3200" dirty="0"/>
              <a:t>【</a:t>
            </a:r>
            <a:r>
              <a:rPr lang="ja-JP" altLang="en-US" sz="3200" dirty="0"/>
              <a:t>期待</a:t>
            </a:r>
            <a:r>
              <a:rPr lang="en-US" altLang="ja-JP" sz="3200" dirty="0"/>
              <a:t>】</a:t>
            </a:r>
            <a:endParaRPr lang="ja-JP" altLang="en-US" sz="3200" dirty="0"/>
          </a:p>
        </p:txBody>
      </p:sp>
      <p:sp>
        <p:nvSpPr>
          <p:cNvPr id="6" name="コンテンツ プレースホルダー 5"/>
          <p:cNvSpPr>
            <a:spLocks noGrp="1"/>
          </p:cNvSpPr>
          <p:nvPr>
            <p:ph sz="half" idx="1"/>
          </p:nvPr>
        </p:nvSpPr>
        <p:spPr>
          <a:xfrm>
            <a:off x="123568" y="1244184"/>
            <a:ext cx="5896232" cy="5112166"/>
          </a:xfrm>
        </p:spPr>
        <p:txBody>
          <a:bodyPr>
            <a:normAutofit fontScale="92500" lnSpcReduction="20000"/>
          </a:bodyPr>
          <a:lstStyle/>
          <a:p>
            <a:r>
              <a:rPr lang="ja-JP" altLang="en-US" dirty="0" smtClean="0">
                <a:solidFill>
                  <a:srgbClr val="FF0000"/>
                </a:solidFill>
              </a:rPr>
              <a:t>流通本の書誌作成の負荷の低減</a:t>
            </a:r>
            <a:endParaRPr lang="en-US" altLang="ja-JP" dirty="0" smtClean="0">
              <a:solidFill>
                <a:srgbClr val="FF0000"/>
              </a:solidFill>
            </a:endParaRPr>
          </a:p>
          <a:p>
            <a:pPr lvl="1"/>
            <a:r>
              <a:rPr lang="ja-JP" altLang="en-US" dirty="0" smtClean="0"/>
              <a:t>近刊情報・インプロセスデータ</a:t>
            </a:r>
            <a:r>
              <a:rPr lang="ja-JP" altLang="en-US" dirty="0"/>
              <a:t>取り込み機能を実装するための情報提供、技術支援</a:t>
            </a:r>
          </a:p>
          <a:p>
            <a:pPr lvl="2"/>
            <a:r>
              <a:rPr lang="en-US" altLang="ja-JP" dirty="0" smtClean="0"/>
              <a:t>EXCEL</a:t>
            </a:r>
            <a:r>
              <a:rPr lang="ja-JP" altLang="en-US" dirty="0"/>
              <a:t>シートでの書誌取り込みもその</a:t>
            </a:r>
            <a:r>
              <a:rPr lang="en-US" altLang="ja-JP" dirty="0"/>
              <a:t>1</a:t>
            </a:r>
            <a:r>
              <a:rPr lang="ja-JP" altLang="en-US" dirty="0"/>
              <a:t>つ</a:t>
            </a:r>
          </a:p>
          <a:p>
            <a:pPr lvl="1"/>
            <a:r>
              <a:rPr lang="ja-JP" altLang="en-US" dirty="0" smtClean="0"/>
              <a:t>出版社が提供する販売情報、</a:t>
            </a:r>
            <a:r>
              <a:rPr lang="ja-JP" altLang="en-US" dirty="0"/>
              <a:t>書評等を書誌情報を補強する情報と</a:t>
            </a:r>
            <a:r>
              <a:rPr lang="ja-JP" altLang="en-US" dirty="0" smtClean="0"/>
              <a:t>して</a:t>
            </a:r>
            <a:r>
              <a:rPr lang="ja-JP" altLang="en-US" dirty="0"/>
              <a:t>提供</a:t>
            </a:r>
          </a:p>
          <a:p>
            <a:r>
              <a:rPr lang="ja-JP" altLang="en-US" dirty="0" smtClean="0">
                <a:solidFill>
                  <a:srgbClr val="FF0000"/>
                </a:solidFill>
              </a:rPr>
              <a:t>地域資料の書誌・目次作成の負荷の低減</a:t>
            </a:r>
            <a:endParaRPr lang="en-US" altLang="ja-JP"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dirty="0" smtClean="0">
                <a:solidFill>
                  <a:srgbClr val="FF0000"/>
                </a:solidFill>
              </a:rPr>
              <a:t>地域資料のオープンデータ化の支援</a:t>
            </a:r>
            <a:r>
              <a:rPr lang="ja-JP" altLang="en-US" dirty="0" smtClean="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a:t>
            </a:r>
            <a:r>
              <a:rPr lang="ja-JP" altLang="en-US" dirty="0" smtClean="0"/>
              <a:t>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a:p>
          <a:p>
            <a:endParaRPr kumimoji="1" lang="en-US" altLang="ja-JP" dirty="0" smtClean="0"/>
          </a:p>
          <a:p>
            <a:pPr lvl="1"/>
            <a:endParaRPr kumimoji="1" lang="en-US" altLang="ja-JP" dirty="0" smtClean="0"/>
          </a:p>
          <a:p>
            <a:pPr lvl="1"/>
            <a:endParaRPr kumimoji="1" lang="ja-JP" altLang="en-US" dirty="0"/>
          </a:p>
        </p:txBody>
      </p:sp>
      <p:sp>
        <p:nvSpPr>
          <p:cNvPr id="2" name="コンテンツ プレースホルダー 1"/>
          <p:cNvSpPr>
            <a:spLocks noGrp="1"/>
          </p:cNvSpPr>
          <p:nvPr>
            <p:ph sz="half" idx="2"/>
          </p:nvPr>
        </p:nvSpPr>
        <p:spPr>
          <a:xfrm>
            <a:off x="6172200" y="1244184"/>
            <a:ext cx="6019800" cy="5112166"/>
          </a:xfrm>
        </p:spPr>
        <p:txBody>
          <a:bodyPr>
            <a:normAutofit fontScale="92500" lnSpcReduction="20000"/>
          </a:bodyPr>
          <a:lstStyle/>
          <a:p>
            <a:r>
              <a:rPr kumimoji="1" lang="ja-JP" altLang="en-US" dirty="0" smtClean="0"/>
              <a:t>人・</a:t>
            </a:r>
            <a:r>
              <a:rPr lang="ja-JP" altLang="en-US" dirty="0"/>
              <a:t>物</a:t>
            </a:r>
            <a:r>
              <a:rPr kumimoji="1" lang="ja-JP" altLang="en-US" dirty="0" smtClean="0"/>
              <a:t>・金の資源の確保</a:t>
            </a:r>
            <a:endParaRPr kumimoji="1" lang="en-US" altLang="ja-JP" dirty="0" smtClean="0"/>
          </a:p>
          <a:p>
            <a:pPr lvl="1"/>
            <a:r>
              <a:rPr lang="ja-JP" altLang="en-US" dirty="0">
                <a:solidFill>
                  <a:srgbClr val="FF0000"/>
                </a:solidFill>
              </a:rPr>
              <a:t>知</a:t>
            </a:r>
            <a:r>
              <a:rPr lang="ja-JP" altLang="en-US" dirty="0" smtClean="0">
                <a:solidFill>
                  <a:srgbClr val="FF0000"/>
                </a:solidFill>
              </a:rPr>
              <a:t>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smtClean="0">
                <a:solidFill>
                  <a:srgbClr val="FF0000"/>
                </a:solidFill>
              </a:rPr>
              <a:t>i</a:t>
            </a:r>
            <a:r>
              <a:rPr lang="ja-JP" altLang="en-US" dirty="0" smtClean="0">
                <a:solidFill>
                  <a:srgbClr val="FF0000"/>
                </a:solidFill>
              </a:rPr>
              <a:t>コンピテンシ・ディクショナリ</a:t>
            </a:r>
            <a:endParaRPr lang="en-US" altLang="ja-JP"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a:t>
            </a:r>
            <a:r>
              <a:rPr lang="ja-JP" altLang="en-US" dirty="0"/>
              <a:t>遂行</a:t>
            </a:r>
            <a:r>
              <a:rPr lang="ja-JP" altLang="en-US" dirty="0" smtClean="0"/>
              <a:t>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a:t>（</a:t>
            </a:r>
            <a:r>
              <a:rPr lang="ja-JP" altLang="en-US" dirty="0" smtClean="0"/>
              <a:t>タスク</a:t>
            </a:r>
            <a:r>
              <a:rPr lang="ja-JP" altLang="en-US" dirty="0"/>
              <a:t>遂行</a:t>
            </a:r>
            <a:r>
              <a:rPr lang="ja-JP" altLang="en-US" dirty="0" smtClean="0"/>
              <a:t>に必要なスキル）</a:t>
            </a:r>
            <a:endParaRPr lang="en-US" altLang="ja-JP" dirty="0" smtClean="0"/>
          </a:p>
          <a:p>
            <a:pPr lvl="2"/>
            <a:r>
              <a:rPr kumimoji="1" lang="ja-JP" altLang="en-US" dirty="0" smtClean="0"/>
              <a:t>知識</a:t>
            </a:r>
            <a:r>
              <a:rPr lang="ja-JP" altLang="en-US" dirty="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a:t>必要</a:t>
            </a:r>
            <a:r>
              <a:rPr lang="ja-JP" altLang="en-US" dirty="0" smtClean="0"/>
              <a:t>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a:p>
            <a:pPr lvl="2"/>
            <a:endParaRPr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35</a:t>
            </a:fld>
            <a:endParaRPr lang="ja-JP" altLang="en-US" dirty="0"/>
          </a:p>
        </p:txBody>
      </p:sp>
    </p:spTree>
    <p:extLst>
      <p:ext uri="{BB962C8B-B14F-4D97-AF65-F5344CB8AC3E}">
        <p14:creationId xmlns:p14="http://schemas.microsoft.com/office/powerpoint/2010/main" val="105195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337310" cy="6858000"/>
          </a:xfrm>
        </p:spPr>
        <p:txBody>
          <a:bodyPr vert="eaVert">
            <a:noAutofit/>
          </a:bodyPr>
          <a:lstStyle/>
          <a:p>
            <a:r>
              <a:rPr lang="ja-JP" altLang="en-US" sz="3200" dirty="0"/>
              <a:t>文化資産アーカイブ構築の一環</a:t>
            </a:r>
            <a:r>
              <a:rPr lang="ja-JP" altLang="en-US" sz="3200" dirty="0" smtClean="0"/>
              <a:t>で</a:t>
            </a:r>
            <a:r>
              <a:rPr lang="en-US" altLang="ja-JP" sz="3200" dirty="0" smtClean="0"/>
              <a:t/>
            </a:r>
            <a:br>
              <a:rPr lang="en-US" altLang="ja-JP" sz="3200" dirty="0" smtClean="0"/>
            </a:br>
            <a:r>
              <a:rPr lang="ja-JP" altLang="en-US" sz="3200" dirty="0" smtClean="0"/>
              <a:t>国</a:t>
            </a:r>
            <a:r>
              <a:rPr lang="ja-JP" altLang="en-US" sz="3200" dirty="0"/>
              <a:t>が支援</a:t>
            </a:r>
            <a:r>
              <a:rPr lang="en-US" altLang="ja-JP" sz="3200" dirty="0"/>
              <a:t/>
            </a:r>
            <a:br>
              <a:rPr lang="en-US" altLang="ja-JP" sz="3200" dirty="0"/>
            </a:br>
            <a:r>
              <a:rPr lang="en-US" altLang="ja-JP" sz="3200" dirty="0"/>
              <a:t>【</a:t>
            </a:r>
            <a:r>
              <a:rPr lang="ja-JP" altLang="en-US" sz="3200" dirty="0"/>
              <a:t>知財計画</a:t>
            </a:r>
            <a:r>
              <a:rPr lang="en-US" altLang="ja-JP" sz="3200" dirty="0"/>
              <a:t>2015】</a:t>
            </a:r>
            <a:endParaRPr lang="ja-JP" altLang="en-US" sz="3200" dirty="0"/>
          </a:p>
        </p:txBody>
      </p:sp>
      <p:sp>
        <p:nvSpPr>
          <p:cNvPr id="6" name="コンテンツ プレースホルダー 5"/>
          <p:cNvSpPr>
            <a:spLocks noGrp="1"/>
          </p:cNvSpPr>
          <p:nvPr>
            <p:ph sz="half" idx="1"/>
          </p:nvPr>
        </p:nvSpPr>
        <p:spPr>
          <a:xfrm>
            <a:off x="1631504" y="980728"/>
            <a:ext cx="4388296" cy="5877272"/>
          </a:xfrm>
        </p:spPr>
        <p:txBody>
          <a:bodyPr>
            <a:noAutofit/>
          </a:bodyPr>
          <a:lstStyle/>
          <a:p>
            <a:r>
              <a:rPr lang="ja-JP" altLang="en-US" sz="1100" dirty="0"/>
              <a:t>地域中小企業の知財戦略強化と地方における産学・</a:t>
            </a:r>
            <a:r>
              <a:rPr lang="ja-JP" altLang="en-US" sz="1100" dirty="0" err="1"/>
              <a:t>産産</a:t>
            </a:r>
            <a:r>
              <a:rPr lang="ja-JP" altLang="en-US" sz="1100" dirty="0"/>
              <a:t>連携の促進</a:t>
            </a:r>
          </a:p>
          <a:p>
            <a:r>
              <a:rPr lang="ja-JP" altLang="en-US" sz="1100" dirty="0"/>
              <a:t>（統合ポータルの構築）</a:t>
            </a:r>
            <a:endParaRPr lang="en-US" altLang="ja-JP" sz="1100" dirty="0"/>
          </a:p>
          <a:p>
            <a:pPr lvl="1"/>
            <a:r>
              <a:rPr lang="ja-JP" altLang="en-US" sz="1100" dirty="0"/>
              <a:t>分散横断検索が可能な統合ポータルの構築（短期・中期）（国立国会図書館、文部科学省、総務省）</a:t>
            </a:r>
          </a:p>
          <a:p>
            <a:r>
              <a:rPr lang="ja-JP" altLang="en-US" sz="1100" dirty="0"/>
              <a:t>（分野ごとのアグリゲーターによる取組）</a:t>
            </a:r>
            <a:endParaRPr lang="en-US" altLang="ja-JP" sz="1100" dirty="0"/>
          </a:p>
          <a:p>
            <a:pPr lvl="1"/>
            <a:r>
              <a:rPr lang="ja-JP" altLang="en-US" sz="1100" dirty="0"/>
              <a:t>メタデータ形式の標準化などのアーカイブ構築の方針の策定、収蔵資料のデジタル化への協力、メタデータの集約化を行う。（短期・中期）（国立国会図書館、文部科学省、総務省）</a:t>
            </a:r>
          </a:p>
          <a:p>
            <a:r>
              <a:rPr lang="zh-TW" altLang="en-US" sz="1100" dirty="0"/>
              <a:t>（書籍分野）</a:t>
            </a:r>
            <a:endParaRPr lang="en-US" altLang="zh-TW" sz="1100" dirty="0"/>
          </a:p>
          <a:p>
            <a:pPr lvl="1"/>
            <a:r>
              <a:rPr lang="ja-JP" altLang="en-US" sz="1100" dirty="0"/>
              <a:t>公共・大学図書館等の所蔵資料のデジタル化を促進するため、アーカイブ構築の手順等についての研修等を行う。（短期）（国立国会図書館、文部科学省）</a:t>
            </a:r>
          </a:p>
          <a:p>
            <a:pPr lvl="1"/>
            <a:r>
              <a:rPr lang="ja-JP" altLang="en-US" sz="1100" dirty="0"/>
              <a:t>統合ポータルとの連携強化のため、公共・大学図書館等に対し、デジタル化した資料へのメタデータ付与や外部連携インターフェース（</a:t>
            </a:r>
            <a:r>
              <a:rPr lang="en-US" altLang="ja-JP" sz="1100" dirty="0"/>
              <a:t>API</a:t>
            </a:r>
            <a:r>
              <a:rPr lang="ja-JP" altLang="en-US" sz="1100"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sz="1100" dirty="0"/>
              <a:t>（文化財分野）</a:t>
            </a:r>
            <a:endParaRPr lang="en-US" altLang="ja-JP" sz="1100" dirty="0"/>
          </a:p>
          <a:p>
            <a:pPr lvl="1"/>
            <a:r>
              <a:rPr lang="ja-JP" altLang="en-US" sz="1100"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p>
        </p:txBody>
      </p:sp>
      <p:sp>
        <p:nvSpPr>
          <p:cNvPr id="2" name="コンテンツ プレースホルダー 1"/>
          <p:cNvSpPr>
            <a:spLocks noGrp="1"/>
          </p:cNvSpPr>
          <p:nvPr>
            <p:ph sz="half" idx="2"/>
          </p:nvPr>
        </p:nvSpPr>
        <p:spPr>
          <a:xfrm>
            <a:off x="5879976" y="980728"/>
            <a:ext cx="4680520" cy="5877272"/>
          </a:xfrm>
        </p:spPr>
        <p:txBody>
          <a:bodyPr>
            <a:noAutofit/>
          </a:bodyPr>
          <a:lstStyle/>
          <a:p>
            <a:r>
              <a:rPr lang="ja-JP" altLang="en-US" sz="1100" dirty="0"/>
              <a:t>知財人財の戦略的な育成・活用</a:t>
            </a:r>
            <a:endParaRPr lang="en-US" altLang="ja-JP" sz="1100" dirty="0"/>
          </a:p>
          <a:p>
            <a:pPr lvl="1"/>
            <a:r>
              <a:rPr lang="ja-JP" altLang="en-US" sz="1100"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sz="1100" dirty="0"/>
          </a:p>
          <a:p>
            <a:r>
              <a:rPr lang="ja-JP" altLang="en-US" sz="1100" dirty="0"/>
              <a:t>（標準化に係る国際交渉を担う人財等の育成）</a:t>
            </a:r>
          </a:p>
          <a:p>
            <a:pPr lvl="1"/>
            <a:r>
              <a:rPr lang="ja-JP" altLang="en-US" sz="1100" dirty="0"/>
              <a:t>国際標準化機関（</a:t>
            </a:r>
            <a:r>
              <a:rPr lang="en-US" altLang="ja-JP" sz="1100" dirty="0"/>
              <a:t>ISO/IEC</a:t>
            </a:r>
            <a:r>
              <a:rPr lang="ja-JP" altLang="en-US" sz="1100"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sz="1100" dirty="0"/>
          </a:p>
          <a:p>
            <a:pPr lvl="1"/>
            <a:r>
              <a:rPr lang="ja-JP" altLang="en-US" sz="1100"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sz="1100" dirty="0"/>
              <a:t>（アーカイブ関連人財の育成）</a:t>
            </a:r>
          </a:p>
          <a:p>
            <a:pPr lvl="1"/>
            <a:r>
              <a:rPr lang="ja-JP" altLang="en-US" sz="1100"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sz="1100" dirty="0"/>
          </a:p>
          <a:p>
            <a:r>
              <a:rPr lang="ja-JP" altLang="en-US" sz="1100" dirty="0"/>
              <a:t>（利用に係る著作権者の意思表示）</a:t>
            </a:r>
            <a:endParaRPr lang="en-US" altLang="ja-JP" sz="1100" dirty="0"/>
          </a:p>
          <a:p>
            <a:pPr lvl="1"/>
            <a:r>
              <a:rPr lang="ja-JP" altLang="en-US" sz="1100"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36</a:t>
            </a:fld>
            <a:endParaRPr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0" y="-1"/>
            <a:ext cx="10763250" cy="6721475"/>
          </a:xfrm>
          <a:prstGeom prst="rect">
            <a:avLst/>
          </a:prstGeom>
        </p:spPr>
      </p:pic>
    </p:spTree>
    <p:extLst>
      <p:ext uri="{BB962C8B-B14F-4D97-AF65-F5344CB8AC3E}">
        <p14:creationId xmlns:p14="http://schemas.microsoft.com/office/powerpoint/2010/main" val="3783161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アーカイブ</a:t>
            </a:r>
            <a:r>
              <a:rPr lang="ja-JP" altLang="en-US" sz="4000" dirty="0"/>
              <a:t>構築に必要</a:t>
            </a:r>
            <a:r>
              <a:rPr lang="ja-JP" altLang="en-US" sz="4000" dirty="0" smtClean="0"/>
              <a:t>なタスク</a:t>
            </a:r>
            <a:r>
              <a:rPr lang="ja-JP" altLang="en-US" sz="4000" dirty="0"/>
              <a:t>と必要なスキル</a:t>
            </a:r>
          </a:p>
        </p:txBody>
      </p:sp>
      <p:sp>
        <p:nvSpPr>
          <p:cNvPr id="3" name="コンテンツ プレースホルダー 2"/>
          <p:cNvSpPr>
            <a:spLocks noGrp="1"/>
          </p:cNvSpPr>
          <p:nvPr>
            <p:ph sz="half" idx="1"/>
          </p:nvPr>
        </p:nvSpPr>
        <p:spPr>
          <a:xfrm>
            <a:off x="121920" y="928670"/>
            <a:ext cx="5897880" cy="5929330"/>
          </a:xfrm>
        </p:spPr>
        <p:txBody>
          <a:bodyPr>
            <a:normAutofit fontScale="92500" lnSpcReduction="20000"/>
          </a:bodyPr>
          <a:lstStyle/>
          <a:p>
            <a:r>
              <a:rPr lang="ja-JP" altLang="en-US" dirty="0" smtClean="0">
                <a:solidFill>
                  <a:srgbClr val="FF0000"/>
                </a:solidFill>
              </a:rPr>
              <a:t>専門</a:t>
            </a:r>
            <a:r>
              <a:rPr lang="ja-JP" altLang="en-US" dirty="0">
                <a:solidFill>
                  <a:srgbClr val="FF0000"/>
                </a:solidFill>
              </a:rPr>
              <a:t>分野に関する知見</a:t>
            </a:r>
            <a:r>
              <a:rPr lang="ja-JP" altLang="en-US" dirty="0"/>
              <a:t>（文化・芸術・学術）</a:t>
            </a:r>
          </a:p>
          <a:p>
            <a:r>
              <a:rPr lang="ja-JP" altLang="en-US" dirty="0" smtClean="0"/>
              <a:t>文献</a:t>
            </a:r>
            <a:r>
              <a:rPr lang="ja-JP" altLang="en-US" dirty="0"/>
              <a:t>を含めて、</a:t>
            </a:r>
            <a:r>
              <a:rPr lang="ja-JP" altLang="en-US" dirty="0">
                <a:solidFill>
                  <a:srgbClr val="FF0000"/>
                </a:solidFill>
              </a:rPr>
              <a:t>文化資産の収集・保存・修復・公開の技能</a:t>
            </a:r>
          </a:p>
          <a:p>
            <a:pPr lvl="1"/>
            <a:r>
              <a:rPr lang="ja-JP" altLang="en-US" dirty="0" smtClean="0"/>
              <a:t>図書館</a:t>
            </a:r>
            <a:r>
              <a:rPr lang="ja-JP" altLang="en-US" dirty="0"/>
              <a:t>が扱うものは、文献だけではない。</a:t>
            </a:r>
          </a:p>
          <a:p>
            <a:r>
              <a:rPr lang="ja-JP" altLang="en-US" dirty="0" smtClean="0">
                <a:solidFill>
                  <a:srgbClr val="FF0000"/>
                </a:solidFill>
              </a:rPr>
              <a:t>文化</a:t>
            </a:r>
            <a:r>
              <a:rPr lang="ja-JP" altLang="en-US" dirty="0">
                <a:solidFill>
                  <a:srgbClr val="FF0000"/>
                </a:solidFill>
              </a:rPr>
              <a:t>資産を取り扱うための知識・</a:t>
            </a:r>
            <a:r>
              <a:rPr lang="ja-JP" altLang="en-US" dirty="0" smtClean="0">
                <a:solidFill>
                  <a:srgbClr val="FF0000"/>
                </a:solidFill>
              </a:rPr>
              <a:t>技能</a:t>
            </a:r>
            <a:r>
              <a:rPr lang="ja-JP" altLang="en-US" dirty="0"/>
              <a:t>	</a:t>
            </a:r>
          </a:p>
          <a:p>
            <a:pPr lvl="1"/>
            <a:r>
              <a:rPr lang="ja-JP" altLang="en-US" dirty="0" smtClean="0"/>
              <a:t>保存</a:t>
            </a:r>
            <a:r>
              <a:rPr lang="ja-JP" altLang="en-US" dirty="0"/>
              <a:t>・修復</a:t>
            </a:r>
            <a:r>
              <a:rPr lang="ja-JP" altLang="en-US" dirty="0" smtClean="0"/>
              <a:t>技術を持つ</a:t>
            </a:r>
            <a:r>
              <a:rPr lang="ja-JP" altLang="en-US" dirty="0" smtClean="0">
                <a:solidFill>
                  <a:srgbClr val="FF0000"/>
                </a:solidFill>
              </a:rPr>
              <a:t>プリザベーションエンジニア</a:t>
            </a:r>
            <a:endParaRPr lang="ja-JP" altLang="en-US" dirty="0">
              <a:solidFill>
                <a:srgbClr val="FF0000"/>
              </a:solidFill>
            </a:endParaRPr>
          </a:p>
          <a:p>
            <a:pPr lvl="1"/>
            <a:r>
              <a:rPr lang="ja-JP" altLang="en-US" dirty="0" smtClean="0"/>
              <a:t>文化</a:t>
            </a:r>
            <a:r>
              <a:rPr lang="ja-JP" altLang="en-US" dirty="0"/>
              <a:t>資産に価値を見出し、情報として記述する</a:t>
            </a:r>
            <a:r>
              <a:rPr lang="ja-JP" altLang="en-US" dirty="0">
                <a:solidFill>
                  <a:srgbClr val="FF0000"/>
                </a:solidFill>
              </a:rPr>
              <a:t>カタロガー</a:t>
            </a:r>
          </a:p>
          <a:p>
            <a:pPr lvl="1"/>
            <a:r>
              <a:rPr lang="ja-JP" altLang="en-US" dirty="0" smtClean="0"/>
              <a:t>文化</a:t>
            </a:r>
            <a:r>
              <a:rPr lang="ja-JP" altLang="en-US" dirty="0"/>
              <a:t>資産の価値を顕在化させて共有するための企画・発信する</a:t>
            </a:r>
            <a:r>
              <a:rPr lang="ja-JP" altLang="en-US" dirty="0">
                <a:solidFill>
                  <a:srgbClr val="FF0000"/>
                </a:solidFill>
              </a:rPr>
              <a:t>キュレーター</a:t>
            </a:r>
          </a:p>
          <a:p>
            <a:pPr lvl="1"/>
            <a:r>
              <a:rPr lang="ja-JP" altLang="en-US" dirty="0" smtClean="0"/>
              <a:t>文化</a:t>
            </a:r>
            <a:r>
              <a:rPr lang="ja-JP" altLang="en-US" dirty="0"/>
              <a:t>資源と人々をつなぎ、新たな価値を創出する</a:t>
            </a:r>
            <a:r>
              <a:rPr lang="ja-JP" altLang="en-US" dirty="0">
                <a:solidFill>
                  <a:srgbClr val="FF0000"/>
                </a:solidFill>
              </a:rPr>
              <a:t>コーディネータ、エンベデッドライブラリアン</a:t>
            </a:r>
          </a:p>
          <a:p>
            <a:pPr lvl="1"/>
            <a:r>
              <a:rPr lang="ja-JP" altLang="en-US" dirty="0" smtClean="0"/>
              <a:t>文化</a:t>
            </a:r>
            <a:r>
              <a:rPr lang="ja-JP" altLang="en-US" dirty="0"/>
              <a:t>資産を扱う活動の使命を明らかにし、その達成に向け経営資源を配分し、事業を統括する</a:t>
            </a:r>
            <a:r>
              <a:rPr lang="ja-JP" altLang="en-US" dirty="0">
                <a:solidFill>
                  <a:srgbClr val="FF0000"/>
                </a:solidFill>
              </a:rPr>
              <a:t>マネージャー</a:t>
            </a:r>
          </a:p>
          <a:p>
            <a:r>
              <a:rPr lang="ja-JP" altLang="en-US" dirty="0" smtClean="0"/>
              <a:t>	</a:t>
            </a:r>
          </a:p>
        </p:txBody>
      </p:sp>
      <p:sp>
        <p:nvSpPr>
          <p:cNvPr id="4" name="コンテンツ プレースホルダー 3"/>
          <p:cNvSpPr>
            <a:spLocks noGrp="1"/>
          </p:cNvSpPr>
          <p:nvPr>
            <p:ph sz="half" idx="2"/>
          </p:nvPr>
        </p:nvSpPr>
        <p:spPr>
          <a:xfrm>
            <a:off x="6172200" y="1052737"/>
            <a:ext cx="5897880" cy="5668739"/>
          </a:xfrm>
        </p:spPr>
        <p:txBody>
          <a:bodyPr>
            <a:normAutofit fontScale="92500" lnSpcReduction="20000"/>
          </a:bodyPr>
          <a:lstStyle/>
          <a:p>
            <a:r>
              <a:rPr lang="ja-JP" altLang="en-US" dirty="0">
                <a:solidFill>
                  <a:srgbClr val="FF0000"/>
                </a:solidFill>
              </a:rPr>
              <a:t>デジタル技術を活用したアーカイブ化のための知見</a:t>
            </a:r>
            <a:r>
              <a:rPr lang="ja-JP" altLang="en-US" dirty="0"/>
              <a:t>	</a:t>
            </a:r>
            <a:endParaRPr lang="en-US" altLang="ja-JP" dirty="0" smtClean="0"/>
          </a:p>
          <a:p>
            <a:pPr lvl="1"/>
            <a:r>
              <a:rPr lang="ja-JP" altLang="en-US" dirty="0" smtClean="0"/>
              <a:t>文化</a:t>
            </a:r>
            <a:r>
              <a:rPr lang="ja-JP" altLang="en-US" dirty="0"/>
              <a:t>資産を取り扱う様々な局面で</a:t>
            </a:r>
            <a:r>
              <a:rPr lang="en-US" altLang="ja-JP" dirty="0"/>
              <a:t>IT</a:t>
            </a:r>
            <a:r>
              <a:rPr lang="ja-JP" altLang="en-US" dirty="0"/>
              <a:t>を活用し、文化資産をデジタル化し情報メディアに乗せていく技術を</a:t>
            </a:r>
            <a:r>
              <a:rPr lang="ja-JP" altLang="en-US" dirty="0" smtClean="0"/>
              <a:t>有する</a:t>
            </a:r>
            <a:r>
              <a:rPr lang="ja-JP" altLang="en-US" dirty="0" smtClean="0">
                <a:solidFill>
                  <a:srgbClr val="FF0000"/>
                </a:solidFill>
              </a:rPr>
              <a:t>アーキビスト</a:t>
            </a:r>
            <a:endParaRPr lang="ja-JP" altLang="en-US" dirty="0">
              <a:solidFill>
                <a:srgbClr val="FF0000"/>
              </a:solidFill>
            </a:endParaRPr>
          </a:p>
          <a:p>
            <a:pPr lvl="1"/>
            <a:r>
              <a:rPr lang="ja-JP" altLang="en-US" dirty="0"/>
              <a:t>著作権をはじめとする知的財産権、肖像権、契約など各種法律分野に関する</a:t>
            </a:r>
            <a:r>
              <a:rPr lang="ja-JP" altLang="en-US" dirty="0" smtClean="0"/>
              <a:t>知識を持つ</a:t>
            </a:r>
            <a:r>
              <a:rPr lang="ja-JP" altLang="en-US" dirty="0" smtClean="0">
                <a:solidFill>
                  <a:srgbClr val="FF0000"/>
                </a:solidFill>
              </a:rPr>
              <a:t>法規担当</a:t>
            </a:r>
            <a:endParaRPr lang="ja-JP" altLang="en-US" dirty="0">
              <a:solidFill>
                <a:srgbClr val="FF0000"/>
              </a:solidFill>
            </a:endParaRP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smtClean="0">
                <a:solidFill>
                  <a:srgbClr val="FF0000"/>
                </a:solidFill>
              </a:rPr>
              <a:t>システムライブラリアン</a:t>
            </a:r>
            <a:endParaRPr lang="ja-JP" altLang="en-US" dirty="0">
              <a:solidFill>
                <a:srgbClr val="FF0000"/>
              </a:solidFill>
            </a:endParaRPr>
          </a:p>
          <a:p>
            <a:pPr lvl="1"/>
            <a:r>
              <a:rPr lang="ja-JP" altLang="en-US" dirty="0"/>
              <a:t>先進技術の研究開発および実用化を</a:t>
            </a:r>
            <a:r>
              <a:rPr lang="ja-JP" altLang="en-US" dirty="0" smtClean="0"/>
              <a:t>目指す</a:t>
            </a:r>
            <a:r>
              <a:rPr lang="en-US" altLang="ja-JP" dirty="0" smtClean="0">
                <a:solidFill>
                  <a:srgbClr val="FF0000"/>
                </a:solidFill>
              </a:rPr>
              <a:t>IT</a:t>
            </a:r>
            <a:r>
              <a:rPr lang="ja-JP" altLang="en-US" dirty="0" smtClean="0">
                <a:solidFill>
                  <a:srgbClr val="FF0000"/>
                </a:solidFill>
              </a:rPr>
              <a:t>エンジニア</a:t>
            </a:r>
            <a:endParaRPr lang="ja-JP" altLang="en-US" dirty="0">
              <a:solidFill>
                <a:srgbClr val="FF0000"/>
              </a:solidFill>
            </a:endParaRPr>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37</a:t>
            </a:fld>
            <a:endParaRPr lang="en-US">
              <a:solidFill>
                <a:prstClr val="black">
                  <a:tint val="75000"/>
                </a:prstClr>
              </a:solidFill>
            </a:endParaRPr>
          </a:p>
        </p:txBody>
      </p:sp>
      <p:sp>
        <p:nvSpPr>
          <p:cNvPr id="7" name="横巻き 6"/>
          <p:cNvSpPr/>
          <p:nvPr/>
        </p:nvSpPr>
        <p:spPr>
          <a:xfrm>
            <a:off x="10255791" y="504866"/>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4532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公共図書館職員に必要な</a:t>
            </a:r>
            <a:r>
              <a:rPr kumimoji="1" lang="en-US" altLang="ja-JP" dirty="0" smtClean="0"/>
              <a:t>IT</a:t>
            </a:r>
            <a:r>
              <a:rPr kumimoji="1" lang="ja-JP" altLang="en-US" dirty="0" smtClean="0"/>
              <a:t>スキル</a:t>
            </a:r>
            <a:endParaRPr kumimoji="1" lang="ja-JP" altLang="en-US" dirty="0"/>
          </a:p>
        </p:txBody>
      </p:sp>
      <p:sp>
        <p:nvSpPr>
          <p:cNvPr id="3" name="コンテンツ プレースホルダー 2"/>
          <p:cNvSpPr>
            <a:spLocks noGrp="1"/>
          </p:cNvSpPr>
          <p:nvPr>
            <p:ph sz="half" idx="1"/>
          </p:nvPr>
        </p:nvSpPr>
        <p:spPr>
          <a:xfrm>
            <a:off x="294968" y="928671"/>
            <a:ext cx="4709651"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smtClean="0"/>
              <a:t>■職種</a:t>
            </a:r>
            <a:endParaRPr lang="en-US" altLang="ja-JP" dirty="0" smtClean="0"/>
          </a:p>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a:t>
            </a:r>
            <a:r>
              <a:rPr lang="ja-JP" altLang="en-US" dirty="0"/>
              <a:t>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r>
              <a:rPr lang="ja-JP" altLang="en-US" dirty="0"/>
              <a:t>・</a:t>
            </a:r>
            <a:endParaRPr lang="en-US" altLang="ja-JP" dirty="0" smtClean="0"/>
          </a:p>
          <a:p>
            <a:pPr lvl="1"/>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5791200" y="928671"/>
            <a:ext cx="6228080"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smtClean="0"/>
              <a:t>■スキル</a:t>
            </a:r>
            <a:endParaRPr lang="en-US" altLang="ja-JP" dirty="0" smtClean="0"/>
          </a:p>
          <a:p>
            <a:r>
              <a:rPr lang="ja-JP" altLang="en-US" dirty="0" smtClean="0"/>
              <a:t>役員、部長・課長も含めて全職員</a:t>
            </a:r>
            <a:endParaRPr lang="en-US" altLang="ja-JP"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リテラシーレベルを持ち、用語の説明が要らないレベル</a:t>
            </a:r>
            <a:endParaRPr lang="en-US" altLang="ja-JP" dirty="0" smtClean="0"/>
          </a:p>
          <a:p>
            <a:r>
              <a:rPr lang="ja-JP" altLang="en-US" dirty="0" smtClean="0"/>
              <a:t>システムおよびデジタルコンテンツのハンドリングに関わる職員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システム、デジタルコンテンツの利活用の管理に関わる職員</a:t>
            </a:r>
            <a:endParaRPr lang="en-US" altLang="ja-JP" dirty="0" smtClean="0"/>
          </a:p>
          <a:p>
            <a:pPr lvl="1"/>
            <a:r>
              <a:rPr lang="ja-JP" altLang="en-US" dirty="0" smtClean="0"/>
              <a:t>基本情報技術者試験レベル</a:t>
            </a:r>
            <a:endParaRPr lang="en-US" altLang="ja-JP" dirty="0" smtClean="0"/>
          </a:p>
          <a:p>
            <a:pPr lvl="1"/>
            <a:r>
              <a:rPr lang="ja-JP" altLang="en-US" dirty="0"/>
              <a:t>情報セキュリティマネジメント試験</a:t>
            </a:r>
            <a:r>
              <a:rPr lang="ja-JP" altLang="en-US" dirty="0" smtClean="0"/>
              <a:t>レベル</a:t>
            </a:r>
            <a:endParaRPr lang="en-US" altLang="ja-JP" dirty="0" smtClean="0"/>
          </a:p>
          <a:p>
            <a:r>
              <a:rPr lang="ja-JP" altLang="en-US" dirty="0" smtClean="0"/>
              <a:t>システム化、アーカイブ化の推進役</a:t>
            </a:r>
            <a:endParaRPr lang="en-US" altLang="ja-JP" dirty="0" smtClean="0"/>
          </a:p>
          <a:p>
            <a:pPr lvl="1"/>
            <a:r>
              <a:rPr lang="ja-JP" altLang="en-US" dirty="0" smtClean="0"/>
              <a:t>応用技術者試験レベル</a:t>
            </a:r>
            <a:endParaRPr lang="en-US" altLang="ja-JP" dirty="0"/>
          </a:p>
          <a:p>
            <a:r>
              <a:rPr lang="ja-JP" altLang="en-US" dirty="0" smtClean="0"/>
              <a:t>システム構築、デジタル化調達担当者</a:t>
            </a:r>
            <a:endParaRPr lang="en-US" altLang="ja-JP"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dirty="0" smtClean="0"/>
              <a:t>システム実装、アーカイブ構築者</a:t>
            </a:r>
            <a:endParaRPr lang="en-US" altLang="ja-JP" dirty="0" smtClean="0"/>
          </a:p>
          <a:p>
            <a:pPr lvl="1"/>
            <a:r>
              <a:rPr lang="ja-JP" altLang="en-US" dirty="0" smtClean="0"/>
              <a:t>外部委託</a:t>
            </a:r>
            <a:r>
              <a:rPr lang="ja-JP" altLang="en-US" dirty="0"/>
              <a:t>者</a:t>
            </a:r>
            <a:r>
              <a:rPr lang="ja-JP" altLang="en-US" dirty="0" smtClean="0"/>
              <a:t>は、各分野の専門知識レベル</a:t>
            </a:r>
            <a:endParaRPr lang="en-US" altLang="ja-JP" dirty="0" smtClean="0"/>
          </a:p>
          <a:p>
            <a:pPr lvl="1"/>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38</a:t>
            </a:fld>
            <a:endParaRPr kumimoji="0" lang="en-US"/>
          </a:p>
        </p:txBody>
      </p:sp>
      <p:sp>
        <p:nvSpPr>
          <p:cNvPr id="7" name="横巻き 6"/>
          <p:cNvSpPr/>
          <p:nvPr/>
        </p:nvSpPr>
        <p:spPr>
          <a:xfrm>
            <a:off x="10401657" y="306643"/>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smtClean="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smtClean="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774741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smtClean="0"/>
              <a:t>デジタル文化財のアーカイブ構築のタスクと必要なスキル</a:t>
            </a:r>
            <a:endParaRPr kumimoji="1" lang="ja-JP" altLang="en-US" dirty="0"/>
          </a:p>
        </p:txBody>
      </p:sp>
    </p:spTree>
    <p:extLst>
      <p:ext uri="{BB962C8B-B14F-4D97-AF65-F5344CB8AC3E}">
        <p14:creationId xmlns:p14="http://schemas.microsoft.com/office/powerpoint/2010/main" val="175910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38282" y="285728"/>
            <a:ext cx="8429684" cy="357190"/>
          </a:xfrm>
        </p:spPr>
        <p:txBody>
          <a:bodyPr>
            <a:noAutofit/>
          </a:bodyPr>
          <a:lstStyle/>
          <a:p>
            <a:r>
              <a:rPr lang="ja-JP" altLang="en-US" sz="3200" dirty="0">
                <a:latin typeface="HG丸ｺﾞｼｯｸM-PRO" pitchFamily="50" charset="-128"/>
                <a:ea typeface="HG丸ｺﾞｼｯｸM-PRO" pitchFamily="50" charset="-128"/>
              </a:rPr>
              <a:t>多様なユーザニーズの認識</a:t>
            </a:r>
            <a:endParaRPr lang="ja-JP" altLang="en-US" sz="1800" dirty="0">
              <a:latin typeface="HG丸ｺﾞｼｯｸM-PRO" pitchFamily="50" charset="-128"/>
              <a:ea typeface="HG丸ｺﾞｼｯｸM-PRO" pitchFamily="50" charset="-128"/>
            </a:endParaRPr>
          </a:p>
        </p:txBody>
      </p:sp>
      <p:sp>
        <p:nvSpPr>
          <p:cNvPr id="76" name="フローチャート : 代替処理 75"/>
          <p:cNvSpPr/>
          <p:nvPr/>
        </p:nvSpPr>
        <p:spPr>
          <a:xfrm>
            <a:off x="2166910" y="4357694"/>
            <a:ext cx="1928826" cy="1928826"/>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HG丸ｺﾞｼｯｸM-PRO" pitchFamily="50" charset="-128"/>
                <a:ea typeface="HG丸ｺﾞｼｯｸM-PRO" pitchFamily="50" charset="-128"/>
              </a:rPr>
              <a:t>利用目的２</a:t>
            </a:r>
            <a:endParaRPr lang="en-US" altLang="ja-JP" sz="900" dirty="0">
              <a:solidFill>
                <a:prstClr val="black"/>
              </a:solidFill>
              <a:latin typeface="HG丸ｺﾞｼｯｸM-PRO" pitchFamily="50" charset="-128"/>
              <a:ea typeface="HG丸ｺﾞｼｯｸM-PRO" pitchFamily="50" charset="-128"/>
            </a:endParaRPr>
          </a:p>
        </p:txBody>
      </p:sp>
      <p:sp>
        <p:nvSpPr>
          <p:cNvPr id="77" name="正方形/長方形 76"/>
          <p:cNvSpPr/>
          <p:nvPr/>
        </p:nvSpPr>
        <p:spPr>
          <a:xfrm>
            <a:off x="2349164" y="5142382"/>
            <a:ext cx="1685078"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最新の専門情報を閲覧したい</a:t>
            </a:r>
            <a:endParaRPr lang="en-US" altLang="ja-JP" sz="900" dirty="0">
              <a:solidFill>
                <a:prstClr val="black"/>
              </a:solidFill>
              <a:latin typeface="HG丸ｺﾞｼｯｸM-PRO" pitchFamily="50" charset="-128"/>
              <a:ea typeface="HG丸ｺﾞｼｯｸM-PRO" pitchFamily="50" charset="-128"/>
            </a:endParaRPr>
          </a:p>
        </p:txBody>
      </p:sp>
      <p:sp>
        <p:nvSpPr>
          <p:cNvPr id="78" name="正方形/長方形 77"/>
          <p:cNvSpPr/>
          <p:nvPr/>
        </p:nvSpPr>
        <p:spPr>
          <a:xfrm>
            <a:off x="2349966" y="5499572"/>
            <a:ext cx="1338828"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古い文献を閲覧したい</a:t>
            </a:r>
            <a:endParaRPr lang="en-US" altLang="ja-JP" sz="900" dirty="0">
              <a:solidFill>
                <a:prstClr val="black"/>
              </a:solidFill>
              <a:latin typeface="HG丸ｺﾞｼｯｸM-PRO" pitchFamily="50" charset="-128"/>
              <a:ea typeface="HG丸ｺﾞｼｯｸM-PRO" pitchFamily="50" charset="-128"/>
            </a:endParaRPr>
          </a:p>
        </p:txBody>
      </p:sp>
      <p:sp>
        <p:nvSpPr>
          <p:cNvPr id="80" name="正方形/長方形 79"/>
          <p:cNvSpPr/>
          <p:nvPr/>
        </p:nvSpPr>
        <p:spPr>
          <a:xfrm>
            <a:off x="2238452" y="4714884"/>
            <a:ext cx="191591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ごく普通の書店や電子出版サイト</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にあるものを読みたい</a:t>
            </a:r>
            <a:endParaRPr lang="en-US" altLang="ja-JP" sz="900" dirty="0">
              <a:solidFill>
                <a:prstClr val="black"/>
              </a:solidFill>
              <a:latin typeface="HG丸ｺﾞｼｯｸM-PRO" pitchFamily="50" charset="-128"/>
              <a:ea typeface="HG丸ｺﾞｼｯｸM-PRO" pitchFamily="50" charset="-128"/>
            </a:endParaRPr>
          </a:p>
        </p:txBody>
      </p:sp>
      <p:sp>
        <p:nvSpPr>
          <p:cNvPr id="81" name="正方形/長方形 80"/>
          <p:cNvSpPr/>
          <p:nvPr/>
        </p:nvSpPr>
        <p:spPr>
          <a:xfrm>
            <a:off x="2346759" y="5856762"/>
            <a:ext cx="1685078"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古い文献の現物を閲覧したい</a:t>
            </a:r>
            <a:endParaRPr lang="en-US" altLang="ja-JP" sz="900" dirty="0">
              <a:solidFill>
                <a:prstClr val="black"/>
              </a:solidFill>
              <a:latin typeface="HG丸ｺﾞｼｯｸM-PRO" pitchFamily="50" charset="-128"/>
              <a:ea typeface="HG丸ｺﾞｼｯｸM-PRO" pitchFamily="50" charset="-128"/>
            </a:endParaRPr>
          </a:p>
        </p:txBody>
      </p:sp>
      <p:sp>
        <p:nvSpPr>
          <p:cNvPr id="82" name="フローチャート : 代替処理 81"/>
          <p:cNvSpPr/>
          <p:nvPr/>
        </p:nvSpPr>
        <p:spPr>
          <a:xfrm>
            <a:off x="2166910" y="714356"/>
            <a:ext cx="2286016" cy="342902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HG丸ｺﾞｼｯｸM-PRO" pitchFamily="50" charset="-128"/>
                <a:ea typeface="HG丸ｺﾞｼｯｸM-PRO" pitchFamily="50" charset="-128"/>
              </a:rPr>
              <a:t>利用目的１</a:t>
            </a:r>
            <a:endParaRPr lang="en-US" altLang="ja-JP" sz="900" dirty="0">
              <a:solidFill>
                <a:prstClr val="black"/>
              </a:solidFill>
              <a:latin typeface="HG丸ｺﾞｼｯｸM-PRO" pitchFamily="50" charset="-128"/>
              <a:ea typeface="HG丸ｺﾞｼｯｸM-PRO" pitchFamily="50" charset="-128"/>
            </a:endParaRPr>
          </a:p>
        </p:txBody>
      </p:sp>
      <p:sp>
        <p:nvSpPr>
          <p:cNvPr id="83" name="正方形/長方形 82"/>
          <p:cNvSpPr/>
          <p:nvPr/>
        </p:nvSpPr>
        <p:spPr>
          <a:xfrm>
            <a:off x="2309786" y="3631172"/>
            <a:ext cx="156966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当館蔵書検索＋複写申込み</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をしたい（</a:t>
            </a:r>
            <a:r>
              <a:rPr lang="en-US" altLang="ja-JP" sz="900" dirty="0">
                <a:solidFill>
                  <a:prstClr val="black"/>
                </a:solidFill>
                <a:latin typeface="HG丸ｺﾞｼｯｸM-PRO" pitchFamily="50" charset="-128"/>
                <a:ea typeface="HG丸ｺﾞｼｯｸM-PRO" pitchFamily="50" charset="-128"/>
              </a:rPr>
              <a:t>NDL-OPAC</a:t>
            </a:r>
            <a:r>
              <a:rPr lang="ja-JP" altLang="en-US" sz="900" dirty="0">
                <a:solidFill>
                  <a:prstClr val="black"/>
                </a:solidFill>
                <a:latin typeface="HG丸ｺﾞｼｯｸM-PRO" pitchFamily="50" charset="-128"/>
                <a:ea typeface="HG丸ｺﾞｼｯｸM-PRO" pitchFamily="50" charset="-128"/>
              </a:rPr>
              <a:t>）</a:t>
            </a:r>
            <a:endParaRPr lang="en-US" altLang="ja-JP" sz="900" dirty="0">
              <a:solidFill>
                <a:prstClr val="black"/>
              </a:solidFill>
              <a:latin typeface="HG丸ｺﾞｼｯｸM-PRO" pitchFamily="50" charset="-128"/>
              <a:ea typeface="HG丸ｺﾞｼｯｸM-PRO" pitchFamily="50" charset="-128"/>
            </a:endParaRPr>
          </a:p>
        </p:txBody>
      </p:sp>
      <p:sp>
        <p:nvSpPr>
          <p:cNvPr id="84" name="正方形/長方形 83"/>
          <p:cNvSpPr/>
          <p:nvPr/>
        </p:nvSpPr>
        <p:spPr>
          <a:xfrm>
            <a:off x="2279491" y="1071546"/>
            <a:ext cx="1685078"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デジタル・冊子体の区別なく</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また、所蔵場所に関係なく、</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閲覧しやすいものを</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検索・利用したい</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（情報探索の基本サービス）</a:t>
            </a:r>
            <a:endParaRPr lang="en-US" altLang="ja-JP" sz="900" dirty="0">
              <a:solidFill>
                <a:prstClr val="black"/>
              </a:solidFill>
              <a:latin typeface="HG丸ｺﾞｼｯｸM-PRO" pitchFamily="50" charset="-128"/>
              <a:ea typeface="HG丸ｺﾞｼｯｸM-PRO" pitchFamily="50" charset="-128"/>
            </a:endParaRPr>
          </a:p>
        </p:txBody>
      </p:sp>
      <p:sp>
        <p:nvSpPr>
          <p:cNvPr id="85" name="正方形/長方形 84"/>
          <p:cNvSpPr/>
          <p:nvPr/>
        </p:nvSpPr>
        <p:spPr>
          <a:xfrm>
            <a:off x="2174113" y="3064046"/>
            <a:ext cx="2146743"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所蔵場所に関係なく目録検索</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アクセスのしやすいところを優先的に</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案内してほしい（総合目録）</a:t>
            </a:r>
            <a:endParaRPr lang="en-US" altLang="ja-JP" sz="900" dirty="0">
              <a:solidFill>
                <a:prstClr val="black"/>
              </a:solidFill>
              <a:latin typeface="HG丸ｺﾞｼｯｸM-PRO" pitchFamily="50" charset="-128"/>
              <a:ea typeface="HG丸ｺﾞｼｯｸM-PRO" pitchFamily="50" charset="-128"/>
            </a:endParaRPr>
          </a:p>
        </p:txBody>
      </p:sp>
      <p:sp>
        <p:nvSpPr>
          <p:cNvPr id="86" name="正方形/長方形 85"/>
          <p:cNvSpPr/>
          <p:nvPr/>
        </p:nvSpPr>
        <p:spPr>
          <a:xfrm>
            <a:off x="2238452" y="1928803"/>
            <a:ext cx="1864614"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en-US" altLang="ja-JP" sz="900" dirty="0">
                <a:solidFill>
                  <a:prstClr val="black"/>
                </a:solidFill>
                <a:latin typeface="HG丸ｺﾞｼｯｸM-PRO" pitchFamily="50" charset="-128"/>
                <a:ea typeface="HG丸ｺﾞｼｯｸM-PRO" pitchFamily="50" charset="-128"/>
              </a:rPr>
              <a:t>Google</a:t>
            </a:r>
            <a:r>
              <a:rPr lang="ja-JP" altLang="en-US" sz="900" dirty="0">
                <a:solidFill>
                  <a:prstClr val="black"/>
                </a:solidFill>
                <a:latin typeface="HG丸ｺﾞｼｯｸM-PRO" pitchFamily="50" charset="-128"/>
                <a:ea typeface="HG丸ｺﾞｼｯｸM-PRO" pitchFamily="50" charset="-128"/>
              </a:rPr>
              <a:t>などの検索エンジンでは</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得られない情報への手掛かりが</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ほしい（リサーチナビ）</a:t>
            </a:r>
            <a:endParaRPr lang="en-US" altLang="ja-JP" sz="900" dirty="0">
              <a:solidFill>
                <a:prstClr val="black"/>
              </a:solidFill>
              <a:latin typeface="HG丸ｺﾞｼｯｸM-PRO" pitchFamily="50" charset="-128"/>
              <a:ea typeface="HG丸ｺﾞｼｯｸM-PRO" pitchFamily="50" charset="-128"/>
            </a:endParaRPr>
          </a:p>
        </p:txBody>
      </p:sp>
      <p:sp>
        <p:nvSpPr>
          <p:cNvPr id="87" name="正方形/長方形 86"/>
          <p:cNvSpPr/>
          <p:nvPr/>
        </p:nvSpPr>
        <p:spPr>
          <a:xfrm>
            <a:off x="2210400" y="2492542"/>
            <a:ext cx="2262158"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デジタルコンテンツだけを、所蔵場所に</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関係なく、閲覧しやすいものを</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検索・利用したい（</a:t>
            </a:r>
            <a:r>
              <a:rPr lang="en-US" altLang="ja-JP" sz="900" dirty="0">
                <a:solidFill>
                  <a:prstClr val="black"/>
                </a:solidFill>
                <a:latin typeface="HG丸ｺﾞｼｯｸM-PRO" pitchFamily="50" charset="-128"/>
                <a:ea typeface="HG丸ｺﾞｼｯｸM-PRO" pitchFamily="50" charset="-128"/>
              </a:rPr>
              <a:t>PORTA</a:t>
            </a:r>
            <a:r>
              <a:rPr lang="ja-JP" altLang="en-US" sz="900" dirty="0">
                <a:solidFill>
                  <a:prstClr val="black"/>
                </a:solidFill>
                <a:latin typeface="HG丸ｺﾞｼｯｸM-PRO" pitchFamily="50" charset="-128"/>
                <a:ea typeface="HG丸ｺﾞｼｯｸM-PRO" pitchFamily="50" charset="-128"/>
              </a:rPr>
              <a:t>）</a:t>
            </a:r>
            <a:endParaRPr lang="en-US" altLang="ja-JP" sz="900" dirty="0">
              <a:solidFill>
                <a:prstClr val="black"/>
              </a:solidFill>
              <a:latin typeface="HG丸ｺﾞｼｯｸM-PRO" pitchFamily="50" charset="-128"/>
              <a:ea typeface="HG丸ｺﾞｼｯｸM-PRO" pitchFamily="50" charset="-128"/>
            </a:endParaRPr>
          </a:p>
        </p:txBody>
      </p:sp>
      <p:sp>
        <p:nvSpPr>
          <p:cNvPr id="88" name="フローチャート : 代替処理 87"/>
          <p:cNvSpPr/>
          <p:nvPr/>
        </p:nvSpPr>
        <p:spPr>
          <a:xfrm>
            <a:off x="8453454" y="714356"/>
            <a:ext cx="2071702" cy="307183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HG丸ｺﾞｼｯｸM-PRO" pitchFamily="50" charset="-128"/>
                <a:ea typeface="HG丸ｺﾞｼｯｸM-PRO" pitchFamily="50" charset="-128"/>
              </a:rPr>
              <a:t>利用場所</a:t>
            </a:r>
            <a:endParaRPr lang="en-US" altLang="ja-JP" sz="900" dirty="0">
              <a:solidFill>
                <a:prstClr val="black"/>
              </a:solidFill>
              <a:latin typeface="HG丸ｺﾞｼｯｸM-PRO" pitchFamily="50" charset="-128"/>
              <a:ea typeface="HG丸ｺﾞｼｯｸM-PRO" pitchFamily="50" charset="-128"/>
            </a:endParaRPr>
          </a:p>
        </p:txBody>
      </p:sp>
      <p:sp>
        <p:nvSpPr>
          <p:cNvPr id="89" name="フローチャート : 代替処理 88"/>
          <p:cNvSpPr/>
          <p:nvPr/>
        </p:nvSpPr>
        <p:spPr>
          <a:xfrm>
            <a:off x="4524364" y="714356"/>
            <a:ext cx="1785950"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HG丸ｺﾞｼｯｸM-PRO" pitchFamily="50" charset="-128"/>
                <a:ea typeface="HG丸ｺﾞｼｯｸM-PRO" pitchFamily="50" charset="-128"/>
              </a:rPr>
              <a:t>利用者種別１</a:t>
            </a:r>
            <a:endParaRPr lang="en-US" altLang="ja-JP" sz="900" dirty="0">
              <a:solidFill>
                <a:prstClr val="black"/>
              </a:solidFill>
              <a:latin typeface="HG丸ｺﾞｼｯｸM-PRO" pitchFamily="50" charset="-128"/>
              <a:ea typeface="HG丸ｺﾞｼｯｸM-PRO" pitchFamily="50" charset="-128"/>
            </a:endParaRPr>
          </a:p>
        </p:txBody>
      </p:sp>
      <p:sp>
        <p:nvSpPr>
          <p:cNvPr id="90" name="正方形/長方形 89"/>
          <p:cNvSpPr/>
          <p:nvPr/>
        </p:nvSpPr>
        <p:spPr>
          <a:xfrm>
            <a:off x="8557501" y="1000109"/>
            <a:ext cx="1454245"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屋内</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公開されているデジタル</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コンテンツだけ見たい</a:t>
            </a:r>
            <a:endParaRPr lang="en-US" altLang="ja-JP" sz="900" dirty="0">
              <a:solidFill>
                <a:prstClr val="black"/>
              </a:solidFill>
              <a:latin typeface="HG丸ｺﾞｼｯｸM-PRO" pitchFamily="50" charset="-128"/>
              <a:ea typeface="HG丸ｺﾞｼｯｸM-PRO" pitchFamily="50" charset="-128"/>
            </a:endParaRPr>
          </a:p>
        </p:txBody>
      </p:sp>
      <p:sp>
        <p:nvSpPr>
          <p:cNvPr id="91" name="正方形/長方形 90"/>
          <p:cNvSpPr/>
          <p:nvPr/>
        </p:nvSpPr>
        <p:spPr>
          <a:xfrm>
            <a:off x="8516181" y="1571612"/>
            <a:ext cx="2031325"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移動中、移動先</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ネットブック、スマートフォンや</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携帯電話で見られるコンテンツだけ</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見たい</a:t>
            </a:r>
            <a:endParaRPr lang="en-US" altLang="ja-JP" sz="900" dirty="0">
              <a:solidFill>
                <a:prstClr val="black"/>
              </a:solidFill>
              <a:latin typeface="HG丸ｺﾞｼｯｸM-PRO" pitchFamily="50" charset="-128"/>
              <a:ea typeface="HG丸ｺﾞｼｯｸM-PRO" pitchFamily="50" charset="-128"/>
            </a:endParaRPr>
          </a:p>
          <a:p>
            <a:pPr algn="ctr"/>
            <a:endParaRPr lang="en-US" altLang="ja-JP" sz="900" dirty="0">
              <a:solidFill>
                <a:prstClr val="black"/>
              </a:solidFill>
              <a:latin typeface="HG丸ｺﾞｼｯｸM-PRO" pitchFamily="50" charset="-128"/>
              <a:ea typeface="HG丸ｺﾞｼｯｸM-PRO" pitchFamily="50" charset="-128"/>
            </a:endParaRPr>
          </a:p>
        </p:txBody>
      </p:sp>
      <p:sp>
        <p:nvSpPr>
          <p:cNvPr id="92" name="正方形/長方形 91"/>
          <p:cNvSpPr/>
          <p:nvPr/>
        </p:nvSpPr>
        <p:spPr>
          <a:xfrm>
            <a:off x="8427109" y="2428869"/>
            <a:ext cx="2031326"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en-US" altLang="ja-JP" sz="900" dirty="0">
                <a:solidFill>
                  <a:prstClr val="black"/>
                </a:solidFill>
                <a:latin typeface="HG丸ｺﾞｼｯｸM-PRO" pitchFamily="50" charset="-128"/>
                <a:ea typeface="HG丸ｺﾞｼｯｸM-PRO" pitchFamily="50" charset="-128"/>
              </a:rPr>
              <a:t>NDL</a:t>
            </a:r>
            <a:r>
              <a:rPr lang="ja-JP" altLang="en-US" sz="900" dirty="0">
                <a:solidFill>
                  <a:prstClr val="black"/>
                </a:solidFill>
                <a:latin typeface="HG丸ｺﾞｼｯｸM-PRO" pitchFamily="50" charset="-128"/>
                <a:ea typeface="HG丸ｺﾞｼｯｸM-PRO" pitchFamily="50" charset="-128"/>
              </a:rPr>
              <a:t>館内</a:t>
            </a:r>
            <a:endParaRPr lang="en-US" altLang="ja-JP" sz="900" dirty="0">
              <a:solidFill>
                <a:prstClr val="black"/>
              </a:solidFill>
              <a:latin typeface="HG丸ｺﾞｼｯｸM-PRO" pitchFamily="50" charset="-128"/>
              <a:ea typeface="HG丸ｺﾞｼｯｸM-PRO" pitchFamily="50" charset="-128"/>
            </a:endParaRPr>
          </a:p>
          <a:p>
            <a:pPr algn="ctr"/>
            <a:r>
              <a:rPr lang="en-US" altLang="ja-JP" sz="900" dirty="0">
                <a:solidFill>
                  <a:prstClr val="black"/>
                </a:solidFill>
                <a:latin typeface="HG丸ｺﾞｼｯｸM-PRO" pitchFamily="50" charset="-128"/>
                <a:ea typeface="HG丸ｺﾞｼｯｸM-PRO" pitchFamily="50" charset="-128"/>
              </a:rPr>
              <a:t>NDL</a:t>
            </a:r>
            <a:r>
              <a:rPr lang="ja-JP" altLang="en-US" sz="900" dirty="0">
                <a:solidFill>
                  <a:prstClr val="black"/>
                </a:solidFill>
                <a:latin typeface="HG丸ｺﾞｼｯｸM-PRO" pitchFamily="50" charset="-128"/>
                <a:ea typeface="HG丸ｺﾞｼｯｸM-PRO" pitchFamily="50" charset="-128"/>
              </a:rPr>
              <a:t>が所蔵している資料、</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館内でしか見られないコンテンツも</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合わせて見たい</a:t>
            </a:r>
            <a:endParaRPr lang="en-US" altLang="ja-JP" sz="900" dirty="0">
              <a:solidFill>
                <a:prstClr val="black"/>
              </a:solidFill>
              <a:latin typeface="HG丸ｺﾞｼｯｸM-PRO" pitchFamily="50" charset="-128"/>
              <a:ea typeface="HG丸ｺﾞｼｯｸM-PRO" pitchFamily="50" charset="-128"/>
            </a:endParaRPr>
          </a:p>
        </p:txBody>
      </p:sp>
      <p:sp>
        <p:nvSpPr>
          <p:cNvPr id="98" name="正方形/長方形 97"/>
          <p:cNvSpPr/>
          <p:nvPr/>
        </p:nvSpPr>
        <p:spPr>
          <a:xfrm>
            <a:off x="8663065" y="3143249"/>
            <a:ext cx="1569661"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公共図書館内</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近くの図書館にあるものも</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合わせて見たい</a:t>
            </a:r>
            <a:endParaRPr lang="en-US" altLang="ja-JP" sz="900" dirty="0">
              <a:solidFill>
                <a:prstClr val="black"/>
              </a:solidFill>
              <a:latin typeface="HG丸ｺﾞｼｯｸM-PRO" pitchFamily="50" charset="-128"/>
              <a:ea typeface="HG丸ｺﾞｼｯｸM-PRO" pitchFamily="50" charset="-128"/>
            </a:endParaRPr>
          </a:p>
        </p:txBody>
      </p:sp>
      <p:sp>
        <p:nvSpPr>
          <p:cNvPr id="99" name="正方形/長方形 98"/>
          <p:cNvSpPr/>
          <p:nvPr/>
        </p:nvSpPr>
        <p:spPr>
          <a:xfrm>
            <a:off x="4728259" y="1071546"/>
            <a:ext cx="110799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健常者：</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読み易ければいい</a:t>
            </a:r>
            <a:endParaRPr lang="en-US" altLang="ja-JP" sz="900" dirty="0">
              <a:solidFill>
                <a:prstClr val="black"/>
              </a:solidFill>
              <a:latin typeface="HG丸ｺﾞｼｯｸM-PRO" pitchFamily="50" charset="-128"/>
              <a:ea typeface="HG丸ｺﾞｼｯｸM-PRO" pitchFamily="50" charset="-128"/>
            </a:endParaRPr>
          </a:p>
        </p:txBody>
      </p:sp>
      <p:sp>
        <p:nvSpPr>
          <p:cNvPr id="100" name="正方形/長方形 99"/>
          <p:cNvSpPr/>
          <p:nvPr/>
        </p:nvSpPr>
        <p:spPr>
          <a:xfrm>
            <a:off x="4603921" y="1555095"/>
            <a:ext cx="1685078"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視覚障害者：</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画像、動画はいらない</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大きな字か、音声で聴きたい</a:t>
            </a:r>
            <a:endParaRPr lang="en-US" altLang="ja-JP" sz="900" dirty="0">
              <a:solidFill>
                <a:prstClr val="black"/>
              </a:solidFill>
              <a:latin typeface="HG丸ｺﾞｼｯｸM-PRO" pitchFamily="50" charset="-128"/>
              <a:ea typeface="HG丸ｺﾞｼｯｸM-PRO" pitchFamily="50" charset="-128"/>
            </a:endParaRPr>
          </a:p>
        </p:txBody>
      </p:sp>
      <p:sp>
        <p:nvSpPr>
          <p:cNvPr id="101" name="正方形/長方形 100"/>
          <p:cNvSpPr/>
          <p:nvPr/>
        </p:nvSpPr>
        <p:spPr>
          <a:xfrm>
            <a:off x="4709825" y="2143116"/>
            <a:ext cx="1107997"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高齢者</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大きな字で見たい</a:t>
            </a:r>
            <a:endParaRPr lang="en-US" altLang="ja-JP" sz="900" dirty="0">
              <a:solidFill>
                <a:prstClr val="black"/>
              </a:solidFill>
              <a:latin typeface="HG丸ｺﾞｼｯｸM-PRO" pitchFamily="50" charset="-128"/>
              <a:ea typeface="HG丸ｺﾞｼｯｸM-PRO" pitchFamily="50" charset="-128"/>
            </a:endParaRPr>
          </a:p>
        </p:txBody>
      </p:sp>
      <p:sp>
        <p:nvSpPr>
          <p:cNvPr id="114" name="正方形/長方形 113"/>
          <p:cNvSpPr/>
          <p:nvPr/>
        </p:nvSpPr>
        <p:spPr>
          <a:xfrm>
            <a:off x="4709824" y="2571745"/>
            <a:ext cx="1338828"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子ども</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やさしい漢字で見たい</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児童向けだけを見たい</a:t>
            </a:r>
            <a:endParaRPr lang="en-US" altLang="ja-JP" sz="900" dirty="0">
              <a:solidFill>
                <a:prstClr val="black"/>
              </a:solidFill>
              <a:latin typeface="HG丸ｺﾞｼｯｸM-PRO" pitchFamily="50" charset="-128"/>
              <a:ea typeface="HG丸ｺﾞｼｯｸM-PRO" pitchFamily="50" charset="-128"/>
            </a:endParaRPr>
          </a:p>
        </p:txBody>
      </p:sp>
      <p:sp>
        <p:nvSpPr>
          <p:cNvPr id="118" name="フローチャート : 代替処理 117"/>
          <p:cNvSpPr/>
          <p:nvPr/>
        </p:nvSpPr>
        <p:spPr>
          <a:xfrm>
            <a:off x="6453190" y="714356"/>
            <a:ext cx="1714512"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HG丸ｺﾞｼｯｸM-PRO" pitchFamily="50" charset="-128"/>
                <a:ea typeface="HG丸ｺﾞｼｯｸM-PRO" pitchFamily="50" charset="-128"/>
              </a:rPr>
              <a:t>利用者種別２</a:t>
            </a:r>
            <a:endParaRPr lang="en-US" altLang="ja-JP" sz="900" dirty="0">
              <a:solidFill>
                <a:prstClr val="black"/>
              </a:solidFill>
              <a:latin typeface="HG丸ｺﾞｼｯｸM-PRO" pitchFamily="50" charset="-128"/>
              <a:ea typeface="HG丸ｺﾞｼｯｸM-PRO" pitchFamily="50" charset="-128"/>
            </a:endParaRPr>
          </a:p>
        </p:txBody>
      </p:sp>
      <p:sp>
        <p:nvSpPr>
          <p:cNvPr id="119" name="正方形/長方形 118"/>
          <p:cNvSpPr/>
          <p:nvPr/>
        </p:nvSpPr>
        <p:spPr>
          <a:xfrm>
            <a:off x="6596067" y="1071546"/>
            <a:ext cx="761747"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一般利用者</a:t>
            </a:r>
            <a:endParaRPr lang="en-US" altLang="ja-JP" sz="900" dirty="0">
              <a:solidFill>
                <a:prstClr val="black"/>
              </a:solidFill>
              <a:latin typeface="HG丸ｺﾞｼｯｸM-PRO" pitchFamily="50" charset="-128"/>
              <a:ea typeface="HG丸ｺﾞｼｯｸM-PRO" pitchFamily="50" charset="-128"/>
            </a:endParaRPr>
          </a:p>
        </p:txBody>
      </p:sp>
      <p:sp>
        <p:nvSpPr>
          <p:cNvPr id="120" name="正方形/長方形 119"/>
          <p:cNvSpPr/>
          <p:nvPr/>
        </p:nvSpPr>
        <p:spPr>
          <a:xfrm>
            <a:off x="6584453" y="1428736"/>
            <a:ext cx="1569661"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専門家</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専門分野の文献だけ見たい</a:t>
            </a:r>
            <a:endParaRPr lang="en-US" altLang="ja-JP" sz="900" dirty="0">
              <a:solidFill>
                <a:prstClr val="black"/>
              </a:solidFill>
              <a:latin typeface="HG丸ｺﾞｼｯｸM-PRO" pitchFamily="50" charset="-128"/>
              <a:ea typeface="HG丸ｺﾞｼｯｸM-PRO" pitchFamily="50" charset="-128"/>
            </a:endParaRPr>
          </a:p>
        </p:txBody>
      </p:sp>
      <p:sp>
        <p:nvSpPr>
          <p:cNvPr id="121" name="正方形/長方形 120"/>
          <p:cNvSpPr/>
          <p:nvPr/>
        </p:nvSpPr>
        <p:spPr>
          <a:xfrm>
            <a:off x="6545573" y="2071679"/>
            <a:ext cx="1518365"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リサーチャー</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辺りが付けられるので、</a:t>
            </a:r>
            <a:endParaRPr lang="en-US" altLang="ja-JP" sz="900" dirty="0">
              <a:solidFill>
                <a:prstClr val="black"/>
              </a:solidFill>
              <a:latin typeface="HG丸ｺﾞｼｯｸM-PRO" pitchFamily="50" charset="-128"/>
              <a:ea typeface="HG丸ｺﾞｼｯｸM-PRO" pitchFamily="50" charset="-128"/>
            </a:endParaRPr>
          </a:p>
          <a:p>
            <a:pPr algn="ctr"/>
            <a:r>
              <a:rPr lang="en-US" altLang="ja-JP" sz="900" dirty="0">
                <a:solidFill>
                  <a:prstClr val="black"/>
                </a:solidFill>
                <a:latin typeface="HG丸ｺﾞｼｯｸM-PRO" pitchFamily="50" charset="-128"/>
                <a:ea typeface="HG丸ｺﾞｼｯｸM-PRO" pitchFamily="50" charset="-128"/>
              </a:rPr>
              <a:t>DB</a:t>
            </a:r>
            <a:r>
              <a:rPr lang="ja-JP" altLang="en-US" sz="900" dirty="0">
                <a:solidFill>
                  <a:prstClr val="black"/>
                </a:solidFill>
                <a:latin typeface="HG丸ｺﾞｼｯｸM-PRO" pitchFamily="50" charset="-128"/>
                <a:ea typeface="HG丸ｺﾞｼｯｸM-PRO" pitchFamily="50" charset="-128"/>
              </a:rPr>
              <a:t>を選択して検索したい</a:t>
            </a:r>
            <a:endParaRPr lang="en-US" altLang="ja-JP" sz="900" dirty="0">
              <a:solidFill>
                <a:prstClr val="black"/>
              </a:solidFill>
              <a:latin typeface="HG丸ｺﾞｼｯｸM-PRO" pitchFamily="50" charset="-128"/>
              <a:ea typeface="HG丸ｺﾞｼｯｸM-PRO" pitchFamily="50" charset="-128"/>
            </a:endParaRPr>
          </a:p>
        </p:txBody>
      </p:sp>
      <p:sp>
        <p:nvSpPr>
          <p:cNvPr id="122" name="正方形/長方形 121"/>
          <p:cNvSpPr/>
          <p:nvPr/>
        </p:nvSpPr>
        <p:spPr>
          <a:xfrm>
            <a:off x="6565610" y="2857496"/>
            <a:ext cx="156966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国会議員</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出典が明確な回答がほしい</a:t>
            </a:r>
            <a:endParaRPr lang="en-US" altLang="ja-JP" sz="900" dirty="0">
              <a:solidFill>
                <a:prstClr val="black"/>
              </a:solidFill>
              <a:latin typeface="HG丸ｺﾞｼｯｸM-PRO" pitchFamily="50" charset="-128"/>
              <a:ea typeface="HG丸ｺﾞｼｯｸM-PRO" pitchFamily="50" charset="-128"/>
            </a:endParaRPr>
          </a:p>
        </p:txBody>
      </p:sp>
      <p:sp>
        <p:nvSpPr>
          <p:cNvPr id="126" name="フローチャート : 代替処理 125"/>
          <p:cNvSpPr/>
          <p:nvPr/>
        </p:nvSpPr>
        <p:spPr>
          <a:xfrm>
            <a:off x="7596198" y="3643314"/>
            <a:ext cx="1643042" cy="3143272"/>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HG丸ｺﾞｼｯｸM-PRO" pitchFamily="50" charset="-128"/>
                <a:ea typeface="HG丸ｺﾞｼｯｸM-PRO" pitchFamily="50" charset="-128"/>
              </a:rPr>
              <a:t>利用機器</a:t>
            </a:r>
            <a:endParaRPr lang="en-US" altLang="ja-JP" sz="900" dirty="0">
              <a:solidFill>
                <a:prstClr val="black"/>
              </a:solidFill>
              <a:latin typeface="HG丸ｺﾞｼｯｸM-PRO" pitchFamily="50" charset="-128"/>
              <a:ea typeface="HG丸ｺﾞｼｯｸM-PRO" pitchFamily="50" charset="-128"/>
            </a:endParaRPr>
          </a:p>
        </p:txBody>
      </p:sp>
      <p:sp>
        <p:nvSpPr>
          <p:cNvPr id="127" name="正方形/長方形 126"/>
          <p:cNvSpPr/>
          <p:nvPr/>
        </p:nvSpPr>
        <p:spPr>
          <a:xfrm>
            <a:off x="7688640" y="3999374"/>
            <a:ext cx="819455"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屋内設置</a:t>
            </a:r>
            <a:r>
              <a:rPr lang="en-US" altLang="ja-JP" sz="900" dirty="0">
                <a:solidFill>
                  <a:prstClr val="black"/>
                </a:solidFill>
                <a:latin typeface="HG丸ｺﾞｼｯｸM-PRO" pitchFamily="50" charset="-128"/>
                <a:ea typeface="HG丸ｺﾞｼｯｸM-PRO" pitchFamily="50" charset="-128"/>
              </a:rPr>
              <a:t>PC</a:t>
            </a:r>
          </a:p>
        </p:txBody>
      </p:sp>
      <p:sp>
        <p:nvSpPr>
          <p:cNvPr id="128" name="正方形/長方形 127"/>
          <p:cNvSpPr/>
          <p:nvPr/>
        </p:nvSpPr>
        <p:spPr>
          <a:xfrm>
            <a:off x="7689545" y="4713754"/>
            <a:ext cx="877163"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ネットブック</a:t>
            </a:r>
            <a:endParaRPr lang="en-US" altLang="ja-JP" sz="900" dirty="0">
              <a:solidFill>
                <a:prstClr val="black"/>
              </a:solidFill>
              <a:latin typeface="HG丸ｺﾞｼｯｸM-PRO" pitchFamily="50" charset="-128"/>
              <a:ea typeface="HG丸ｺﾞｼｯｸM-PRO" pitchFamily="50" charset="-128"/>
            </a:endParaRPr>
          </a:p>
        </p:txBody>
      </p:sp>
      <p:sp>
        <p:nvSpPr>
          <p:cNvPr id="132" name="正方形/長方形 131"/>
          <p:cNvSpPr/>
          <p:nvPr/>
        </p:nvSpPr>
        <p:spPr>
          <a:xfrm>
            <a:off x="7734428" y="5070944"/>
            <a:ext cx="1082349"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スマートフォン</a:t>
            </a:r>
            <a:endParaRPr lang="en-US" altLang="ja-JP" sz="900" dirty="0">
              <a:solidFill>
                <a:prstClr val="black"/>
              </a:solidFill>
              <a:latin typeface="HG丸ｺﾞｼｯｸM-PRO" pitchFamily="50" charset="-128"/>
              <a:ea typeface="HG丸ｺﾞｼｯｸM-PRO" pitchFamily="50" charset="-128"/>
            </a:endParaRPr>
          </a:p>
          <a:p>
            <a:pPr algn="ctr"/>
            <a:r>
              <a:rPr lang="en-US" altLang="ja-JP" sz="900" dirty="0" err="1">
                <a:solidFill>
                  <a:prstClr val="black"/>
                </a:solidFill>
                <a:latin typeface="HG丸ｺﾞｼｯｸM-PRO" pitchFamily="50" charset="-128"/>
                <a:ea typeface="HG丸ｺﾞｼｯｸM-PRO" pitchFamily="50" charset="-128"/>
              </a:rPr>
              <a:t>iPhone,Android</a:t>
            </a:r>
            <a:endParaRPr lang="en-US" altLang="ja-JP" sz="900" dirty="0">
              <a:solidFill>
                <a:prstClr val="black"/>
              </a:solidFill>
              <a:latin typeface="HG丸ｺﾞｼｯｸM-PRO" pitchFamily="50" charset="-128"/>
              <a:ea typeface="HG丸ｺﾞｼｯｸM-PRO" pitchFamily="50" charset="-128"/>
            </a:endParaRPr>
          </a:p>
        </p:txBody>
      </p:sp>
      <p:sp>
        <p:nvSpPr>
          <p:cNvPr id="133" name="正方形/長方形 132"/>
          <p:cNvSpPr/>
          <p:nvPr/>
        </p:nvSpPr>
        <p:spPr>
          <a:xfrm>
            <a:off x="7766489" y="5499572"/>
            <a:ext cx="646331"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携帯電話</a:t>
            </a:r>
            <a:endParaRPr lang="en-US" altLang="ja-JP" sz="900" dirty="0">
              <a:solidFill>
                <a:prstClr val="black"/>
              </a:solidFill>
              <a:latin typeface="HG丸ｺﾞｼｯｸM-PRO" pitchFamily="50" charset="-128"/>
              <a:ea typeface="HG丸ｺﾞｼｯｸM-PRO" pitchFamily="50" charset="-128"/>
            </a:endParaRPr>
          </a:p>
        </p:txBody>
      </p:sp>
      <p:sp>
        <p:nvSpPr>
          <p:cNvPr id="134" name="正方形/長方形 133"/>
          <p:cNvSpPr/>
          <p:nvPr/>
        </p:nvSpPr>
        <p:spPr>
          <a:xfrm>
            <a:off x="7654173" y="4356564"/>
            <a:ext cx="1633782"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家庭用</a:t>
            </a:r>
            <a:r>
              <a:rPr lang="en-US" altLang="ja-JP" sz="900" dirty="0">
                <a:solidFill>
                  <a:prstClr val="black"/>
                </a:solidFill>
                <a:latin typeface="HG丸ｺﾞｼｯｸM-PRO" pitchFamily="50" charset="-128"/>
                <a:ea typeface="HG丸ｺﾞｼｯｸM-PRO" pitchFamily="50" charset="-128"/>
              </a:rPr>
              <a:t>TV</a:t>
            </a:r>
            <a:r>
              <a:rPr lang="ja-JP" altLang="en-US" sz="900" dirty="0" err="1">
                <a:solidFill>
                  <a:prstClr val="black"/>
                </a:solidFill>
                <a:latin typeface="HG丸ｺﾞｼｯｸM-PRO" pitchFamily="50" charset="-128"/>
                <a:ea typeface="HG丸ｺﾞｼｯｸM-PRO" pitchFamily="50" charset="-128"/>
              </a:rPr>
              <a:t>、</a:t>
            </a:r>
            <a:r>
              <a:rPr lang="ja-JP" altLang="en-US" sz="900" dirty="0">
                <a:solidFill>
                  <a:prstClr val="black"/>
                </a:solidFill>
                <a:latin typeface="HG丸ｺﾞｼｯｸM-PRO" pitchFamily="50" charset="-128"/>
                <a:ea typeface="HG丸ｺﾞｼｯｸM-PRO" pitchFamily="50" charset="-128"/>
              </a:rPr>
              <a:t>家庭用ゲーム機</a:t>
            </a:r>
            <a:endParaRPr lang="en-US" altLang="ja-JP" sz="900" dirty="0">
              <a:solidFill>
                <a:prstClr val="black"/>
              </a:solidFill>
              <a:latin typeface="HG丸ｺﾞｼｯｸM-PRO" pitchFamily="50" charset="-128"/>
              <a:ea typeface="HG丸ｺﾞｼｯｸM-PRO" pitchFamily="50" charset="-128"/>
            </a:endParaRPr>
          </a:p>
        </p:txBody>
      </p:sp>
      <p:sp>
        <p:nvSpPr>
          <p:cNvPr id="135" name="正方形/長方形 134"/>
          <p:cNvSpPr/>
          <p:nvPr/>
        </p:nvSpPr>
        <p:spPr>
          <a:xfrm>
            <a:off x="7693552" y="5786455"/>
            <a:ext cx="1223412"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来館者用</a:t>
            </a:r>
            <a:r>
              <a:rPr lang="en-US" altLang="ja-JP" sz="900" dirty="0">
                <a:solidFill>
                  <a:prstClr val="black"/>
                </a:solidFill>
                <a:latin typeface="HG丸ｺﾞｼｯｸM-PRO" pitchFamily="50" charset="-128"/>
                <a:ea typeface="HG丸ｺﾞｼｯｸM-PRO" pitchFamily="50" charset="-128"/>
              </a:rPr>
              <a:t>PC</a:t>
            </a:r>
          </a:p>
          <a:p>
            <a:pPr algn="ctr"/>
            <a:r>
              <a:rPr lang="ja-JP" altLang="en-US" sz="900" dirty="0">
                <a:solidFill>
                  <a:prstClr val="black"/>
                </a:solidFill>
                <a:latin typeface="HG丸ｺﾞｼｯｸM-PRO" pitchFamily="50" charset="-128"/>
                <a:ea typeface="HG丸ｺﾞｼｯｸM-PRO" pitchFamily="50" charset="-128"/>
              </a:rPr>
              <a:t>タッチパネル、</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キーボード、マウス</a:t>
            </a:r>
            <a:endParaRPr lang="en-US" altLang="ja-JP" sz="900" dirty="0">
              <a:solidFill>
                <a:prstClr val="black"/>
              </a:solidFill>
              <a:latin typeface="HG丸ｺﾞｼｯｸM-PRO" pitchFamily="50" charset="-128"/>
              <a:ea typeface="HG丸ｺﾞｼｯｸM-PRO" pitchFamily="50" charset="-128"/>
            </a:endParaRPr>
          </a:p>
        </p:txBody>
      </p:sp>
      <p:sp>
        <p:nvSpPr>
          <p:cNvPr id="136" name="正方形/長方形 135"/>
          <p:cNvSpPr/>
          <p:nvPr/>
        </p:nvSpPr>
        <p:spPr>
          <a:xfrm>
            <a:off x="7729619" y="6357958"/>
            <a:ext cx="1107996"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大型タッチパネル</a:t>
            </a:r>
            <a:endParaRPr lang="en-US" altLang="ja-JP" sz="900" dirty="0">
              <a:solidFill>
                <a:prstClr val="black"/>
              </a:solidFill>
              <a:latin typeface="HG丸ｺﾞｼｯｸM-PRO" pitchFamily="50" charset="-128"/>
              <a:ea typeface="HG丸ｺﾞｼｯｸM-PRO" pitchFamily="50" charset="-128"/>
            </a:endParaRPr>
          </a:p>
          <a:p>
            <a:pPr algn="ctr"/>
            <a:r>
              <a:rPr lang="ja-JP" altLang="en-US" sz="900" dirty="0">
                <a:solidFill>
                  <a:prstClr val="black"/>
                </a:solidFill>
                <a:latin typeface="HG丸ｺﾞｼｯｸM-PRO" pitchFamily="50" charset="-128"/>
                <a:ea typeface="HG丸ｺﾞｼｯｸM-PRO" pitchFamily="50" charset="-128"/>
              </a:rPr>
              <a:t>キオスク端末</a:t>
            </a:r>
            <a:endParaRPr lang="en-US" altLang="ja-JP" sz="900" dirty="0">
              <a:solidFill>
                <a:prstClr val="black"/>
              </a:solidFill>
              <a:latin typeface="HG丸ｺﾞｼｯｸM-PRO" pitchFamily="50" charset="-128"/>
              <a:ea typeface="HG丸ｺﾞｼｯｸM-PRO" pitchFamily="50" charset="-128"/>
            </a:endParaRPr>
          </a:p>
        </p:txBody>
      </p:sp>
      <p:sp>
        <p:nvSpPr>
          <p:cNvPr id="137" name="円/楕円 136"/>
          <p:cNvSpPr/>
          <p:nvPr/>
        </p:nvSpPr>
        <p:spPr>
          <a:xfrm>
            <a:off x="4381488" y="4000505"/>
            <a:ext cx="3071834" cy="1714511"/>
          </a:xfrm>
          <a:prstGeom prst="ellipse">
            <a:avLst/>
          </a:prstGeom>
          <a:solidFill>
            <a:srgbClr val="FFF6B7"/>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solidFill>
                <a:prstClr val="black"/>
              </a:solidFill>
              <a:latin typeface="HG丸ｺﾞｼｯｸM-PRO" pitchFamily="50" charset="-128"/>
              <a:ea typeface="HG丸ｺﾞｼｯｸM-PRO" pitchFamily="50" charset="-128"/>
            </a:endParaRPr>
          </a:p>
        </p:txBody>
      </p:sp>
      <p:sp>
        <p:nvSpPr>
          <p:cNvPr id="138" name="円/楕円 137"/>
          <p:cNvSpPr/>
          <p:nvPr/>
        </p:nvSpPr>
        <p:spPr>
          <a:xfrm>
            <a:off x="4238612" y="6000768"/>
            <a:ext cx="3286148" cy="714380"/>
          </a:xfrm>
          <a:prstGeom prst="ellipse">
            <a:avLst/>
          </a:prstGeom>
          <a:solidFill>
            <a:srgbClr val="CCFFCC"/>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solidFill>
                <a:prstClr val="black"/>
              </a:solidFill>
              <a:latin typeface="HG丸ｺﾞｼｯｸM-PRO" pitchFamily="50" charset="-128"/>
              <a:ea typeface="HG丸ｺﾞｼｯｸM-PRO" pitchFamily="50" charset="-128"/>
            </a:endParaRPr>
          </a:p>
        </p:txBody>
      </p:sp>
      <p:sp>
        <p:nvSpPr>
          <p:cNvPr id="139" name="テキスト ボックス 138"/>
          <p:cNvSpPr txBox="1"/>
          <p:nvPr/>
        </p:nvSpPr>
        <p:spPr>
          <a:xfrm>
            <a:off x="5024430" y="4214818"/>
            <a:ext cx="1500198" cy="338554"/>
          </a:xfrm>
          <a:prstGeom prst="rect">
            <a:avLst/>
          </a:prstGeom>
          <a:noFill/>
        </p:spPr>
        <p:txBody>
          <a:bodyPr wrap="square" rtlCol="0">
            <a:spAutoFit/>
          </a:bodyPr>
          <a:lstStyle/>
          <a:p>
            <a:pPr algn="ctr"/>
            <a:r>
              <a:rPr lang="ja-JP" altLang="en-US" sz="1600" dirty="0">
                <a:solidFill>
                  <a:prstClr val="black"/>
                </a:solidFill>
              </a:rPr>
              <a:t>サービス要件</a:t>
            </a:r>
          </a:p>
        </p:txBody>
      </p:sp>
      <p:cxnSp>
        <p:nvCxnSpPr>
          <p:cNvPr id="140" name="直線矢印コネクタ 139"/>
          <p:cNvCxnSpPr>
            <a:endCxn id="137" idx="1"/>
          </p:cNvCxnSpPr>
          <p:nvPr/>
        </p:nvCxnSpPr>
        <p:spPr>
          <a:xfrm rot="16200000" flipH="1">
            <a:off x="4445156" y="3865396"/>
            <a:ext cx="393960" cy="378424"/>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endCxn id="137" idx="2"/>
          </p:cNvCxnSpPr>
          <p:nvPr/>
        </p:nvCxnSpPr>
        <p:spPr>
          <a:xfrm>
            <a:off x="4095736" y="4750604"/>
            <a:ext cx="285752" cy="107157"/>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89" idx="2"/>
            <a:endCxn id="137" idx="0"/>
          </p:cNvCxnSpPr>
          <p:nvPr/>
        </p:nvCxnSpPr>
        <p:spPr>
          <a:xfrm rot="16200000" flipH="1">
            <a:off x="5453058" y="3536157"/>
            <a:ext cx="428628" cy="500066"/>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8" idx="2"/>
          </p:cNvCxnSpPr>
          <p:nvPr/>
        </p:nvCxnSpPr>
        <p:spPr>
          <a:xfrm rot="5400000">
            <a:off x="6524627" y="3214687"/>
            <a:ext cx="428630" cy="114300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137" idx="7"/>
          </p:cNvCxnSpPr>
          <p:nvPr/>
        </p:nvCxnSpPr>
        <p:spPr>
          <a:xfrm rot="10800000" flipV="1">
            <a:off x="7003462" y="3357560"/>
            <a:ext cx="1449996" cy="89402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endCxn id="137" idx="6"/>
          </p:cNvCxnSpPr>
          <p:nvPr/>
        </p:nvCxnSpPr>
        <p:spPr>
          <a:xfrm rot="10800000" flipV="1">
            <a:off x="7453322" y="4786328"/>
            <a:ext cx="142876" cy="71432"/>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正方形/長方形 173"/>
          <p:cNvSpPr/>
          <p:nvPr/>
        </p:nvSpPr>
        <p:spPr>
          <a:xfrm>
            <a:off x="4401735" y="4500570"/>
            <a:ext cx="2492990"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全てのインターネット情報を検索対象とする</a:t>
            </a:r>
            <a:endParaRPr lang="en-US" altLang="ja-JP" sz="900" dirty="0">
              <a:solidFill>
                <a:prstClr val="black"/>
              </a:solidFill>
              <a:latin typeface="HG丸ｺﾞｼｯｸM-PRO" pitchFamily="50" charset="-128"/>
              <a:ea typeface="HG丸ｺﾞｼｯｸM-PRO" pitchFamily="50" charset="-128"/>
            </a:endParaRPr>
          </a:p>
        </p:txBody>
      </p:sp>
      <p:sp>
        <p:nvSpPr>
          <p:cNvPr id="176" name="正方形/長方形 175"/>
          <p:cNvSpPr/>
          <p:nvPr/>
        </p:nvSpPr>
        <p:spPr>
          <a:xfrm>
            <a:off x="4303952" y="4786322"/>
            <a:ext cx="3531736"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目的、環境、スキルに応じて、あらかじめ絞り込めるようにする</a:t>
            </a:r>
            <a:endParaRPr lang="en-US" altLang="ja-JP" sz="900" dirty="0">
              <a:solidFill>
                <a:prstClr val="black"/>
              </a:solidFill>
              <a:latin typeface="HG丸ｺﾞｼｯｸM-PRO" pitchFamily="50" charset="-128"/>
              <a:ea typeface="HG丸ｺﾞｼｯｸM-PRO" pitchFamily="50" charset="-128"/>
            </a:endParaRPr>
          </a:p>
        </p:txBody>
      </p:sp>
      <p:sp>
        <p:nvSpPr>
          <p:cNvPr id="177" name="正方形/長方形 176"/>
          <p:cNvSpPr/>
          <p:nvPr/>
        </p:nvSpPr>
        <p:spPr>
          <a:xfrm>
            <a:off x="4478679" y="5072074"/>
            <a:ext cx="2031326"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目的に近いものを優先的に表示する</a:t>
            </a:r>
            <a:endParaRPr lang="en-US" altLang="ja-JP" sz="900" dirty="0">
              <a:solidFill>
                <a:prstClr val="black"/>
              </a:solidFill>
              <a:latin typeface="HG丸ｺﾞｼｯｸM-PRO" pitchFamily="50" charset="-128"/>
              <a:ea typeface="HG丸ｺﾞｼｯｸM-PRO" pitchFamily="50" charset="-128"/>
            </a:endParaRPr>
          </a:p>
        </p:txBody>
      </p:sp>
      <p:sp>
        <p:nvSpPr>
          <p:cNvPr id="179" name="正方形/長方形 178"/>
          <p:cNvSpPr/>
          <p:nvPr/>
        </p:nvSpPr>
        <p:spPr>
          <a:xfrm>
            <a:off x="4344828" y="5357826"/>
            <a:ext cx="2723824"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HG丸ｺﾞｼｯｸM-PRO" pitchFamily="50" charset="-128"/>
                <a:ea typeface="HG丸ｺﾞｼｯｸM-PRO" pitchFamily="50" charset="-128"/>
              </a:rPr>
              <a:t>ヒットするものがなくても、次の手段を提示する</a:t>
            </a:r>
            <a:endParaRPr lang="en-US" altLang="ja-JP" sz="900" dirty="0">
              <a:solidFill>
                <a:prstClr val="black"/>
              </a:solidFill>
              <a:latin typeface="HG丸ｺﾞｼｯｸM-PRO" pitchFamily="50" charset="-128"/>
              <a:ea typeface="HG丸ｺﾞｼｯｸM-PRO" pitchFamily="50" charset="-128"/>
            </a:endParaRPr>
          </a:p>
        </p:txBody>
      </p:sp>
      <p:cxnSp>
        <p:nvCxnSpPr>
          <p:cNvPr id="182" name="直線矢印コネクタ 181"/>
          <p:cNvCxnSpPr>
            <a:stCxn id="137" idx="4"/>
            <a:endCxn id="138" idx="0"/>
          </p:cNvCxnSpPr>
          <p:nvPr/>
        </p:nvCxnSpPr>
        <p:spPr>
          <a:xfrm rot="5400000">
            <a:off x="5756671" y="5840033"/>
            <a:ext cx="285753" cy="35719"/>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952992" y="6072207"/>
            <a:ext cx="1785950" cy="584775"/>
          </a:xfrm>
          <a:prstGeom prst="rect">
            <a:avLst/>
          </a:prstGeom>
          <a:noFill/>
        </p:spPr>
        <p:txBody>
          <a:bodyPr wrap="square" rtlCol="0">
            <a:spAutoFit/>
          </a:bodyPr>
          <a:lstStyle/>
          <a:p>
            <a:pPr algn="ctr"/>
            <a:r>
              <a:rPr lang="ja-JP" altLang="en-US" sz="1600" dirty="0">
                <a:solidFill>
                  <a:prstClr val="black"/>
                </a:solidFill>
              </a:rPr>
              <a:t>システム化要件</a:t>
            </a:r>
            <a:endParaRPr lang="en-US" altLang="ja-JP" sz="1600" dirty="0">
              <a:solidFill>
                <a:prstClr val="black"/>
              </a:solidFill>
            </a:endParaRPr>
          </a:p>
          <a:p>
            <a:pPr algn="ctr"/>
            <a:r>
              <a:rPr lang="ja-JP" altLang="en-US" sz="1600" dirty="0">
                <a:solidFill>
                  <a:prstClr val="black"/>
                </a:solidFill>
              </a:rPr>
              <a:t>（実現化方法）</a:t>
            </a:r>
          </a:p>
        </p:txBody>
      </p:sp>
      <p:sp>
        <p:nvSpPr>
          <p:cNvPr id="54" name="スライド番号プレースホルダ 53"/>
          <p:cNvSpPr>
            <a:spLocks noGrp="1"/>
          </p:cNvSpPr>
          <p:nvPr>
            <p:ph type="sldNum" sz="quarter" idx="11"/>
          </p:nvPr>
        </p:nvSpPr>
        <p:spPr/>
        <p:txBody>
          <a:bodyPr/>
          <a:lstStyle/>
          <a:p>
            <a:pPr>
              <a:defRPr/>
            </a:pPr>
            <a:fld id="{DFA1AA98-C5D7-43DB-8850-82B4698A43C7}" type="slidenum">
              <a:rPr lang="en-US" altLang="ja-JP" smtClean="0">
                <a:solidFill>
                  <a:prstClr val="black">
                    <a:tint val="75000"/>
                  </a:prstClr>
                </a:solidFill>
              </a:rPr>
              <a:pPr>
                <a:defRPr/>
              </a:pPr>
              <a:t>4</a:t>
            </a:fld>
            <a:endParaRPr lang="en-US" altLang="ja-JP">
              <a:solidFill>
                <a:prstClr val="black">
                  <a:tint val="75000"/>
                </a:prstClr>
              </a:solidFill>
            </a:endParaRPr>
          </a:p>
        </p:txBody>
      </p:sp>
      <p:sp>
        <p:nvSpPr>
          <p:cNvPr id="53" name="横巻き 52"/>
          <p:cNvSpPr/>
          <p:nvPr/>
        </p:nvSpPr>
        <p:spPr>
          <a:xfrm>
            <a:off x="8063937" y="205659"/>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HG丸ｺﾞｼｯｸM-PRO" panose="020F0600000000000000" pitchFamily="50" charset="-128"/>
                <a:ea typeface="HG丸ｺﾞｼｯｸM-PRO" panose="020F0600000000000000" pitchFamily="50" charset="-128"/>
              </a:rPr>
              <a:t>2007</a:t>
            </a:r>
            <a:r>
              <a:rPr lang="ja-JP" altLang="en-US" sz="1600" dirty="0">
                <a:solidFill>
                  <a:prstClr val="black"/>
                </a:solidFill>
                <a:latin typeface="HG丸ｺﾞｼｯｸM-PRO" panose="020F0600000000000000" pitchFamily="50" charset="-128"/>
                <a:ea typeface="HG丸ｺﾞｼｯｸM-PRO" panose="020F0600000000000000" pitchFamily="50" charset="-128"/>
              </a:rPr>
              <a:t>年時点</a:t>
            </a:r>
          </a:p>
        </p:txBody>
      </p:sp>
    </p:spTree>
    <p:extLst>
      <p:ext uri="{BB962C8B-B14F-4D97-AF65-F5344CB8AC3E}">
        <p14:creationId xmlns:p14="http://schemas.microsoft.com/office/powerpoint/2010/main" val="17649852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6022" y="282209"/>
            <a:ext cx="11627394" cy="701675"/>
          </a:xfrm>
        </p:spPr>
        <p:txBody>
          <a:bodyPr>
            <a:normAutofit fontScale="90000"/>
          </a:bodyPr>
          <a:lstStyle/>
          <a:p>
            <a:r>
              <a:rPr lang="ja-JP" altLang="en-US" dirty="0"/>
              <a:t>文化資源の保有</a:t>
            </a:r>
            <a:r>
              <a:rPr lang="ja-JP" altLang="en-US" dirty="0" smtClean="0"/>
              <a:t>機関は何</a:t>
            </a:r>
            <a:r>
              <a:rPr lang="ja-JP" altLang="en-US" dirty="0"/>
              <a:t>に留意して何をしていくべき</a:t>
            </a:r>
            <a:r>
              <a:rPr lang="ja-JP" altLang="en-US" dirty="0" smtClean="0"/>
              <a:t>か</a:t>
            </a:r>
            <a:r>
              <a:rPr lang="en-US" altLang="ja-JP" dirty="0" smtClean="0"/>
              <a:t>【</a:t>
            </a:r>
            <a:r>
              <a:rPr lang="ja-JP" altLang="en-US" dirty="0" smtClean="0"/>
              <a:t>私見</a:t>
            </a:r>
            <a:r>
              <a:rPr lang="en-US" altLang="ja-JP" dirty="0" smtClean="0"/>
              <a:t>】</a:t>
            </a:r>
            <a:endParaRPr kumimoji="1" lang="ja-JP" altLang="en-US" dirty="0"/>
          </a:p>
        </p:txBody>
      </p:sp>
      <p:sp>
        <p:nvSpPr>
          <p:cNvPr id="3" name="コンテンツ プレースホルダー 2"/>
          <p:cNvSpPr>
            <a:spLocks noGrp="1"/>
          </p:cNvSpPr>
          <p:nvPr>
            <p:ph sz="half" idx="1"/>
          </p:nvPr>
        </p:nvSpPr>
        <p:spPr>
          <a:xfrm>
            <a:off x="0" y="1349238"/>
            <a:ext cx="6172200" cy="5205096"/>
          </a:xfrm>
        </p:spPr>
        <p:txBody>
          <a:bodyPr>
            <a:normAutofit lnSpcReduction="10000"/>
          </a:bodyPr>
          <a:lstStyle/>
          <a:p>
            <a:r>
              <a:rPr lang="ja-JP" altLang="en-US" dirty="0"/>
              <a:t>分野ごとのアーカイブの</a:t>
            </a:r>
            <a:r>
              <a:rPr lang="ja-JP" altLang="en-US" u="sng" dirty="0">
                <a:solidFill>
                  <a:srgbClr val="FF0000"/>
                </a:solidFill>
              </a:rPr>
              <a:t>網羅性の確保</a:t>
            </a:r>
            <a:r>
              <a:rPr lang="ja-JP" altLang="en-US" dirty="0"/>
              <a:t>のために</a:t>
            </a:r>
            <a:endParaRPr lang="en-US" altLang="ja-JP" dirty="0"/>
          </a:p>
          <a:p>
            <a:pPr lvl="1"/>
            <a:r>
              <a:rPr lang="ja-JP" altLang="en-US" dirty="0"/>
              <a:t>分野ごとの</a:t>
            </a:r>
            <a:r>
              <a:rPr lang="ja-JP" altLang="en-US" u="sng" dirty="0">
                <a:solidFill>
                  <a:srgbClr val="FF0000"/>
                </a:solidFill>
              </a:rPr>
              <a:t>アグリゲータ機関</a:t>
            </a:r>
            <a:r>
              <a:rPr lang="ja-JP" altLang="en-US" dirty="0"/>
              <a:t>の</a:t>
            </a:r>
            <a:r>
              <a:rPr lang="ja-JP" altLang="en-US" dirty="0" smtClean="0"/>
              <a:t>設置</a:t>
            </a:r>
            <a:endParaRPr lang="en-US" altLang="ja-JP" dirty="0" smtClean="0"/>
          </a:p>
          <a:p>
            <a:pPr lvl="1"/>
            <a:r>
              <a:rPr lang="ja-JP" altLang="en-US" dirty="0" smtClean="0"/>
              <a:t>情報を</a:t>
            </a:r>
            <a:r>
              <a:rPr lang="ja-JP" altLang="en-US" u="sng" dirty="0" smtClean="0">
                <a:solidFill>
                  <a:srgbClr val="FF0000"/>
                </a:solidFill>
              </a:rPr>
              <a:t>一意にする識別子</a:t>
            </a:r>
            <a:r>
              <a:rPr lang="ja-JP" altLang="en-US" dirty="0" smtClean="0"/>
              <a:t>の明確化</a:t>
            </a:r>
            <a:endParaRPr lang="en-US" altLang="ja-JP" dirty="0" smtClean="0"/>
          </a:p>
          <a:p>
            <a:pPr marL="685800" lvl="2">
              <a:spcBef>
                <a:spcPts val="1000"/>
              </a:spcBef>
            </a:pPr>
            <a:r>
              <a:rPr lang="en-US" altLang="ja-JP" u="sng" dirty="0" smtClean="0">
                <a:solidFill>
                  <a:srgbClr val="FF0000"/>
                </a:solidFill>
              </a:rPr>
              <a:t>Open</a:t>
            </a:r>
            <a:r>
              <a:rPr lang="ja-JP" altLang="en-US" u="sng" dirty="0" smtClean="0">
                <a:solidFill>
                  <a:srgbClr val="FF0000"/>
                </a:solidFill>
              </a:rPr>
              <a:t> </a:t>
            </a:r>
            <a:r>
              <a:rPr lang="en-US" altLang="ja-JP" u="sng" dirty="0" smtClean="0">
                <a:solidFill>
                  <a:srgbClr val="FF0000"/>
                </a:solidFill>
              </a:rPr>
              <a:t>Data</a:t>
            </a:r>
            <a:r>
              <a:rPr lang="ja-JP" altLang="en-US" u="sng" dirty="0" smtClean="0">
                <a:solidFill>
                  <a:srgbClr val="FF0000"/>
                </a:solidFill>
              </a:rPr>
              <a:t>化</a:t>
            </a:r>
            <a:endParaRPr lang="en-US" altLang="ja-JP" u="sng" dirty="0" smtClean="0">
              <a:solidFill>
                <a:srgbClr val="FF0000"/>
              </a:solidFill>
            </a:endParaRPr>
          </a:p>
          <a:p>
            <a:r>
              <a:rPr kumimoji="1" lang="ja-JP" altLang="en-US" u="sng" dirty="0" smtClean="0">
                <a:solidFill>
                  <a:srgbClr val="FF0000"/>
                </a:solidFill>
              </a:rPr>
              <a:t>分野を越えたアーカイブ構築</a:t>
            </a:r>
            <a:r>
              <a:rPr kumimoji="1" lang="ja-JP" altLang="en-US" dirty="0" smtClean="0"/>
              <a:t>のために</a:t>
            </a:r>
            <a:endParaRPr kumimoji="1" lang="en-US" altLang="ja-JP" dirty="0" smtClean="0"/>
          </a:p>
          <a:p>
            <a:pPr lvl="1"/>
            <a:r>
              <a:rPr lang="ja-JP" altLang="en-US" u="sng" dirty="0" smtClean="0">
                <a:solidFill>
                  <a:srgbClr val="FF0000"/>
                </a:solidFill>
              </a:rPr>
              <a:t>メタ</a:t>
            </a:r>
            <a:r>
              <a:rPr lang="ja-JP" altLang="en-US" u="sng" dirty="0">
                <a:solidFill>
                  <a:srgbClr val="FF0000"/>
                </a:solidFill>
              </a:rPr>
              <a:t>データ</a:t>
            </a:r>
            <a:r>
              <a:rPr lang="ja-JP" altLang="en-US" u="sng" dirty="0" smtClean="0">
                <a:solidFill>
                  <a:srgbClr val="FF0000"/>
                </a:solidFill>
              </a:rPr>
              <a:t>の記述要素、記述規則</a:t>
            </a:r>
            <a:r>
              <a:rPr lang="ja-JP" altLang="en-US" dirty="0" smtClean="0"/>
              <a:t>の共通化</a:t>
            </a:r>
            <a:endParaRPr lang="en-US" altLang="ja-JP" dirty="0" smtClean="0"/>
          </a:p>
          <a:p>
            <a:pPr lvl="1"/>
            <a:r>
              <a:rPr lang="ja-JP" altLang="en-US" dirty="0" smtClean="0"/>
              <a:t>メタデータ、情報の</a:t>
            </a:r>
            <a:r>
              <a:rPr lang="ja-JP" altLang="en-US" u="sng" dirty="0" smtClean="0">
                <a:solidFill>
                  <a:srgbClr val="FF0000"/>
                </a:solidFill>
              </a:rPr>
              <a:t>交換プロトコル（</a:t>
            </a:r>
            <a:r>
              <a:rPr lang="en-US" altLang="ja-JP" u="sng" dirty="0" smtClean="0">
                <a:solidFill>
                  <a:srgbClr val="FF0000"/>
                </a:solidFill>
              </a:rPr>
              <a:t>API</a:t>
            </a:r>
            <a:r>
              <a:rPr lang="ja-JP" altLang="en-US" u="sng" dirty="0" smtClean="0">
                <a:solidFill>
                  <a:srgbClr val="FF0000"/>
                </a:solidFill>
              </a:rPr>
              <a:t>）の共通仕様</a:t>
            </a:r>
            <a:r>
              <a:rPr lang="ja-JP" altLang="en-US" dirty="0" smtClean="0"/>
              <a:t>の実装</a:t>
            </a:r>
            <a:endParaRPr lang="en-US" altLang="ja-JP" dirty="0" smtClean="0"/>
          </a:p>
          <a:p>
            <a:pPr lvl="1"/>
            <a:r>
              <a:rPr lang="ja-JP" altLang="en-US" dirty="0" smtClean="0"/>
              <a:t>要素表現</a:t>
            </a:r>
            <a:r>
              <a:rPr kumimoji="1" lang="ja-JP" altLang="en-US" dirty="0" smtClean="0"/>
              <a:t>の違いを吸収する</a:t>
            </a:r>
            <a:r>
              <a:rPr kumimoji="1" lang="ja-JP" altLang="en-US" u="sng" dirty="0" smtClean="0">
                <a:solidFill>
                  <a:srgbClr val="FF0000"/>
                </a:solidFill>
              </a:rPr>
              <a:t>辞書の構築</a:t>
            </a:r>
            <a:endParaRPr kumimoji="1" lang="en-US" altLang="ja-JP" u="sng" dirty="0" smtClean="0">
              <a:solidFill>
                <a:srgbClr val="FF0000"/>
              </a:solidFill>
            </a:endParaRPr>
          </a:p>
          <a:p>
            <a:pPr lvl="1"/>
            <a:r>
              <a:rPr lang="en-US" altLang="ja-JP" u="sng" dirty="0" smtClean="0">
                <a:solidFill>
                  <a:srgbClr val="FF0000"/>
                </a:solidFill>
              </a:rPr>
              <a:t>Linked Data</a:t>
            </a:r>
            <a:r>
              <a:rPr lang="ja-JP" altLang="en-US" u="sng" dirty="0" smtClean="0">
                <a:solidFill>
                  <a:srgbClr val="FF0000"/>
                </a:solidFill>
              </a:rPr>
              <a:t>化</a:t>
            </a:r>
            <a:endParaRPr lang="en-US" altLang="ja-JP" u="sng" dirty="0" smtClean="0">
              <a:solidFill>
                <a:srgbClr val="FF0000"/>
              </a:solidFill>
            </a:endParaRPr>
          </a:p>
          <a:p>
            <a:pPr lvl="1"/>
            <a:endParaRPr kumimoji="1" lang="ja-JP" altLang="en-US" dirty="0"/>
          </a:p>
        </p:txBody>
      </p:sp>
      <p:sp>
        <p:nvSpPr>
          <p:cNvPr id="6" name="コンテンツ プレースホルダー 5"/>
          <p:cNvSpPr>
            <a:spLocks noGrp="1"/>
          </p:cNvSpPr>
          <p:nvPr>
            <p:ph sz="half" idx="2"/>
          </p:nvPr>
        </p:nvSpPr>
        <p:spPr>
          <a:xfrm>
            <a:off x="6172200" y="1349238"/>
            <a:ext cx="5847080" cy="5205096"/>
          </a:xfrm>
        </p:spPr>
        <p:txBody>
          <a:bodyPr>
            <a:normAutofit lnSpcReduction="10000"/>
          </a:bodyPr>
          <a:lstStyle/>
          <a:p>
            <a:r>
              <a:rPr lang="ja-JP" altLang="en-US" dirty="0"/>
              <a:t>アーカイブの構築・運用に必要な</a:t>
            </a:r>
            <a:r>
              <a:rPr lang="ja-JP" altLang="en-US" u="sng" dirty="0">
                <a:solidFill>
                  <a:srgbClr val="FF0000"/>
                </a:solidFill>
              </a:rPr>
              <a:t>人材育成</a:t>
            </a:r>
            <a:endParaRPr lang="en-US" altLang="ja-JP" u="sng" dirty="0">
              <a:solidFill>
                <a:srgbClr val="FF0000"/>
              </a:solidFill>
            </a:endParaRPr>
          </a:p>
          <a:p>
            <a:r>
              <a:rPr lang="ja-JP" altLang="en-US" dirty="0"/>
              <a:t>国は</a:t>
            </a:r>
            <a:endParaRPr lang="en-US" altLang="ja-JP" dirty="0"/>
          </a:p>
          <a:p>
            <a:pPr lvl="1"/>
            <a:r>
              <a:rPr lang="ja-JP" altLang="ja-JP" dirty="0"/>
              <a:t>知的財産政策</a:t>
            </a:r>
            <a:r>
              <a:rPr lang="ja-JP" altLang="ja-JP" dirty="0" smtClean="0"/>
              <a:t>ビジョン</a:t>
            </a:r>
            <a:r>
              <a:rPr lang="ja-JP" altLang="en-US" dirty="0" smtClean="0"/>
              <a:t>、知財計画</a:t>
            </a:r>
            <a:r>
              <a:rPr lang="en-US" altLang="ja-JP" dirty="0" smtClean="0"/>
              <a:t>201X</a:t>
            </a:r>
            <a:r>
              <a:rPr lang="ja-JP" altLang="en-US" dirty="0" smtClean="0"/>
              <a:t>に掲げた</a:t>
            </a:r>
            <a:r>
              <a:rPr lang="ja-JP" altLang="en-US" u="sng" dirty="0" smtClean="0">
                <a:solidFill>
                  <a:srgbClr val="FF0000"/>
                </a:solidFill>
              </a:rPr>
              <a:t>施策の確実な実施</a:t>
            </a:r>
            <a:endParaRPr lang="en-US" altLang="ja-JP" u="sng" dirty="0" smtClean="0">
              <a:solidFill>
                <a:srgbClr val="FF0000"/>
              </a:solidFill>
            </a:endParaRPr>
          </a:p>
          <a:p>
            <a:pPr lvl="1"/>
            <a:r>
              <a:rPr lang="ja-JP" altLang="en-US" dirty="0" smtClean="0"/>
              <a:t>文化</a:t>
            </a:r>
            <a:r>
              <a:rPr lang="ja-JP" altLang="en-US" dirty="0"/>
              <a:t>資源のアーカイブの利活用に必要な</a:t>
            </a:r>
            <a:r>
              <a:rPr lang="ja-JP" altLang="en-US" u="sng" dirty="0">
                <a:solidFill>
                  <a:srgbClr val="FF0000"/>
                </a:solidFill>
              </a:rPr>
              <a:t>制度面での整備</a:t>
            </a:r>
            <a:endParaRPr lang="en-US" altLang="ja-JP" u="sng" dirty="0">
              <a:solidFill>
                <a:srgbClr val="FF0000"/>
              </a:solidFill>
            </a:endParaRPr>
          </a:p>
          <a:p>
            <a:r>
              <a:rPr lang="ja-JP" altLang="en-US" dirty="0"/>
              <a:t>最後に</a:t>
            </a:r>
            <a:endParaRPr lang="en-US" altLang="ja-JP" dirty="0"/>
          </a:p>
          <a:p>
            <a:pPr lvl="1"/>
            <a:r>
              <a:rPr lang="ja-JP" altLang="en-US" u="sng" dirty="0" smtClean="0">
                <a:solidFill>
                  <a:srgbClr val="FF0000"/>
                </a:solidFill>
              </a:rPr>
              <a:t>アーカイブは手段の一つ</a:t>
            </a:r>
            <a:r>
              <a:rPr lang="ja-JP" altLang="en-US" dirty="0" smtClean="0"/>
              <a:t>。目的</a:t>
            </a:r>
            <a:r>
              <a:rPr lang="ja-JP" altLang="en-US" dirty="0"/>
              <a:t>は利活用して新たな知識を創造すること</a:t>
            </a:r>
            <a:endParaRPr lang="en-US" altLang="ja-JP" dirty="0"/>
          </a:p>
          <a:p>
            <a:pPr lvl="1"/>
            <a:r>
              <a:rPr lang="ja-JP" altLang="en-US" u="sng" dirty="0">
                <a:solidFill>
                  <a:srgbClr val="FF0000"/>
                </a:solidFill>
              </a:rPr>
              <a:t>権限には、責任と義務</a:t>
            </a:r>
            <a:r>
              <a:rPr lang="ja-JP" altLang="en-US" dirty="0"/>
              <a:t>がある</a:t>
            </a:r>
            <a:endParaRPr lang="en-US" altLang="ja-JP" dirty="0"/>
          </a:p>
          <a:p>
            <a:pPr lvl="1"/>
            <a:r>
              <a:rPr lang="ja-JP" altLang="en-US" dirty="0"/>
              <a:t>今後</a:t>
            </a:r>
            <a:r>
              <a:rPr lang="en-US" altLang="ja-JP" dirty="0"/>
              <a:t>10</a:t>
            </a:r>
            <a:r>
              <a:rPr lang="ja-JP" altLang="en-US" dirty="0"/>
              <a:t>年での</a:t>
            </a:r>
            <a:r>
              <a:rPr lang="ja-JP" altLang="en-US" u="sng" dirty="0">
                <a:solidFill>
                  <a:srgbClr val="FF0000"/>
                </a:solidFill>
              </a:rPr>
              <a:t>社会の変化を見据える</a:t>
            </a:r>
            <a:endParaRPr lang="en-US" altLang="ja-JP" u="sng" dirty="0">
              <a:solidFill>
                <a:srgbClr val="FF0000"/>
              </a:solidFill>
            </a:endParaRPr>
          </a:p>
          <a:p>
            <a:pPr lvl="1"/>
            <a:r>
              <a:rPr lang="ja-JP" altLang="en-US" dirty="0"/>
              <a:t>組織の論理でなく、</a:t>
            </a:r>
            <a:r>
              <a:rPr lang="ja-JP" altLang="en-US" u="sng" dirty="0">
                <a:solidFill>
                  <a:srgbClr val="FF0000"/>
                </a:solidFill>
              </a:rPr>
              <a:t>利用者視点</a:t>
            </a:r>
            <a:r>
              <a:rPr lang="ja-JP" altLang="en-US" dirty="0"/>
              <a:t>で</a:t>
            </a:r>
            <a:endParaRPr lang="en-US" altLang="ja-JP" dirty="0"/>
          </a:p>
          <a:p>
            <a:pPr lvl="1"/>
            <a:endParaRPr lang="en-US" altLang="ja-JP" dirty="0"/>
          </a:p>
          <a:p>
            <a:endParaRPr kumimoji="1"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7173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利活用の促進のために、</a:t>
            </a:r>
            <a:r>
              <a:rPr kumimoji="1" lang="en-US" altLang="ja-JP" dirty="0" smtClean="0"/>
              <a:t/>
            </a:r>
            <a:br>
              <a:rPr kumimoji="1" lang="en-US" altLang="ja-JP" dirty="0" smtClean="0"/>
            </a:br>
            <a:r>
              <a:rPr kumimoji="1" lang="ja-JP" altLang="en-US" dirty="0" smtClean="0"/>
              <a:t>情報保有機関が実施すべきこと、留意すべきこと</a:t>
            </a:r>
            <a:endParaRPr kumimoji="1" lang="ja-JP" altLang="en-US" dirty="0"/>
          </a:p>
        </p:txBody>
      </p:sp>
      <p:sp>
        <p:nvSpPr>
          <p:cNvPr id="3" name="コンテンツ プレースホルダー 2"/>
          <p:cNvSpPr>
            <a:spLocks noGrp="1"/>
          </p:cNvSpPr>
          <p:nvPr>
            <p:ph sz="half" idx="1"/>
          </p:nvPr>
        </p:nvSpPr>
        <p:spPr>
          <a:xfrm>
            <a:off x="162560" y="1193092"/>
            <a:ext cx="5857240" cy="5664907"/>
          </a:xfrm>
        </p:spPr>
        <p:txBody>
          <a:bodyPr>
            <a:normAutofit fontScale="85000" lnSpcReduction="10000"/>
          </a:bodyPr>
          <a:lstStyle/>
          <a:p>
            <a:r>
              <a:rPr lang="ja-JP" altLang="en-US" dirty="0"/>
              <a:t>分野ごとのアーカイブの網羅性の確保のために</a:t>
            </a:r>
            <a:endParaRPr lang="en-US" altLang="ja-JP" dirty="0"/>
          </a:p>
          <a:p>
            <a:pPr lvl="1"/>
            <a:r>
              <a:rPr lang="ja-JP" altLang="en-US" dirty="0"/>
              <a:t>分野ごとのアグリゲータ機関の</a:t>
            </a:r>
            <a:r>
              <a:rPr lang="ja-JP" altLang="en-US" dirty="0" smtClean="0"/>
              <a:t>設置</a:t>
            </a:r>
            <a:endParaRPr lang="en-US" altLang="ja-JP" dirty="0" smtClean="0"/>
          </a:p>
          <a:p>
            <a:pPr lvl="2"/>
            <a:r>
              <a:rPr lang="ja-JP" altLang="en-US" dirty="0" smtClean="0"/>
              <a:t>分野内のメタデータの収集と、活用事例の提示</a:t>
            </a:r>
            <a:endParaRPr lang="en-US" altLang="ja-JP" dirty="0" smtClean="0"/>
          </a:p>
          <a:p>
            <a:pPr lvl="1"/>
            <a:r>
              <a:rPr lang="ja-JP" altLang="en-US" dirty="0" smtClean="0"/>
              <a:t>分野内での情報を一意にする識別子の明確化</a:t>
            </a:r>
            <a:endParaRPr lang="en-US" altLang="ja-JP" dirty="0" smtClean="0"/>
          </a:p>
          <a:p>
            <a:pPr marL="685800" lvl="2">
              <a:spcBef>
                <a:spcPts val="1000"/>
              </a:spcBef>
            </a:pPr>
            <a:r>
              <a:rPr lang="en-US" altLang="ja-JP" dirty="0" smtClean="0"/>
              <a:t>Open</a:t>
            </a:r>
            <a:r>
              <a:rPr lang="ja-JP" altLang="en-US" dirty="0" smtClean="0"/>
              <a:t> </a:t>
            </a:r>
            <a:r>
              <a:rPr lang="en-US" altLang="ja-JP" dirty="0" smtClean="0"/>
              <a:t>Data</a:t>
            </a:r>
            <a:r>
              <a:rPr lang="ja-JP" altLang="en-US" dirty="0" smtClean="0"/>
              <a:t>化</a:t>
            </a:r>
            <a:endParaRPr lang="en-US" altLang="ja-JP" dirty="0" smtClean="0"/>
          </a:p>
          <a:p>
            <a:pPr marL="1143000" lvl="3">
              <a:spcBef>
                <a:spcPts val="1000"/>
              </a:spcBef>
            </a:pPr>
            <a:r>
              <a:rPr lang="en-US" altLang="ja-JP" dirty="0"/>
              <a:t>CC</a:t>
            </a:r>
            <a:r>
              <a:rPr lang="ja-JP" altLang="en-US" dirty="0"/>
              <a:t>ライセンス等による権利の</a:t>
            </a:r>
            <a:r>
              <a:rPr lang="ja-JP" altLang="en-US" dirty="0" smtClean="0"/>
              <a:t>明確化</a:t>
            </a:r>
            <a:endParaRPr lang="en-US" altLang="ja-JP" dirty="0"/>
          </a:p>
          <a:p>
            <a:r>
              <a:rPr kumimoji="1" lang="ja-JP" altLang="en-US" dirty="0" smtClean="0"/>
              <a:t>分野を越えたアーカイブ構築のために</a:t>
            </a:r>
            <a:endParaRPr kumimoji="1" lang="en-US" altLang="ja-JP" dirty="0" smtClean="0"/>
          </a:p>
          <a:p>
            <a:pPr lvl="1"/>
            <a:r>
              <a:rPr lang="ja-JP" altLang="en-US" dirty="0" smtClean="0"/>
              <a:t>メタ</a:t>
            </a:r>
            <a:r>
              <a:rPr lang="ja-JP" altLang="en-US" dirty="0"/>
              <a:t>データ</a:t>
            </a:r>
            <a:r>
              <a:rPr lang="ja-JP" altLang="en-US" dirty="0" smtClean="0"/>
              <a:t>の記述要素、記述規則の共通化</a:t>
            </a:r>
            <a:endParaRPr lang="en-US" altLang="ja-JP" dirty="0" smtClean="0"/>
          </a:p>
          <a:p>
            <a:pPr lvl="1"/>
            <a:r>
              <a:rPr lang="ja-JP" altLang="en-US" dirty="0" smtClean="0"/>
              <a:t>メタデータ、情報の交換プロトコル（</a:t>
            </a:r>
            <a:r>
              <a:rPr lang="en-US" altLang="ja-JP" dirty="0" smtClean="0"/>
              <a:t>API</a:t>
            </a:r>
            <a:r>
              <a:rPr lang="ja-JP" altLang="en-US" dirty="0" smtClean="0"/>
              <a:t>）の共通仕様の実装</a:t>
            </a:r>
            <a:endParaRPr lang="en-US" altLang="ja-JP" dirty="0" smtClean="0"/>
          </a:p>
          <a:p>
            <a:pPr lvl="1"/>
            <a:r>
              <a:rPr lang="ja-JP" altLang="en-US" dirty="0" smtClean="0"/>
              <a:t>要素表現</a:t>
            </a:r>
            <a:r>
              <a:rPr kumimoji="1" lang="ja-JP" altLang="en-US" dirty="0" smtClean="0"/>
              <a:t>の違いを吸収する辞書（オントロジー）、語彙の上下関係、関連語を明確にするシソーラスの共同構築</a:t>
            </a:r>
            <a:endParaRPr kumimoji="1" lang="en-US" altLang="ja-JP" dirty="0" smtClean="0"/>
          </a:p>
          <a:p>
            <a:pPr lvl="1"/>
            <a:r>
              <a:rPr lang="en-US" altLang="ja-JP" dirty="0" smtClean="0"/>
              <a:t>Linked Data</a:t>
            </a:r>
            <a:r>
              <a:rPr lang="ja-JP" altLang="en-US" dirty="0" smtClean="0"/>
              <a:t>化</a:t>
            </a:r>
            <a:endParaRPr lang="en-US" altLang="ja-JP" dirty="0" smtClean="0"/>
          </a:p>
          <a:p>
            <a:pPr lvl="2"/>
            <a:r>
              <a:rPr lang="ja-JP" altLang="en-US" dirty="0" smtClean="0"/>
              <a:t>商用コンテンツを含めて、分野を越えた識別子の関連付け</a:t>
            </a:r>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ー 3"/>
          <p:cNvSpPr>
            <a:spLocks noGrp="1"/>
          </p:cNvSpPr>
          <p:nvPr>
            <p:ph sz="half" idx="2"/>
          </p:nvPr>
        </p:nvSpPr>
        <p:spPr>
          <a:xfrm>
            <a:off x="6172200" y="1075106"/>
            <a:ext cx="5847080" cy="5635410"/>
          </a:xfrm>
        </p:spPr>
        <p:txBody>
          <a:bodyPr>
            <a:normAutofit fontScale="85000" lnSpcReduction="10000"/>
          </a:bodyPr>
          <a:lstStyle/>
          <a:p>
            <a:r>
              <a:rPr lang="ja-JP" altLang="en-US" dirty="0"/>
              <a:t>アーカイブの構築・運用に必要な</a:t>
            </a:r>
            <a:r>
              <a:rPr lang="ja-JP" altLang="en-US" dirty="0" smtClean="0"/>
              <a:t>人材育成</a:t>
            </a:r>
            <a:endParaRPr lang="en-US" altLang="ja-JP" dirty="0" smtClean="0"/>
          </a:p>
          <a:p>
            <a:pPr lvl="1"/>
            <a:r>
              <a:rPr lang="en-US" altLang="ja-JP" dirty="0" smtClean="0"/>
              <a:t>IT</a:t>
            </a:r>
            <a:r>
              <a:rPr lang="ja-JP" altLang="en-US" dirty="0" smtClean="0"/>
              <a:t>を活用した他分野の利用者サービスの認識</a:t>
            </a:r>
            <a:endParaRPr lang="en-US" altLang="ja-JP" dirty="0" smtClean="0"/>
          </a:p>
          <a:p>
            <a:pPr lvl="1"/>
            <a:r>
              <a:rPr lang="ja-JP" altLang="en-US" dirty="0" smtClean="0"/>
              <a:t>アーカイブを活用したサービスの運用、アーカイブシステムの構築に必要な</a:t>
            </a:r>
            <a:r>
              <a:rPr lang="en-US" altLang="ja-JP" dirty="0" smtClean="0"/>
              <a:t>IT</a:t>
            </a:r>
            <a:r>
              <a:rPr lang="ja-JP" altLang="en-US" dirty="0" smtClean="0"/>
              <a:t>スキルの習得</a:t>
            </a:r>
            <a:endParaRPr lang="en-US" altLang="ja-JP" dirty="0"/>
          </a:p>
          <a:p>
            <a:r>
              <a:rPr kumimoji="1" lang="ja-JP" altLang="en-US" dirty="0" smtClean="0"/>
              <a:t>国は</a:t>
            </a:r>
            <a:endParaRPr kumimoji="1" lang="en-US" altLang="ja-JP" dirty="0" smtClean="0"/>
          </a:p>
          <a:p>
            <a:pPr lvl="1"/>
            <a:r>
              <a:rPr lang="ja-JP" altLang="ja-JP" dirty="0"/>
              <a:t>知的財産政策ビジョン（</a:t>
            </a:r>
            <a:r>
              <a:rPr lang="en-US" altLang="ja-JP" dirty="0"/>
              <a:t>2013</a:t>
            </a:r>
            <a:r>
              <a:rPr lang="ja-JP" altLang="ja-JP" dirty="0"/>
              <a:t>年</a:t>
            </a:r>
            <a:r>
              <a:rPr lang="en-US" altLang="ja-JP" dirty="0"/>
              <a:t>6</a:t>
            </a:r>
            <a:r>
              <a:rPr lang="ja-JP" altLang="ja-JP" dirty="0"/>
              <a:t>月</a:t>
            </a:r>
            <a:r>
              <a:rPr lang="en-US" altLang="ja-JP" dirty="0"/>
              <a:t>7</a:t>
            </a:r>
            <a:r>
              <a:rPr lang="ja-JP" altLang="ja-JP" dirty="0"/>
              <a:t>日内閣官房知的財産本部）で示された今後</a:t>
            </a:r>
            <a:r>
              <a:rPr lang="en-US" altLang="ja-JP" dirty="0"/>
              <a:t>10</a:t>
            </a:r>
            <a:r>
              <a:rPr lang="ja-JP" altLang="ja-JP" dirty="0"/>
              <a:t>年の取り組み</a:t>
            </a:r>
            <a:r>
              <a:rPr lang="ja-JP" altLang="en-US" dirty="0"/>
              <a:t>、知財計画</a:t>
            </a:r>
            <a:r>
              <a:rPr lang="en-US" altLang="ja-JP" dirty="0"/>
              <a:t>201X</a:t>
            </a:r>
            <a:r>
              <a:rPr lang="ja-JP" altLang="en-US" dirty="0"/>
              <a:t>に掲げた施策の確実な実施</a:t>
            </a:r>
            <a:endParaRPr lang="en-US" altLang="ja-JP" dirty="0"/>
          </a:p>
          <a:p>
            <a:pPr lvl="1"/>
            <a:r>
              <a:rPr lang="ja-JP" altLang="en-US" dirty="0" smtClean="0"/>
              <a:t>文化</a:t>
            </a:r>
            <a:r>
              <a:rPr lang="ja-JP" altLang="en-US" dirty="0"/>
              <a:t>資源</a:t>
            </a:r>
            <a:r>
              <a:rPr lang="ja-JP" altLang="en-US" dirty="0" smtClean="0"/>
              <a:t>のアーカイブの利活用に必要な制度面での整備</a:t>
            </a:r>
            <a:endParaRPr kumimoji="1" lang="en-US" altLang="ja-JP" dirty="0" smtClean="0"/>
          </a:p>
          <a:p>
            <a:r>
              <a:rPr lang="ja-JP" altLang="en-US" dirty="0" smtClean="0"/>
              <a:t>最後に</a:t>
            </a:r>
            <a:endParaRPr lang="en-US" altLang="ja-JP" dirty="0" smtClean="0"/>
          </a:p>
          <a:p>
            <a:pPr lvl="1"/>
            <a:r>
              <a:rPr lang="ja-JP" altLang="en-US" dirty="0"/>
              <a:t>アーカイブは手段。</a:t>
            </a:r>
            <a:r>
              <a:rPr lang="ja-JP" altLang="en-US" dirty="0" smtClean="0"/>
              <a:t>目的は</a:t>
            </a:r>
            <a:r>
              <a:rPr lang="ja-JP" altLang="en-US" dirty="0"/>
              <a:t>利活用して新たな知識を創造すること</a:t>
            </a:r>
            <a:endParaRPr lang="en-US" altLang="ja-JP" dirty="0"/>
          </a:p>
          <a:p>
            <a:pPr lvl="1"/>
            <a:r>
              <a:rPr lang="ja-JP" altLang="en-US" dirty="0" smtClean="0"/>
              <a:t>権限には、責任と義務があることを認識して</a:t>
            </a:r>
            <a:endParaRPr lang="en-US" altLang="ja-JP" dirty="0" smtClean="0"/>
          </a:p>
          <a:p>
            <a:pPr lvl="1"/>
            <a:r>
              <a:rPr lang="ja-JP" altLang="en-US" dirty="0"/>
              <a:t>創造力、想像力を駆使</a:t>
            </a:r>
            <a:r>
              <a:rPr lang="ja-JP" altLang="en-US" dirty="0" smtClean="0"/>
              <a:t>して、今後</a:t>
            </a:r>
            <a:r>
              <a:rPr lang="en-US" altLang="ja-JP" dirty="0" smtClean="0"/>
              <a:t>10</a:t>
            </a:r>
            <a:r>
              <a:rPr lang="ja-JP" altLang="en-US" dirty="0" smtClean="0"/>
              <a:t>年での社会の変化を見据える</a:t>
            </a:r>
            <a:endParaRPr lang="en-US" altLang="ja-JP" dirty="0" smtClean="0"/>
          </a:p>
          <a:p>
            <a:pPr lvl="1"/>
            <a:r>
              <a:rPr lang="ja-JP" altLang="en-US" dirty="0" smtClean="0"/>
              <a:t>組織の論理でなく、利用者視点で、より大きな世界を見据える</a:t>
            </a:r>
            <a:endParaRPr lang="en-US" altLang="ja-JP" dirty="0" smtClean="0"/>
          </a:p>
        </p:txBody>
      </p:sp>
    </p:spTree>
    <p:extLst>
      <p:ext uri="{BB962C8B-B14F-4D97-AF65-F5344CB8AC3E}">
        <p14:creationId xmlns:p14="http://schemas.microsoft.com/office/powerpoint/2010/main" val="2267339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司書等</a:t>
            </a:r>
            <a:r>
              <a:rPr lang="ja-JP" altLang="en-US" dirty="0"/>
              <a:t>に求められる</a:t>
            </a:r>
            <a:r>
              <a:rPr lang="ja-JP" altLang="en-US" dirty="0" smtClean="0"/>
              <a:t>もの</a:t>
            </a:r>
            <a:endParaRPr kumimoji="1" lang="ja-JP" altLang="en-US" dirty="0"/>
          </a:p>
        </p:txBody>
      </p:sp>
      <p:sp>
        <p:nvSpPr>
          <p:cNvPr id="3" name="コンテンツ プレースホルダー 2"/>
          <p:cNvSpPr>
            <a:spLocks noGrp="1"/>
          </p:cNvSpPr>
          <p:nvPr>
            <p:ph idx="1"/>
          </p:nvPr>
        </p:nvSpPr>
        <p:spPr>
          <a:xfrm>
            <a:off x="259080" y="928670"/>
            <a:ext cx="11750040" cy="6172738"/>
          </a:xfrm>
        </p:spPr>
        <p:txBody>
          <a:bodyPr>
            <a:normAutofit fontScale="92500" lnSpcReduction="20000"/>
          </a:bodyPr>
          <a:lstStyle/>
          <a:p>
            <a:r>
              <a:rPr lang="ja-JP" altLang="en-US" dirty="0" smtClean="0"/>
              <a:t>利用者の情報探索行動の変化に対応</a:t>
            </a:r>
            <a:endParaRPr lang="en-US" altLang="ja-JP" dirty="0" smtClean="0"/>
          </a:p>
          <a:p>
            <a:pPr lvl="1"/>
            <a:r>
              <a:rPr lang="ja-JP" altLang="en-US" dirty="0" smtClean="0"/>
              <a:t>情報の探し方は</a:t>
            </a:r>
            <a:r>
              <a:rPr lang="ja-JP" altLang="en-US" dirty="0"/>
              <a:t>、</a:t>
            </a:r>
            <a:r>
              <a:rPr lang="en-US" altLang="ja-JP" dirty="0"/>
              <a:t>IT</a:t>
            </a:r>
            <a:r>
              <a:rPr lang="ja-JP" altLang="en-US" dirty="0"/>
              <a:t>技術の進展とともに変化</a:t>
            </a:r>
            <a:r>
              <a:rPr lang="ja-JP" altLang="en-US" dirty="0" smtClean="0"/>
              <a:t>する</a:t>
            </a:r>
            <a:endParaRPr lang="en-US" altLang="ja-JP" dirty="0"/>
          </a:p>
          <a:p>
            <a:pPr lvl="1"/>
            <a:r>
              <a:rPr lang="ja-JP" altLang="en-US" dirty="0"/>
              <a:t>図書館員</a:t>
            </a:r>
            <a:r>
              <a:rPr lang="ja-JP" altLang="en-US" dirty="0" smtClean="0"/>
              <a:t>の経験や勘に基づく判断のレベルは</a:t>
            </a:r>
            <a:r>
              <a:rPr lang="ja-JP" altLang="en-US" dirty="0"/>
              <a:t>、</a:t>
            </a:r>
            <a:r>
              <a:rPr lang="en-US" altLang="ja-JP" dirty="0"/>
              <a:t>IT</a:t>
            </a:r>
            <a:r>
              <a:rPr lang="ja-JP" altLang="en-US" dirty="0"/>
              <a:t>の進展ととも</a:t>
            </a:r>
            <a:r>
              <a:rPr lang="ja-JP" altLang="en-US" dirty="0" smtClean="0"/>
              <a:t>に向上しなければならない</a:t>
            </a:r>
            <a:endParaRPr lang="en-US" altLang="ja-JP" dirty="0" smtClean="0"/>
          </a:p>
          <a:p>
            <a:pPr lvl="2"/>
            <a:r>
              <a:rPr lang="ja-JP" altLang="en-US" dirty="0" smtClean="0"/>
              <a:t>人間ならではの仕事の価値</a:t>
            </a:r>
            <a:endParaRPr lang="en-US" altLang="ja-JP" dirty="0" smtClean="0"/>
          </a:p>
          <a:p>
            <a:r>
              <a:rPr lang="ja-JP" altLang="en-US" dirty="0" smtClean="0"/>
              <a:t>より</a:t>
            </a:r>
            <a:r>
              <a:rPr lang="ja-JP" altLang="en-US" dirty="0"/>
              <a:t>専門性の高い知識・</a:t>
            </a:r>
            <a:r>
              <a:rPr lang="ja-JP" altLang="en-US" dirty="0" smtClean="0"/>
              <a:t>ノウハウ</a:t>
            </a:r>
            <a:endParaRPr lang="en-US" altLang="ja-JP" dirty="0" smtClean="0"/>
          </a:p>
          <a:p>
            <a:pPr lvl="1"/>
            <a:r>
              <a:rPr lang="ja-JP" altLang="en-US" dirty="0" smtClean="0"/>
              <a:t>データベース</a:t>
            </a:r>
            <a:r>
              <a:rPr lang="ja-JP" altLang="en-US" dirty="0"/>
              <a:t>検索技術者（サーチャー）的な業務</a:t>
            </a:r>
            <a:r>
              <a:rPr lang="ja-JP" altLang="en-US" dirty="0" smtClean="0"/>
              <a:t>は減少</a:t>
            </a:r>
            <a:endParaRPr lang="en-US" altLang="ja-JP" dirty="0"/>
          </a:p>
          <a:p>
            <a:pPr lvl="1"/>
            <a:r>
              <a:rPr lang="ja-JP" altLang="en-US" dirty="0"/>
              <a:t>機械的に可能なレファレンス依頼は</a:t>
            </a:r>
            <a:r>
              <a:rPr lang="ja-JP" altLang="en-US" dirty="0" smtClean="0"/>
              <a:t>減少</a:t>
            </a:r>
            <a:endParaRPr lang="en-US" altLang="ja-JP" dirty="0"/>
          </a:p>
          <a:p>
            <a:pPr lvl="2"/>
            <a:r>
              <a:rPr lang="ja-JP" altLang="en-US" dirty="0"/>
              <a:t>所蔵館を越え、本文内容で</a:t>
            </a:r>
            <a:r>
              <a:rPr lang="ja-JP" altLang="en-US" dirty="0" smtClean="0"/>
              <a:t>、より</a:t>
            </a:r>
            <a:r>
              <a:rPr lang="ja-JP" altLang="en-US" dirty="0"/>
              <a:t>専門性の高い依頼へシフト</a:t>
            </a:r>
            <a:endParaRPr lang="en-US" altLang="ja-JP" dirty="0"/>
          </a:p>
          <a:p>
            <a:pPr lvl="2"/>
            <a:r>
              <a:rPr lang="ja-JP" altLang="en-US" dirty="0"/>
              <a:t>専門家との人的ネットワークが必要</a:t>
            </a:r>
            <a:endParaRPr lang="en-US" altLang="ja-JP" dirty="0"/>
          </a:p>
          <a:p>
            <a:r>
              <a:rPr lang="ja-JP" altLang="en-US" dirty="0" smtClean="0"/>
              <a:t>高度な情報組織化のスキル</a:t>
            </a:r>
            <a:endParaRPr lang="en-US" altLang="ja-JP" dirty="0" smtClean="0"/>
          </a:p>
          <a:p>
            <a:pPr lvl="1"/>
            <a:r>
              <a:rPr lang="ja-JP" altLang="en-US" dirty="0" smtClean="0"/>
              <a:t>機械的</a:t>
            </a:r>
            <a:r>
              <a:rPr lang="ja-JP" altLang="en-US" dirty="0"/>
              <a:t>（自動的）な組織化情報</a:t>
            </a:r>
            <a:r>
              <a:rPr lang="ja-JP" altLang="en-US" dirty="0" smtClean="0"/>
              <a:t>、リンク情報を修正</a:t>
            </a:r>
            <a:r>
              <a:rPr lang="ja-JP" altLang="en-US" dirty="0"/>
              <a:t>するために、より専門性の高い知識を求められる</a:t>
            </a:r>
            <a:endParaRPr lang="en-US" altLang="ja-JP" dirty="0"/>
          </a:p>
          <a:p>
            <a:r>
              <a:rPr lang="ja-JP" altLang="en-US" dirty="0" smtClean="0"/>
              <a:t>高度な</a:t>
            </a:r>
            <a:r>
              <a:rPr lang="en-US" altLang="ja-JP" dirty="0" smtClean="0"/>
              <a:t>IT</a:t>
            </a:r>
            <a:r>
              <a:rPr lang="ja-JP" altLang="en-US" dirty="0" smtClean="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a:t>
            </a:r>
            <a:r>
              <a:rPr lang="ja-JP" altLang="en-US" dirty="0" smtClean="0"/>
              <a:t>必須。</a:t>
            </a:r>
            <a:endParaRPr lang="en-US" altLang="ja-JP" dirty="0" smtClean="0"/>
          </a:p>
          <a:p>
            <a:pPr lvl="1"/>
            <a:r>
              <a:rPr lang="ja-JP" altLang="en-US" dirty="0" smtClean="0"/>
              <a:t>更に、より</a:t>
            </a:r>
            <a:r>
              <a:rPr lang="ja-JP" altLang="en-US" dirty="0"/>
              <a:t>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42</a:t>
            </a:fld>
            <a:endParaRPr lang="en-US" dirty="0"/>
          </a:p>
        </p:txBody>
      </p:sp>
    </p:spTree>
    <p:extLst>
      <p:ext uri="{BB962C8B-B14F-4D97-AF65-F5344CB8AC3E}">
        <p14:creationId xmlns:p14="http://schemas.microsoft.com/office/powerpoint/2010/main" val="362458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ja-JP" altLang="en-US" dirty="0" smtClean="0">
                <a:latin typeface="HG丸ｺﾞｼｯｸM-PRO" pitchFamily="50" charset="-128"/>
                <a:ea typeface="HG丸ｺﾞｼｯｸM-PRO" pitchFamily="50" charset="-128"/>
              </a:rPr>
              <a:t>ナショナルアーカイブにおける</a:t>
            </a:r>
            <a:r>
              <a:rPr kumimoji="1" lang="en-US" altLang="ja-JP" dirty="0" smtClean="0">
                <a:latin typeface="HG丸ｺﾞｼｯｸM-PRO" pitchFamily="50" charset="-128"/>
                <a:ea typeface="HG丸ｺﾞｼｯｸM-PRO" pitchFamily="50" charset="-128"/>
              </a:rPr>
              <a:t>LOD</a:t>
            </a:r>
            <a:r>
              <a:rPr kumimoji="1" lang="ja-JP" altLang="en-US" dirty="0" smtClean="0">
                <a:latin typeface="HG丸ｺﾞｼｯｸM-PRO" pitchFamily="50" charset="-128"/>
                <a:ea typeface="HG丸ｺﾞｼｯｸM-PRO" pitchFamily="50" charset="-128"/>
              </a:rPr>
              <a:t>化</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43</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4985316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4000" dirty="0"/>
              <a:t>☆</a:t>
            </a:r>
            <a:r>
              <a:rPr lang="ja-JP" altLang="en-US" sz="4000" dirty="0" smtClean="0">
                <a:hlinkClick r:id="rId3"/>
              </a:rPr>
              <a:t>ベリーピッキングモデル</a:t>
            </a:r>
            <a:r>
              <a:rPr lang="ja-JP" altLang="en-US" sz="4000" dirty="0">
                <a:hlinkClick r:id="rId3"/>
              </a:rPr>
              <a:t>で考える探索と</a:t>
            </a:r>
            <a:r>
              <a:rPr lang="ja-JP" altLang="en-US" sz="4000" dirty="0" smtClean="0">
                <a:hlinkClick r:id="rId3"/>
              </a:rPr>
              <a:t>検索</a:t>
            </a:r>
            <a:endParaRPr kumimoji="1" lang="ja-JP" altLang="en-US" sz="4000" dirty="0"/>
          </a:p>
        </p:txBody>
      </p:sp>
      <p:sp>
        <p:nvSpPr>
          <p:cNvPr id="5" name="コンテンツ プレースホルダー 4"/>
          <p:cNvSpPr>
            <a:spLocks noGrp="1"/>
          </p:cNvSpPr>
          <p:nvPr>
            <p:ph idx="1"/>
          </p:nvPr>
        </p:nvSpPr>
        <p:spPr/>
        <p:txBody>
          <a:bodyPr/>
          <a:lstStyle/>
          <a:p>
            <a:r>
              <a:rPr kumimoji="1" lang="ja-JP" altLang="en-US" dirty="0" smtClean="0"/>
              <a:t>　</a:t>
            </a:r>
            <a:endParaRPr kumimoji="1" lang="ja-JP" altLang="en-US" dirty="0"/>
          </a:p>
        </p:txBody>
      </p:sp>
      <p:sp>
        <p:nvSpPr>
          <p:cNvPr id="6" name="正方形/長方形 5"/>
          <p:cNvSpPr/>
          <p:nvPr/>
        </p:nvSpPr>
        <p:spPr>
          <a:xfrm>
            <a:off x="6790266" y="6046837"/>
            <a:ext cx="5137945" cy="646331"/>
          </a:xfrm>
          <a:prstGeom prst="rect">
            <a:avLst/>
          </a:prstGeom>
        </p:spPr>
        <p:txBody>
          <a:bodyPr wrap="none">
            <a:spAutoFit/>
          </a:bodyPr>
          <a:lstStyle/>
          <a:p>
            <a:r>
              <a:rPr lang="ja-JP" altLang="en-US" dirty="0" smtClean="0">
                <a:latin typeface="Meiryo UI" panose="020B0604030504040204" pitchFamily="50" charset="-128"/>
                <a:ea typeface="Meiryo UI" panose="020B0604030504040204" pitchFamily="50" charset="-128"/>
              </a:rPr>
              <a:t>引用：　</a:t>
            </a:r>
            <a:r>
              <a:rPr lang="ja-JP" altLang="en-US" dirty="0" smtClean="0">
                <a:latin typeface="Meiryo UI" panose="020B0604030504040204" pitchFamily="50" charset="-128"/>
                <a:ea typeface="Meiryo UI" panose="020B0604030504040204" pitchFamily="50" charset="-128"/>
                <a:hlinkClick r:id="rId3"/>
              </a:rPr>
              <a:t>ベリーピッキングモデル</a:t>
            </a:r>
            <a:r>
              <a:rPr lang="ja-JP" altLang="en-US" dirty="0">
                <a:latin typeface="Meiryo UI" panose="020B0604030504040204" pitchFamily="50" charset="-128"/>
                <a:ea typeface="Meiryo UI" panose="020B0604030504040204" pitchFamily="50" charset="-128"/>
                <a:hlinkClick r:id="rId3"/>
              </a:rPr>
              <a:t>で考える探索と</a:t>
            </a:r>
            <a:r>
              <a:rPr lang="ja-JP" altLang="en-US" dirty="0" smtClean="0">
                <a:latin typeface="Meiryo UI" panose="020B0604030504040204" pitchFamily="50" charset="-128"/>
                <a:ea typeface="Meiryo UI" panose="020B0604030504040204" pitchFamily="50" charset="-128"/>
                <a:hlinkClick r:id="rId3"/>
              </a:rPr>
              <a:t>検索</a:t>
            </a:r>
            <a:endParaRPr lang="en-US" altLang="ja-JP" dirty="0" smtClean="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http://ekrits.jp/2015/08/1700</a:t>
            </a:r>
            <a:r>
              <a:rPr lang="en-US" altLang="ja-JP" dirty="0" smtClean="0">
                <a:latin typeface="Meiryo UI" panose="020B0604030504040204" pitchFamily="50" charset="-128"/>
                <a:ea typeface="Meiryo UI" panose="020B0604030504040204" pitchFamily="50" charset="-128"/>
              </a:rPr>
              <a:t>/</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8" y="915331"/>
            <a:ext cx="5657850" cy="1162050"/>
          </a:xfrm>
          <a:prstGeom prst="rect">
            <a:avLst/>
          </a:prstGeom>
        </p:spPr>
      </p:pic>
      <p:sp>
        <p:nvSpPr>
          <p:cNvPr id="8" name="正方形/長方形 7"/>
          <p:cNvSpPr/>
          <p:nvPr/>
        </p:nvSpPr>
        <p:spPr>
          <a:xfrm>
            <a:off x="559607" y="1681317"/>
            <a:ext cx="3169457"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図</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　古典的な情報検索モデル</a:t>
            </a:r>
          </a:p>
        </p:txBody>
      </p:sp>
      <p:sp>
        <p:nvSpPr>
          <p:cNvPr id="9" name="正方形/長方形 8"/>
          <p:cNvSpPr/>
          <p:nvPr/>
        </p:nvSpPr>
        <p:spPr>
          <a:xfrm>
            <a:off x="427871" y="2127250"/>
            <a:ext cx="572558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Meiryo UI" panose="020B0604030504040204" pitchFamily="50" charset="-128"/>
                <a:ea typeface="Meiryo UI" panose="020B0604030504040204" pitchFamily="50" charset="-128"/>
              </a:rPr>
              <a:t>検索対象によって情報検索を分類すると、事実検索と文献検索に分けられる。前者は求める情報そのもの（事実やデータ）を探し出すことであるのに対して、後者は求める情報が掲載されている文献の書誌データなどを探し出すことである。</a:t>
            </a:r>
          </a:p>
        </p:txBody>
      </p:sp>
      <p:sp>
        <p:nvSpPr>
          <p:cNvPr id="10" name="正方形/長方形 9"/>
          <p:cNvSpPr/>
          <p:nvPr/>
        </p:nvSpPr>
        <p:spPr>
          <a:xfrm>
            <a:off x="398665" y="3571081"/>
            <a:ext cx="6096000" cy="307777"/>
          </a:xfrm>
          <a:prstGeom prst="rect">
            <a:avLst/>
          </a:prstGeom>
        </p:spPr>
        <p:txBody>
          <a:bodyPr>
            <a:spAutoFit/>
          </a:bodyPr>
          <a:lstStyle/>
          <a:p>
            <a:r>
              <a:rPr lang="zh-TW" altLang="en-US" sz="1400" dirty="0">
                <a:latin typeface="Meiryo UI" panose="020B0604030504040204" pitchFamily="50" charset="-128"/>
                <a:ea typeface="Meiryo UI" panose="020B0604030504040204" pitchFamily="50" charset="-128"/>
              </a:rPr>
              <a:t>日本図書館情報学会 用語辞典編集委員会 編</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図書館情報学用語辞典 第</a:t>
            </a:r>
            <a:r>
              <a:rPr lang="en-US" altLang="zh-TW" sz="1400" dirty="0">
                <a:latin typeface="Meiryo UI" panose="020B0604030504040204" pitchFamily="50" charset="-128"/>
                <a:ea typeface="Meiryo UI" panose="020B0604030504040204" pitchFamily="50" charset="-128"/>
              </a:rPr>
              <a:t>4</a:t>
            </a:r>
            <a:r>
              <a:rPr lang="zh-TW" altLang="en-US" sz="1400" dirty="0">
                <a:latin typeface="Meiryo UI" panose="020B0604030504040204" pitchFamily="50" charset="-128"/>
                <a:ea typeface="Meiryo UI" panose="020B0604030504040204" pitchFamily="50" charset="-128"/>
              </a:rPr>
              <a:t>版</a:t>
            </a:r>
            <a:r>
              <a:rPr lang="en-US" altLang="zh-TW"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5"/>
          <a:stretch>
            <a:fillRect/>
          </a:stretch>
        </p:blipFill>
        <p:spPr>
          <a:xfrm>
            <a:off x="6524625" y="1307041"/>
            <a:ext cx="5667375" cy="3876675"/>
          </a:xfrm>
          <a:prstGeom prst="rect">
            <a:avLst/>
          </a:prstGeom>
        </p:spPr>
      </p:pic>
      <p:sp>
        <p:nvSpPr>
          <p:cNvPr id="13" name="雲形吹き出し 12"/>
          <p:cNvSpPr/>
          <p:nvPr/>
        </p:nvSpPr>
        <p:spPr>
          <a:xfrm>
            <a:off x="6055129" y="1116962"/>
            <a:ext cx="6035271" cy="3642566"/>
          </a:xfrm>
          <a:prstGeom prst="cloudCallout">
            <a:avLst>
              <a:gd name="adj1" fmla="val 8347"/>
              <a:gd name="adj2" fmla="val 63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正方形/長方形 13"/>
          <p:cNvSpPr/>
          <p:nvPr/>
        </p:nvSpPr>
        <p:spPr>
          <a:xfrm>
            <a:off x="249642" y="3913910"/>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有</a:t>
            </a:r>
            <a:r>
              <a:rPr lang="ja-JP" altLang="en-US" dirty="0">
                <a:latin typeface="Meiryo UI" panose="020B0604030504040204" pitchFamily="50" charset="-128"/>
                <a:ea typeface="Meiryo UI" panose="020B0604030504040204" pitchFamily="50" charset="-128"/>
              </a:rPr>
              <a:t>向的</a:t>
            </a:r>
            <a:r>
              <a:rPr lang="ja-JP" altLang="en-US" dirty="0" smtClean="0">
                <a:latin typeface="Meiryo UI" panose="020B0604030504040204" pitchFamily="50" charset="-128"/>
                <a:ea typeface="Meiryo UI" panose="020B0604030504040204" pitchFamily="50" charset="-128"/>
              </a:rPr>
              <a:t>検索とブラウジング（</a:t>
            </a:r>
            <a:r>
              <a:rPr lang="ja-JP" altLang="en-US" dirty="0">
                <a:latin typeface="Meiryo UI" panose="020B0604030504040204" pitchFamily="50" charset="-128"/>
                <a:ea typeface="Meiryo UI" panose="020B0604030504040204" pitchFamily="50" charset="-128"/>
              </a:rPr>
              <a:t>半有向的（</a:t>
            </a:r>
            <a:r>
              <a:rPr lang="en-US" altLang="ja-JP" dirty="0">
                <a:latin typeface="Meiryo UI" panose="020B0604030504040204" pitchFamily="50" charset="-128"/>
                <a:ea typeface="Meiryo UI" panose="020B0604030504040204" pitchFamily="50" charset="-128"/>
              </a:rPr>
              <a:t>semi-directed</a:t>
            </a:r>
            <a:r>
              <a:rPr lang="ja-JP" altLang="en-US" dirty="0">
                <a:latin typeface="Meiryo UI" panose="020B0604030504040204" pitchFamily="50" charset="-128"/>
                <a:ea typeface="Meiryo UI" panose="020B0604030504040204" pitchFamily="50" charset="-128"/>
              </a:rPr>
              <a:t>）検索または半構造化（</a:t>
            </a:r>
            <a:r>
              <a:rPr lang="en-US" altLang="ja-JP" dirty="0">
                <a:latin typeface="Meiryo UI" panose="020B0604030504040204" pitchFamily="50" charset="-128"/>
                <a:ea typeface="Meiryo UI" panose="020B0604030504040204" pitchFamily="50" charset="-128"/>
              </a:rPr>
              <a:t>semi-structured</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検索）</a:t>
            </a:r>
            <a:r>
              <a:rPr lang="en-US" altLang="ja-JP" dirty="0" smtClean="0">
                <a:latin typeface="Meiryo UI" panose="020B0604030504040204" pitchFamily="50" charset="-128"/>
                <a:ea typeface="Meiryo UI" panose="020B0604030504040204" pitchFamily="50" charset="-128"/>
              </a:rPr>
              <a:t>】</a:t>
            </a:r>
          </a:p>
          <a:p>
            <a:r>
              <a:rPr lang="ja-JP" altLang="en-US" dirty="0" smtClean="0">
                <a:latin typeface="Meiryo UI" panose="020B0604030504040204" pitchFamily="50" charset="-128"/>
                <a:ea typeface="Meiryo UI" panose="020B0604030504040204" pitchFamily="50" charset="-128"/>
              </a:rPr>
              <a:t>”オンライン</a:t>
            </a:r>
            <a:r>
              <a:rPr lang="ja-JP" altLang="en-US" dirty="0">
                <a:latin typeface="Meiryo UI" panose="020B0604030504040204" pitchFamily="50" charset="-128"/>
                <a:ea typeface="Meiryo UI" panose="020B0604030504040204" pitchFamily="50" charset="-128"/>
              </a:rPr>
              <a:t>での探索も、あらかじめ決まった目的を果たすだけの行動ではなく、時にはその目的そのものを一新させたり、未知の世界に目を開かせたりする、より豊かな体験となるからです</a:t>
            </a:r>
            <a:r>
              <a:rPr lang="ja-JP" altLang="en-US" dirty="0" smtClean="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6" name="正方形/長方形 15"/>
          <p:cNvSpPr/>
          <p:nvPr/>
        </p:nvSpPr>
        <p:spPr>
          <a:xfrm>
            <a:off x="289733" y="5822998"/>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ja-JP" altLang="en-US" dirty="0" smtClean="0">
                <a:latin typeface="Meiryo UI" panose="020B0604030504040204" pitchFamily="50" charset="-128"/>
                <a:ea typeface="Meiryo UI" panose="020B0604030504040204" pitchFamily="50" charset="-128"/>
              </a:rPr>
              <a:t>”ブラウジング</a:t>
            </a:r>
            <a:r>
              <a:rPr lang="ja-JP" altLang="en-US" dirty="0">
                <a:latin typeface="Meiryo UI" panose="020B0604030504040204" pitchFamily="50" charset="-128"/>
                <a:ea typeface="Meiryo UI" panose="020B0604030504040204" pitchFamily="50" charset="-128"/>
              </a:rPr>
              <a:t>は、思わぬところで自分の興味をそそる情報に出会えるというセレンディピティを高め、新たな刺激や発想を与えてくれる可能性があるから</a:t>
            </a:r>
            <a:r>
              <a:rPr lang="ja-JP" altLang="en-US" dirty="0" smtClean="0">
                <a:latin typeface="Meiryo UI" panose="020B0604030504040204" pitchFamily="50" charset="-128"/>
                <a:ea typeface="Meiryo UI" panose="020B0604030504040204" pitchFamily="50" charset="-128"/>
              </a:rPr>
              <a:t>です”</a:t>
            </a:r>
            <a:endParaRPr lang="ja-JP" altLang="en-US" dirty="0">
              <a:latin typeface="Meiryo UI" panose="020B0604030504040204" pitchFamily="50" charset="-128"/>
              <a:ea typeface="Meiryo UI" panose="020B0604030504040204" pitchFamily="50" charset="-128"/>
            </a:endParaRPr>
          </a:p>
        </p:txBody>
      </p:sp>
      <p:sp>
        <p:nvSpPr>
          <p:cNvPr id="17" name="正方形/長方形 16"/>
          <p:cNvSpPr/>
          <p:nvPr/>
        </p:nvSpPr>
        <p:spPr>
          <a:xfrm>
            <a:off x="6842885" y="5373795"/>
            <a:ext cx="4846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「関心の世界」と「知識の世界」の差は広がる一方</a:t>
            </a:r>
          </a:p>
        </p:txBody>
      </p:sp>
      <p:sp>
        <p:nvSpPr>
          <p:cNvPr id="18" name="円/楕円 1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427841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ja-JP" altLang="en-US" sz="4000" dirty="0" smtClean="0"/>
              <a:t>現在の</a:t>
            </a:r>
            <a:r>
              <a:rPr kumimoji="1" lang="en-US" altLang="ja-JP" sz="4000" dirty="0" err="1" smtClean="0"/>
              <a:t>NDLSearch</a:t>
            </a:r>
            <a:r>
              <a:rPr kumimoji="1" lang="ja-JP" altLang="en-US" sz="4000" dirty="0" smtClean="0"/>
              <a:t>の主な連携状況</a:t>
            </a:r>
            <a:r>
              <a:rPr lang="ja-JP" altLang="en-US" sz="2700" dirty="0"/>
              <a:t>（書籍関連）</a:t>
            </a:r>
            <a:endParaRPr kumimoji="1" lang="ja-JP" altLang="en-US" dirty="0"/>
          </a:p>
        </p:txBody>
      </p:sp>
      <p:sp>
        <p:nvSpPr>
          <p:cNvPr id="3" name="フッター プレースホルダー 2"/>
          <p:cNvSpPr>
            <a:spLocks noGrp="1"/>
          </p:cNvSpPr>
          <p:nvPr>
            <p:ph type="ftr" sz="quarter" idx="11"/>
          </p:nvPr>
        </p:nvSpPr>
        <p:spPr/>
        <p:txBody>
          <a:bodyPr/>
          <a:lstStyle/>
          <a:p>
            <a:endParaRPr kumimoji="0" lang="en-US" sz="1400"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z="1400" smtClean="0"/>
              <a:pPr/>
              <a:t>45</a:t>
            </a:fld>
            <a:endParaRPr kumimoji="0" lang="en-US" sz="1400"/>
          </a:p>
        </p:txBody>
      </p:sp>
      <p:sp>
        <p:nvSpPr>
          <p:cNvPr id="6" name="AutoShape 8"/>
          <p:cNvSpPr>
            <a:spLocks noChangeArrowheads="1"/>
          </p:cNvSpPr>
          <p:nvPr/>
        </p:nvSpPr>
        <p:spPr bwMode="auto">
          <a:xfrm>
            <a:off x="1986588" y="1463772"/>
            <a:ext cx="996428" cy="4097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文化遺産</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オンライン</a:t>
            </a:r>
            <a:endParaRPr lang="en-US" altLang="ja-JP" sz="1000" b="1"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6092430" y="1074374"/>
            <a:ext cx="142088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Meiryo UI" panose="020B0604030504040204" pitchFamily="50" charset="-128"/>
                <a:ea typeface="Meiryo UI" panose="020B0604030504040204" pitchFamily="50" charset="-128"/>
              </a:rPr>
              <a:t>WebCat</a:t>
            </a:r>
            <a:r>
              <a:rPr lang="ja-JP" altLang="en-US" sz="1000" b="1" dirty="0">
                <a:latin typeface="Meiryo UI" panose="020B0604030504040204" pitchFamily="50" charset="-128"/>
                <a:ea typeface="Meiryo UI" panose="020B0604030504040204" pitchFamily="50" charset="-128"/>
              </a:rPr>
              <a:t> </a:t>
            </a:r>
            <a:r>
              <a:rPr lang="en-US" altLang="ja-JP" sz="1000" b="1" dirty="0">
                <a:latin typeface="Meiryo UI" panose="020B0604030504040204" pitchFamily="50" charset="-128"/>
                <a:ea typeface="Meiryo UI" panose="020B0604030504040204" pitchFamily="50" charset="-128"/>
              </a:rPr>
              <a:t>Plus</a:t>
            </a:r>
          </a:p>
        </p:txBody>
      </p:sp>
      <p:sp>
        <p:nvSpPr>
          <p:cNvPr id="11" name="AutoShape 8"/>
          <p:cNvSpPr>
            <a:spLocks noChangeArrowheads="1"/>
          </p:cNvSpPr>
          <p:nvPr/>
        </p:nvSpPr>
        <p:spPr bwMode="auto">
          <a:xfrm>
            <a:off x="3777898" y="2887573"/>
            <a:ext cx="2244459" cy="362945"/>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en-US" altLang="ja-JP" sz="1050" b="1" dirty="0" err="1">
                <a:latin typeface="Meiryo UI" panose="020B0604030504040204" pitchFamily="50" charset="-128"/>
                <a:ea typeface="Meiryo UI" panose="020B0604030504040204" pitchFamily="50" charset="-128"/>
              </a:rPr>
              <a:t>NDLSearch</a:t>
            </a:r>
            <a:endParaRPr lang="en-US" altLang="ja-JP" sz="1050" b="1"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5218817" y="4280056"/>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Meiryo UI" panose="020B0604030504040204" pitchFamily="50" charset="-128"/>
                <a:ea typeface="Meiryo UI" panose="020B0604030504040204" pitchFamily="50" charset="-128"/>
              </a:rPr>
              <a:t>CiiNiiBooks</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err="1">
                <a:latin typeface="Meiryo UI" panose="020B0604030504040204" pitchFamily="50" charset="-128"/>
                <a:ea typeface="Meiryo UI" panose="020B0604030504040204" pitchFamily="50" charset="-128"/>
              </a:rPr>
              <a:t>CiNiiArticles</a:t>
            </a:r>
            <a:endParaRPr lang="en-US" altLang="ja-JP" sz="10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5303913" y="58423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大学図書館</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a:latin typeface="Meiryo UI" panose="020B0604030504040204" pitchFamily="50" charset="-128"/>
                <a:ea typeface="Meiryo UI" panose="020B0604030504040204" pitchFamily="50" charset="-128"/>
              </a:rPr>
              <a:t>OPAC</a:t>
            </a:r>
          </a:p>
        </p:txBody>
      </p:sp>
      <p:sp>
        <p:nvSpPr>
          <p:cNvPr id="23" name="AutoShape 8"/>
          <p:cNvSpPr>
            <a:spLocks noChangeArrowheads="1"/>
          </p:cNvSpPr>
          <p:nvPr/>
        </p:nvSpPr>
        <p:spPr bwMode="auto">
          <a:xfrm>
            <a:off x="5456313" y="59947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大学図書館</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a:latin typeface="Meiryo UI" panose="020B0604030504040204" pitchFamily="50" charset="-128"/>
                <a:ea typeface="Meiryo UI" panose="020B0604030504040204" pitchFamily="50" charset="-128"/>
              </a:rPr>
              <a:t>OPAC</a:t>
            </a:r>
          </a:p>
        </p:txBody>
      </p:sp>
      <p:sp>
        <p:nvSpPr>
          <p:cNvPr id="24" name="AutoShape 8"/>
          <p:cNvSpPr>
            <a:spLocks noChangeArrowheads="1"/>
          </p:cNvSpPr>
          <p:nvPr/>
        </p:nvSpPr>
        <p:spPr bwMode="auto">
          <a:xfrm>
            <a:off x="1834530" y="4646628"/>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NDL</a:t>
            </a:r>
            <a:r>
              <a:rPr lang="ja-JP" altLang="en-US" sz="1000" b="1" dirty="0">
                <a:latin typeface="Meiryo UI" panose="020B0604030504040204" pitchFamily="50" charset="-128"/>
                <a:ea typeface="Meiryo UI" panose="020B0604030504040204" pitchFamily="50" charset="-128"/>
              </a:rPr>
              <a:t>デジタル</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コレクション</a:t>
            </a:r>
            <a:endParaRPr lang="en-US" altLang="ja-JP" sz="10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853302" y="5378833"/>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NDLOPAC</a:t>
            </a:r>
          </a:p>
        </p:txBody>
      </p:sp>
      <p:sp>
        <p:nvSpPr>
          <p:cNvPr id="28" name="AutoShape 8"/>
          <p:cNvSpPr>
            <a:spLocks noChangeArrowheads="1"/>
          </p:cNvSpPr>
          <p:nvPr/>
        </p:nvSpPr>
        <p:spPr bwMode="auto">
          <a:xfrm>
            <a:off x="3935761"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公共図書館</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a:latin typeface="Meiryo UI" panose="020B0604030504040204" pitchFamily="50" charset="-128"/>
                <a:ea typeface="Meiryo UI" panose="020B0604030504040204" pitchFamily="50" charset="-128"/>
              </a:rPr>
              <a:t>OPAC</a:t>
            </a:r>
          </a:p>
        </p:txBody>
      </p:sp>
      <p:sp>
        <p:nvSpPr>
          <p:cNvPr id="29" name="AutoShape 8"/>
          <p:cNvSpPr>
            <a:spLocks noChangeArrowheads="1"/>
          </p:cNvSpPr>
          <p:nvPr/>
        </p:nvSpPr>
        <p:spPr bwMode="auto">
          <a:xfrm>
            <a:off x="3880669" y="4635329"/>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err="1">
                <a:latin typeface="Meiryo UI" panose="020B0604030504040204" pitchFamily="50" charset="-128"/>
                <a:ea typeface="Meiryo UI" panose="020B0604030504040204" pitchFamily="50" charset="-128"/>
              </a:rPr>
              <a:t>ゆにかねっ</a:t>
            </a:r>
            <a:r>
              <a:rPr lang="ja-JP" altLang="en-US" sz="1000" b="1" dirty="0">
                <a:latin typeface="Meiryo UI" panose="020B0604030504040204" pitchFamily="50" charset="-128"/>
                <a:ea typeface="Meiryo UI" panose="020B0604030504040204" pitchFamily="50" charset="-128"/>
              </a:rPr>
              <a:t>と</a:t>
            </a:r>
            <a:endParaRPr lang="en-US" altLang="ja-JP" sz="1000" b="1" dirty="0">
              <a:latin typeface="Meiryo UI" panose="020B0604030504040204" pitchFamily="50" charset="-128"/>
              <a:ea typeface="Meiryo UI" panose="020B0604030504040204" pitchFamily="50" charset="-128"/>
            </a:endParaRPr>
          </a:p>
        </p:txBody>
      </p:sp>
      <p:cxnSp>
        <p:nvCxnSpPr>
          <p:cNvPr id="34" name="直線矢印コネクタ 33"/>
          <p:cNvCxnSpPr>
            <a:stCxn id="17" idx="0"/>
            <a:endCxn id="11" idx="2"/>
          </p:cNvCxnSpPr>
          <p:nvPr/>
        </p:nvCxnSpPr>
        <p:spPr>
          <a:xfrm flipH="1" flipV="1">
            <a:off x="4900127" y="3250517"/>
            <a:ext cx="855956" cy="102953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2" idx="0"/>
            <a:endCxn id="17" idx="2"/>
          </p:cNvCxnSpPr>
          <p:nvPr/>
        </p:nvCxnSpPr>
        <p:spPr>
          <a:xfrm flipH="1" flipV="1">
            <a:off x="5756083" y="4666647"/>
            <a:ext cx="85096" cy="117569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0"/>
            <a:endCxn id="29" idx="2"/>
          </p:cNvCxnSpPr>
          <p:nvPr/>
        </p:nvCxnSpPr>
        <p:spPr>
          <a:xfrm flipH="1" flipV="1">
            <a:off x="4442263" y="4960572"/>
            <a:ext cx="30764" cy="91670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6" idx="3"/>
            <a:endCxn id="29" idx="2"/>
          </p:cNvCxnSpPr>
          <p:nvPr/>
        </p:nvCxnSpPr>
        <p:spPr>
          <a:xfrm flipV="1">
            <a:off x="3976491" y="4960572"/>
            <a:ext cx="465773" cy="58088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4" idx="0"/>
            <a:endCxn id="11" idx="2"/>
          </p:cNvCxnSpPr>
          <p:nvPr/>
        </p:nvCxnSpPr>
        <p:spPr>
          <a:xfrm flipV="1">
            <a:off x="2396125" y="3250518"/>
            <a:ext cx="2504003" cy="139611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0" name="AutoShape 8"/>
          <p:cNvSpPr>
            <a:spLocks noChangeArrowheads="1"/>
          </p:cNvSpPr>
          <p:nvPr/>
        </p:nvSpPr>
        <p:spPr bwMode="auto">
          <a:xfrm>
            <a:off x="4088161"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公共図書館</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a:latin typeface="Meiryo UI" panose="020B0604030504040204" pitchFamily="50" charset="-128"/>
                <a:ea typeface="Meiryo UI" panose="020B0604030504040204" pitchFamily="50" charset="-128"/>
              </a:rPr>
              <a:t>OPAC</a:t>
            </a:r>
          </a:p>
        </p:txBody>
      </p:sp>
      <p:cxnSp>
        <p:nvCxnSpPr>
          <p:cNvPr id="62" name="直線矢印コネクタ 61"/>
          <p:cNvCxnSpPr>
            <a:stCxn id="29" idx="0"/>
            <a:endCxn id="11" idx="2"/>
          </p:cNvCxnSpPr>
          <p:nvPr/>
        </p:nvCxnSpPr>
        <p:spPr>
          <a:xfrm flipV="1">
            <a:off x="4442263" y="3250517"/>
            <a:ext cx="457864" cy="138481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15" name="AutoShape 8"/>
          <p:cNvSpPr>
            <a:spLocks noChangeArrowheads="1"/>
          </p:cNvSpPr>
          <p:nvPr/>
        </p:nvSpPr>
        <p:spPr bwMode="auto">
          <a:xfrm>
            <a:off x="1784516" y="3128375"/>
            <a:ext cx="1123189" cy="325242"/>
          </a:xfrm>
          <a:prstGeom prst="roundRect">
            <a:avLst>
              <a:gd name="adj" fmla="val 25048"/>
            </a:avLst>
          </a:prstGeom>
          <a:solidFill>
            <a:schemeClr val="bg1"/>
          </a:solidFill>
          <a:ln>
            <a:prstDash val="dash"/>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Meiryo UI" panose="020B0604030504040204" pitchFamily="50" charset="-128"/>
                <a:ea typeface="Meiryo UI" panose="020B0604030504040204" pitchFamily="50" charset="-128"/>
              </a:rPr>
              <a:t>Europeana</a:t>
            </a:r>
            <a:endParaRPr lang="en-US" altLang="ja-JP" sz="1000" b="1" dirty="0">
              <a:latin typeface="Meiryo UI" panose="020B0604030504040204" pitchFamily="50" charset="-128"/>
              <a:ea typeface="Meiryo UI" panose="020B0604030504040204" pitchFamily="50" charset="-128"/>
            </a:endParaRPr>
          </a:p>
        </p:txBody>
      </p:sp>
      <p:cxnSp>
        <p:nvCxnSpPr>
          <p:cNvPr id="117" name="直線矢印コネクタ 116"/>
          <p:cNvCxnSpPr>
            <a:stCxn id="115" idx="3"/>
            <a:endCxn id="11" idx="1"/>
          </p:cNvCxnSpPr>
          <p:nvPr/>
        </p:nvCxnSpPr>
        <p:spPr>
          <a:xfrm flipV="1">
            <a:off x="2907705" y="3069046"/>
            <a:ext cx="870193" cy="221951"/>
          </a:xfrm>
          <a:prstGeom prst="straightConnector1">
            <a:avLst/>
          </a:prstGeom>
          <a:ln w="95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31" name="AutoShape 8"/>
          <p:cNvSpPr>
            <a:spLocks noChangeArrowheads="1"/>
          </p:cNvSpPr>
          <p:nvPr/>
        </p:nvSpPr>
        <p:spPr bwMode="auto">
          <a:xfrm>
            <a:off x="7665839" y="2428418"/>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Meiryo UI" panose="020B0604030504040204" pitchFamily="50" charset="-128"/>
                <a:ea typeface="Meiryo UI" panose="020B0604030504040204" pitchFamily="50" charset="-128"/>
              </a:rPr>
              <a:t>BooksOrJP</a:t>
            </a:r>
            <a:endParaRPr lang="en-US" altLang="ja-JP" sz="1000" b="1" dirty="0">
              <a:latin typeface="Meiryo UI" panose="020B0604030504040204" pitchFamily="50" charset="-128"/>
              <a:ea typeface="Meiryo UI" panose="020B0604030504040204" pitchFamily="50" charset="-128"/>
            </a:endParaRPr>
          </a:p>
        </p:txBody>
      </p:sp>
      <p:sp>
        <p:nvSpPr>
          <p:cNvPr id="133" name="AutoShape 8"/>
          <p:cNvSpPr>
            <a:spLocks noChangeArrowheads="1"/>
          </p:cNvSpPr>
          <p:nvPr/>
        </p:nvSpPr>
        <p:spPr bwMode="auto">
          <a:xfrm>
            <a:off x="7832412" y="3057096"/>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電子書籍販売サイト</a:t>
            </a:r>
            <a:endParaRPr lang="en-US" altLang="ja-JP" sz="1000" b="1" dirty="0">
              <a:latin typeface="Meiryo UI" panose="020B0604030504040204" pitchFamily="50" charset="-128"/>
              <a:ea typeface="Meiryo UI" panose="020B0604030504040204" pitchFamily="50" charset="-128"/>
            </a:endParaRPr>
          </a:p>
        </p:txBody>
      </p:sp>
      <p:sp>
        <p:nvSpPr>
          <p:cNvPr id="134" name="AutoShape 8"/>
          <p:cNvSpPr>
            <a:spLocks noChangeArrowheads="1"/>
          </p:cNvSpPr>
          <p:nvPr/>
        </p:nvSpPr>
        <p:spPr bwMode="auto">
          <a:xfrm>
            <a:off x="7984811" y="3209496"/>
            <a:ext cx="1338955" cy="51574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電子書籍ポータル</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a:latin typeface="Meiryo UI" panose="020B0604030504040204" pitchFamily="50" charset="-128"/>
                <a:ea typeface="Meiryo UI" panose="020B0604030504040204" pitchFamily="50" charset="-128"/>
              </a:rPr>
              <a:t>Hon.jp</a:t>
            </a:r>
          </a:p>
        </p:txBody>
      </p:sp>
      <p:cxnSp>
        <p:nvCxnSpPr>
          <p:cNvPr id="135" name="直線矢印コネクタ 134"/>
          <p:cNvCxnSpPr>
            <a:stCxn id="133" idx="1"/>
            <a:endCxn id="11" idx="3"/>
          </p:cNvCxnSpPr>
          <p:nvPr/>
        </p:nvCxnSpPr>
        <p:spPr>
          <a:xfrm flipH="1" flipV="1">
            <a:off x="6022356" y="3069045"/>
            <a:ext cx="1810056" cy="16725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1" idx="3"/>
            <a:endCxn id="131" idx="1"/>
          </p:cNvCxnSpPr>
          <p:nvPr/>
        </p:nvCxnSpPr>
        <p:spPr>
          <a:xfrm flipV="1">
            <a:off x="6022357" y="2607625"/>
            <a:ext cx="1643483" cy="461420"/>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6508309" y="4245582"/>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J-Stage</a:t>
            </a:r>
          </a:p>
        </p:txBody>
      </p:sp>
      <p:sp>
        <p:nvSpPr>
          <p:cNvPr id="149" name="AutoShape 8"/>
          <p:cNvSpPr>
            <a:spLocks noChangeArrowheads="1"/>
          </p:cNvSpPr>
          <p:nvPr/>
        </p:nvSpPr>
        <p:spPr bwMode="auto">
          <a:xfrm>
            <a:off x="6161199" y="481904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JAIRO</a:t>
            </a:r>
          </a:p>
        </p:txBody>
      </p:sp>
      <p:sp>
        <p:nvSpPr>
          <p:cNvPr id="157" name="AutoShape 8"/>
          <p:cNvSpPr>
            <a:spLocks noChangeArrowheads="1"/>
          </p:cNvSpPr>
          <p:nvPr/>
        </p:nvSpPr>
        <p:spPr bwMode="auto">
          <a:xfrm>
            <a:off x="6650472"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大学図書館</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レポジトリ</a:t>
            </a:r>
            <a:endParaRPr lang="en-US" altLang="ja-JP" sz="1000" b="1" dirty="0">
              <a:latin typeface="Meiryo UI" panose="020B0604030504040204" pitchFamily="50" charset="-128"/>
              <a:ea typeface="Meiryo UI" panose="020B0604030504040204" pitchFamily="50" charset="-128"/>
            </a:endParaRPr>
          </a:p>
        </p:txBody>
      </p:sp>
      <p:sp>
        <p:nvSpPr>
          <p:cNvPr id="158" name="AutoShape 8"/>
          <p:cNvSpPr>
            <a:spLocks noChangeArrowheads="1"/>
          </p:cNvSpPr>
          <p:nvPr/>
        </p:nvSpPr>
        <p:spPr bwMode="auto">
          <a:xfrm>
            <a:off x="6802872"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大学図書館</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レポジトリ</a:t>
            </a:r>
            <a:endParaRPr lang="en-US" altLang="ja-JP" sz="1000" b="1" dirty="0">
              <a:latin typeface="Meiryo UI" panose="020B0604030504040204" pitchFamily="50" charset="-128"/>
              <a:ea typeface="Meiryo UI" panose="020B0604030504040204" pitchFamily="50" charset="-128"/>
            </a:endParaRPr>
          </a:p>
        </p:txBody>
      </p:sp>
      <p:cxnSp>
        <p:nvCxnSpPr>
          <p:cNvPr id="159" name="直線矢印コネクタ 158"/>
          <p:cNvCxnSpPr>
            <a:stCxn id="157" idx="0"/>
            <a:endCxn id="149" idx="2"/>
          </p:cNvCxnSpPr>
          <p:nvPr/>
        </p:nvCxnSpPr>
        <p:spPr>
          <a:xfrm flipH="1" flipV="1">
            <a:off x="6698466" y="5205638"/>
            <a:ext cx="489273" cy="67163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49" idx="0"/>
            <a:endCxn id="11" idx="2"/>
          </p:cNvCxnSpPr>
          <p:nvPr/>
        </p:nvCxnSpPr>
        <p:spPr>
          <a:xfrm flipH="1" flipV="1">
            <a:off x="4900127" y="3250518"/>
            <a:ext cx="1798338" cy="156852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6" name="AutoShape 8"/>
          <p:cNvSpPr>
            <a:spLocks noChangeArrowheads="1"/>
          </p:cNvSpPr>
          <p:nvPr/>
        </p:nvSpPr>
        <p:spPr bwMode="auto">
          <a:xfrm>
            <a:off x="9264352" y="2701374"/>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出版社</a:t>
            </a:r>
            <a:endParaRPr lang="en-US" altLang="ja-JP" sz="1000" b="1"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9416752" y="2853774"/>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出版社</a:t>
            </a:r>
            <a:endParaRPr lang="en-US" altLang="ja-JP" sz="1000" b="1" dirty="0">
              <a:latin typeface="Meiryo UI" panose="020B0604030504040204" pitchFamily="50" charset="-128"/>
              <a:ea typeface="Meiryo UI" panose="020B0604030504040204" pitchFamily="50" charset="-128"/>
            </a:endParaRPr>
          </a:p>
        </p:txBody>
      </p:sp>
      <p:cxnSp>
        <p:nvCxnSpPr>
          <p:cNvPr id="184" name="直線矢印コネクタ 183"/>
          <p:cNvCxnSpPr>
            <a:stCxn id="148" idx="0"/>
            <a:endCxn id="11" idx="2"/>
          </p:cNvCxnSpPr>
          <p:nvPr/>
        </p:nvCxnSpPr>
        <p:spPr>
          <a:xfrm flipH="1" flipV="1">
            <a:off x="4900127" y="3250517"/>
            <a:ext cx="2145448" cy="99506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98" name="AutoShape 8"/>
          <p:cNvSpPr>
            <a:spLocks noChangeArrowheads="1"/>
          </p:cNvSpPr>
          <p:nvPr/>
        </p:nvSpPr>
        <p:spPr bwMode="auto">
          <a:xfrm>
            <a:off x="7879267" y="583637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学協会</a:t>
            </a:r>
            <a:endParaRPr lang="en-US" altLang="ja-JP" sz="1000" b="1" dirty="0">
              <a:latin typeface="Meiryo UI" panose="020B0604030504040204" pitchFamily="50" charset="-128"/>
              <a:ea typeface="Meiryo UI" panose="020B0604030504040204" pitchFamily="50" charset="-128"/>
            </a:endParaRPr>
          </a:p>
        </p:txBody>
      </p:sp>
      <p:sp>
        <p:nvSpPr>
          <p:cNvPr id="199" name="AutoShape 8"/>
          <p:cNvSpPr>
            <a:spLocks noChangeArrowheads="1"/>
          </p:cNvSpPr>
          <p:nvPr/>
        </p:nvSpPr>
        <p:spPr bwMode="auto">
          <a:xfrm>
            <a:off x="12444536" y="530236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Meiryo UI" panose="020B0604030504040204" pitchFamily="50" charset="-128"/>
                <a:ea typeface="Meiryo UI" panose="020B0604030504040204" pitchFamily="50" charset="-128"/>
              </a:rPr>
              <a:t>大学図書館</a:t>
            </a:r>
            <a:endParaRPr lang="en-US" altLang="ja-JP" sz="900" b="1" dirty="0">
              <a:latin typeface="Meiryo UI" panose="020B0604030504040204" pitchFamily="50" charset="-128"/>
              <a:ea typeface="Meiryo UI" panose="020B0604030504040204" pitchFamily="50" charset="-128"/>
            </a:endParaRPr>
          </a:p>
          <a:p>
            <a:pPr marL="342900" indent="-342900" algn="ctr">
              <a:defRPr/>
            </a:pPr>
            <a:r>
              <a:rPr lang="ja-JP" altLang="en-US" sz="900" b="1" dirty="0">
                <a:latin typeface="Meiryo UI" panose="020B0604030504040204" pitchFamily="50" charset="-128"/>
                <a:ea typeface="Meiryo UI" panose="020B0604030504040204" pitchFamily="50" charset="-128"/>
              </a:rPr>
              <a:t>レポジトリ</a:t>
            </a:r>
            <a:endParaRPr lang="en-US" altLang="ja-JP" sz="900" b="1" dirty="0">
              <a:latin typeface="Meiryo UI" panose="020B0604030504040204" pitchFamily="50" charset="-128"/>
              <a:ea typeface="Meiryo UI" panose="020B0604030504040204" pitchFamily="50" charset="-128"/>
            </a:endParaRPr>
          </a:p>
        </p:txBody>
      </p:sp>
      <p:sp>
        <p:nvSpPr>
          <p:cNvPr id="200" name="AutoShape 8"/>
          <p:cNvSpPr>
            <a:spLocks noChangeArrowheads="1"/>
          </p:cNvSpPr>
          <p:nvPr/>
        </p:nvSpPr>
        <p:spPr bwMode="auto">
          <a:xfrm>
            <a:off x="8031667" y="598877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学協会</a:t>
            </a:r>
            <a:endParaRPr lang="en-US" altLang="ja-JP" sz="1000" b="1" dirty="0">
              <a:latin typeface="Meiryo UI" panose="020B0604030504040204" pitchFamily="50" charset="-128"/>
              <a:ea typeface="Meiryo UI" panose="020B0604030504040204" pitchFamily="50" charset="-128"/>
            </a:endParaRPr>
          </a:p>
        </p:txBody>
      </p:sp>
      <p:cxnSp>
        <p:nvCxnSpPr>
          <p:cNvPr id="201" name="直線矢印コネクタ 200"/>
          <p:cNvCxnSpPr>
            <a:stCxn id="198" idx="0"/>
            <a:endCxn id="148" idx="2"/>
          </p:cNvCxnSpPr>
          <p:nvPr/>
        </p:nvCxnSpPr>
        <p:spPr>
          <a:xfrm flipH="1" flipV="1">
            <a:off x="7045575" y="4632172"/>
            <a:ext cx="1370958" cy="12042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11" idx="0"/>
            <a:endCxn id="6" idx="3"/>
          </p:cNvCxnSpPr>
          <p:nvPr/>
        </p:nvCxnSpPr>
        <p:spPr>
          <a:xfrm flipH="1" flipV="1">
            <a:off x="2983017" y="1668670"/>
            <a:ext cx="1917111" cy="1218902"/>
          </a:xfrm>
          <a:prstGeom prst="straightConnector1">
            <a:avLst/>
          </a:prstGeom>
          <a:ln w="9525">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a:stCxn id="11" idx="0"/>
            <a:endCxn id="8" idx="2"/>
          </p:cNvCxnSpPr>
          <p:nvPr/>
        </p:nvCxnSpPr>
        <p:spPr>
          <a:xfrm flipV="1">
            <a:off x="4900127" y="1432788"/>
            <a:ext cx="1902744" cy="145478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stCxn id="166" idx="1"/>
            <a:endCxn id="131" idx="3"/>
          </p:cNvCxnSpPr>
          <p:nvPr/>
        </p:nvCxnSpPr>
        <p:spPr>
          <a:xfrm flipH="1" flipV="1">
            <a:off x="8849972" y="2607625"/>
            <a:ext cx="414381" cy="27295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a:stCxn id="166" idx="1"/>
            <a:endCxn id="134" idx="3"/>
          </p:cNvCxnSpPr>
          <p:nvPr/>
        </p:nvCxnSpPr>
        <p:spPr>
          <a:xfrm>
            <a:off x="9264352" y="2880582"/>
            <a:ext cx="59414" cy="58678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29" name="AutoShape 8"/>
          <p:cNvSpPr>
            <a:spLocks noChangeArrowheads="1"/>
          </p:cNvSpPr>
          <p:nvPr/>
        </p:nvSpPr>
        <p:spPr bwMode="auto">
          <a:xfrm>
            <a:off x="8189820" y="4506597"/>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人間文化研究機構</a:t>
            </a:r>
            <a:endParaRPr lang="en-US" altLang="ja-JP" sz="1000" b="1" dirty="0">
              <a:latin typeface="Meiryo UI" panose="020B0604030504040204" pitchFamily="50" charset="-128"/>
              <a:ea typeface="Meiryo UI" panose="020B0604030504040204" pitchFamily="50" charset="-128"/>
            </a:endParaRPr>
          </a:p>
        </p:txBody>
      </p:sp>
      <p:cxnSp>
        <p:nvCxnSpPr>
          <p:cNvPr id="232" name="直線矢印コネクタ 231"/>
          <p:cNvCxnSpPr>
            <a:stCxn id="229" idx="1"/>
            <a:endCxn id="11" idx="3"/>
          </p:cNvCxnSpPr>
          <p:nvPr/>
        </p:nvCxnSpPr>
        <p:spPr>
          <a:xfrm flipH="1" flipV="1">
            <a:off x="6022357" y="3069046"/>
            <a:ext cx="2167463" cy="168011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18" name="AutoShape 8"/>
          <p:cNvSpPr>
            <a:spLocks noChangeArrowheads="1"/>
          </p:cNvSpPr>
          <p:nvPr/>
        </p:nvSpPr>
        <p:spPr bwMode="auto">
          <a:xfrm>
            <a:off x="7868392" y="3844130"/>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Japan</a:t>
            </a:r>
          </a:p>
          <a:p>
            <a:pPr marL="342900" indent="-342900" algn="ctr">
              <a:defRPr/>
            </a:pPr>
            <a:r>
              <a:rPr lang="en-US" altLang="ja-JP" sz="1000" b="1" dirty="0">
                <a:latin typeface="Meiryo UI" panose="020B0604030504040204" pitchFamily="50" charset="-128"/>
                <a:ea typeface="Meiryo UI" panose="020B0604030504040204" pitchFamily="50" charset="-128"/>
              </a:rPr>
              <a:t>Knowledge</a:t>
            </a:r>
          </a:p>
        </p:txBody>
      </p:sp>
      <p:cxnSp>
        <p:nvCxnSpPr>
          <p:cNvPr id="119" name="直線矢印コネクタ 118"/>
          <p:cNvCxnSpPr>
            <a:stCxn id="118" idx="1"/>
            <a:endCxn id="11" idx="3"/>
          </p:cNvCxnSpPr>
          <p:nvPr/>
        </p:nvCxnSpPr>
        <p:spPr>
          <a:xfrm flipH="1" flipV="1">
            <a:off x="6022357" y="3069045"/>
            <a:ext cx="1846035" cy="96838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26" idx="0"/>
            <a:endCxn id="11" idx="2"/>
          </p:cNvCxnSpPr>
          <p:nvPr/>
        </p:nvCxnSpPr>
        <p:spPr>
          <a:xfrm flipV="1">
            <a:off x="3414897" y="3250517"/>
            <a:ext cx="1485231" cy="212831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44" name="AutoShape 8"/>
          <p:cNvSpPr>
            <a:spLocks noChangeArrowheads="1"/>
          </p:cNvSpPr>
          <p:nvPr/>
        </p:nvSpPr>
        <p:spPr bwMode="auto">
          <a:xfrm>
            <a:off x="1681916" y="5852897"/>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WARP</a:t>
            </a:r>
          </a:p>
        </p:txBody>
      </p:sp>
      <p:cxnSp>
        <p:nvCxnSpPr>
          <p:cNvPr id="145" name="直線矢印コネクタ 144"/>
          <p:cNvCxnSpPr>
            <a:stCxn id="144" idx="0"/>
            <a:endCxn id="11" idx="2"/>
          </p:cNvCxnSpPr>
          <p:nvPr/>
        </p:nvCxnSpPr>
        <p:spPr>
          <a:xfrm flipV="1">
            <a:off x="2243511" y="3250517"/>
            <a:ext cx="2656617" cy="260238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53" name="AutoShape 8"/>
          <p:cNvSpPr>
            <a:spLocks noChangeArrowheads="1"/>
          </p:cNvSpPr>
          <p:nvPr/>
        </p:nvSpPr>
        <p:spPr bwMode="auto">
          <a:xfrm>
            <a:off x="2164500" y="198884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err="1">
                <a:latin typeface="Meiryo UI" panose="020B0604030504040204" pitchFamily="50" charset="-128"/>
                <a:ea typeface="Meiryo UI" panose="020B0604030504040204" pitchFamily="50" charset="-128"/>
              </a:rPr>
              <a:t>ひなぎく</a:t>
            </a:r>
            <a:endParaRPr lang="en-US" altLang="ja-JP" sz="1000" b="1" dirty="0">
              <a:latin typeface="Meiryo UI" panose="020B0604030504040204" pitchFamily="50" charset="-128"/>
              <a:ea typeface="Meiryo UI" panose="020B0604030504040204" pitchFamily="50" charset="-128"/>
            </a:endParaRPr>
          </a:p>
        </p:txBody>
      </p:sp>
      <p:cxnSp>
        <p:nvCxnSpPr>
          <p:cNvPr id="154" name="直線矢印コネクタ 153"/>
          <p:cNvCxnSpPr>
            <a:stCxn id="11" idx="0"/>
            <a:endCxn id="153" idx="2"/>
          </p:cNvCxnSpPr>
          <p:nvPr/>
        </p:nvCxnSpPr>
        <p:spPr>
          <a:xfrm flipH="1" flipV="1">
            <a:off x="2726095" y="2314082"/>
            <a:ext cx="2174033" cy="573490"/>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0" name="AutoShape 8"/>
          <p:cNvSpPr>
            <a:spLocks noChangeArrowheads="1"/>
          </p:cNvSpPr>
          <p:nvPr/>
        </p:nvSpPr>
        <p:spPr bwMode="auto">
          <a:xfrm>
            <a:off x="1591411" y="251931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震災関連</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アーカイブ機関</a:t>
            </a:r>
            <a:endParaRPr lang="en-US" altLang="ja-JP" sz="1000" b="1" dirty="0">
              <a:latin typeface="Meiryo UI" panose="020B0604030504040204" pitchFamily="50" charset="-128"/>
              <a:ea typeface="Meiryo UI" panose="020B0604030504040204" pitchFamily="50" charset="-128"/>
            </a:endParaRPr>
          </a:p>
        </p:txBody>
      </p:sp>
      <p:sp>
        <p:nvSpPr>
          <p:cNvPr id="161" name="AutoShape 8"/>
          <p:cNvSpPr>
            <a:spLocks noChangeArrowheads="1"/>
          </p:cNvSpPr>
          <p:nvPr/>
        </p:nvSpPr>
        <p:spPr bwMode="auto">
          <a:xfrm>
            <a:off x="1743811" y="2671709"/>
            <a:ext cx="1123189" cy="39733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震災関連</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アーカイブ機関</a:t>
            </a:r>
            <a:endParaRPr lang="en-US" altLang="ja-JP" sz="1000" b="1" dirty="0">
              <a:latin typeface="Meiryo UI" panose="020B0604030504040204" pitchFamily="50" charset="-128"/>
              <a:ea typeface="Meiryo UI" panose="020B0604030504040204" pitchFamily="50" charset="-128"/>
            </a:endParaRPr>
          </a:p>
        </p:txBody>
      </p:sp>
      <p:cxnSp>
        <p:nvCxnSpPr>
          <p:cNvPr id="163" name="直線矢印コネクタ 162"/>
          <p:cNvCxnSpPr>
            <a:stCxn id="160" idx="0"/>
            <a:endCxn id="153" idx="2"/>
          </p:cNvCxnSpPr>
          <p:nvPr/>
        </p:nvCxnSpPr>
        <p:spPr>
          <a:xfrm flipV="1">
            <a:off x="2153006" y="2314082"/>
            <a:ext cx="573089" cy="20522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8" name="AutoShape 8"/>
          <p:cNvSpPr>
            <a:spLocks noChangeArrowheads="1"/>
          </p:cNvSpPr>
          <p:nvPr/>
        </p:nvSpPr>
        <p:spPr bwMode="auto">
          <a:xfrm>
            <a:off x="9362249" y="5239239"/>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構成</a:t>
            </a:r>
            <a:r>
              <a:rPr lang="en-US" altLang="ja-JP" sz="1000" b="1" dirty="0">
                <a:latin typeface="Meiryo UI" panose="020B0604030504040204" pitchFamily="50" charset="-128"/>
                <a:ea typeface="Meiryo UI" panose="020B0604030504040204" pitchFamily="50" charset="-128"/>
              </a:rPr>
              <a:t>6</a:t>
            </a:r>
            <a:r>
              <a:rPr lang="ja-JP" altLang="en-US" sz="1000" b="1" dirty="0">
                <a:latin typeface="Meiryo UI" panose="020B0604030504040204" pitchFamily="50" charset="-128"/>
                <a:ea typeface="Meiryo UI" panose="020B0604030504040204" pitchFamily="50" charset="-128"/>
              </a:rPr>
              <a:t>機関</a:t>
            </a:r>
            <a:endParaRPr lang="en-US" altLang="ja-JP" sz="1000" b="1" dirty="0">
              <a:latin typeface="Meiryo UI" panose="020B0604030504040204" pitchFamily="50" charset="-128"/>
              <a:ea typeface="Meiryo UI" panose="020B0604030504040204" pitchFamily="50" charset="-128"/>
            </a:endParaRPr>
          </a:p>
        </p:txBody>
      </p:sp>
      <p:sp>
        <p:nvSpPr>
          <p:cNvPr id="169" name="AutoShape 8"/>
          <p:cNvSpPr>
            <a:spLocks noChangeArrowheads="1"/>
          </p:cNvSpPr>
          <p:nvPr/>
        </p:nvSpPr>
        <p:spPr bwMode="auto">
          <a:xfrm>
            <a:off x="9514649" y="5391639"/>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構成</a:t>
            </a:r>
            <a:r>
              <a:rPr lang="en-US" altLang="ja-JP" sz="1000" b="1" dirty="0">
                <a:latin typeface="Meiryo UI" panose="020B0604030504040204" pitchFamily="50" charset="-128"/>
                <a:ea typeface="Meiryo UI" panose="020B0604030504040204" pitchFamily="50" charset="-128"/>
              </a:rPr>
              <a:t>6</a:t>
            </a:r>
            <a:r>
              <a:rPr lang="ja-JP" altLang="en-US" sz="1000" b="1" dirty="0">
                <a:latin typeface="Meiryo UI" panose="020B0604030504040204" pitchFamily="50" charset="-128"/>
                <a:ea typeface="Meiryo UI" panose="020B0604030504040204" pitchFamily="50" charset="-128"/>
              </a:rPr>
              <a:t>機関</a:t>
            </a:r>
            <a:endParaRPr lang="en-US" altLang="ja-JP" sz="1000" b="1" dirty="0">
              <a:latin typeface="Meiryo UI" panose="020B0604030504040204" pitchFamily="50" charset="-128"/>
              <a:ea typeface="Meiryo UI" panose="020B0604030504040204" pitchFamily="50" charset="-128"/>
            </a:endParaRPr>
          </a:p>
        </p:txBody>
      </p:sp>
      <p:cxnSp>
        <p:nvCxnSpPr>
          <p:cNvPr id="170" name="直線矢印コネクタ 169"/>
          <p:cNvCxnSpPr>
            <a:stCxn id="168" idx="0"/>
            <a:endCxn id="229" idx="2"/>
          </p:cNvCxnSpPr>
          <p:nvPr/>
        </p:nvCxnSpPr>
        <p:spPr>
          <a:xfrm flipH="1" flipV="1">
            <a:off x="8727087" y="4991716"/>
            <a:ext cx="1172429" cy="24752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74" name="AutoShape 8"/>
          <p:cNvSpPr>
            <a:spLocks noChangeArrowheads="1"/>
          </p:cNvSpPr>
          <p:nvPr/>
        </p:nvSpPr>
        <p:spPr bwMode="auto">
          <a:xfrm>
            <a:off x="7665839" y="195423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Amazon.com</a:t>
            </a:r>
          </a:p>
        </p:txBody>
      </p:sp>
      <p:sp>
        <p:nvSpPr>
          <p:cNvPr id="176" name="AutoShape 8"/>
          <p:cNvSpPr>
            <a:spLocks noChangeArrowheads="1"/>
          </p:cNvSpPr>
          <p:nvPr/>
        </p:nvSpPr>
        <p:spPr bwMode="auto">
          <a:xfrm>
            <a:off x="7639044" y="1153108"/>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日本の古書店</a:t>
            </a:r>
            <a:endParaRPr lang="en-US" altLang="ja-JP" sz="1000" b="1" dirty="0">
              <a:latin typeface="Meiryo UI" panose="020B0604030504040204" pitchFamily="50" charset="-128"/>
              <a:ea typeface="Meiryo UI" panose="020B0604030504040204" pitchFamily="50" charset="-128"/>
            </a:endParaRPr>
          </a:p>
        </p:txBody>
      </p:sp>
      <p:cxnSp>
        <p:nvCxnSpPr>
          <p:cNvPr id="177" name="直線矢印コネクタ 176"/>
          <p:cNvCxnSpPr>
            <a:stCxn id="11" idx="3"/>
            <a:endCxn id="174" idx="1"/>
          </p:cNvCxnSpPr>
          <p:nvPr/>
        </p:nvCxnSpPr>
        <p:spPr>
          <a:xfrm flipV="1">
            <a:off x="6022357" y="2133437"/>
            <a:ext cx="1643483" cy="935608"/>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a:stCxn id="11" idx="3"/>
            <a:endCxn id="176" idx="1"/>
          </p:cNvCxnSpPr>
          <p:nvPr/>
        </p:nvCxnSpPr>
        <p:spPr>
          <a:xfrm flipV="1">
            <a:off x="6022356" y="1332315"/>
            <a:ext cx="1616688" cy="1736730"/>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53" idx="2"/>
            <a:endCxn id="144" idx="0"/>
          </p:cNvCxnSpPr>
          <p:nvPr/>
        </p:nvCxnSpPr>
        <p:spPr>
          <a:xfrm flipH="1">
            <a:off x="2243510" y="2314083"/>
            <a:ext cx="482584" cy="3538815"/>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9" name="AutoShape 8"/>
          <p:cNvSpPr>
            <a:spLocks noChangeArrowheads="1"/>
          </p:cNvSpPr>
          <p:nvPr/>
        </p:nvSpPr>
        <p:spPr bwMode="auto">
          <a:xfrm>
            <a:off x="7665839" y="1552419"/>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Meiryo UI" panose="020B0604030504040204" pitchFamily="50" charset="-128"/>
                <a:ea typeface="Meiryo UI" panose="020B0604030504040204" pitchFamily="50" charset="-128"/>
              </a:rPr>
              <a:t>GoogleBook</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en-US" altLang="ja-JP" sz="1000" b="1" dirty="0">
                <a:latin typeface="Meiryo UI" panose="020B0604030504040204" pitchFamily="50" charset="-128"/>
                <a:ea typeface="Meiryo UI" panose="020B0604030504040204" pitchFamily="50" charset="-128"/>
              </a:rPr>
              <a:t>Search</a:t>
            </a:r>
          </a:p>
        </p:txBody>
      </p:sp>
      <p:cxnSp>
        <p:nvCxnSpPr>
          <p:cNvPr id="190" name="直線矢印コネクタ 189"/>
          <p:cNvCxnSpPr>
            <a:stCxn id="11" idx="3"/>
            <a:endCxn id="189" idx="1"/>
          </p:cNvCxnSpPr>
          <p:nvPr/>
        </p:nvCxnSpPr>
        <p:spPr>
          <a:xfrm flipV="1">
            <a:off x="6022357" y="1731627"/>
            <a:ext cx="1643483" cy="1337419"/>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5" name="AutoShape 8"/>
          <p:cNvSpPr>
            <a:spLocks noChangeArrowheads="1"/>
          </p:cNvSpPr>
          <p:nvPr/>
        </p:nvSpPr>
        <p:spPr bwMode="auto">
          <a:xfrm>
            <a:off x="2849190" y="1022992"/>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GUI</a:t>
            </a:r>
          </a:p>
        </p:txBody>
      </p:sp>
      <p:sp>
        <p:nvSpPr>
          <p:cNvPr id="206" name="AutoShape 8"/>
          <p:cNvSpPr>
            <a:spLocks noChangeArrowheads="1"/>
          </p:cNvSpPr>
          <p:nvPr/>
        </p:nvSpPr>
        <p:spPr bwMode="auto">
          <a:xfrm>
            <a:off x="3902878" y="1024186"/>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en-US" altLang="ja-JP" sz="1000" b="1" dirty="0">
                <a:latin typeface="Meiryo UI" panose="020B0604030504040204" pitchFamily="50" charset="-128"/>
                <a:ea typeface="Meiryo UI" panose="020B0604030504040204" pitchFamily="50" charset="-128"/>
              </a:rPr>
              <a:t>API</a:t>
            </a:r>
          </a:p>
        </p:txBody>
      </p:sp>
      <p:sp>
        <p:nvSpPr>
          <p:cNvPr id="208" name="AutoShape 8"/>
          <p:cNvSpPr>
            <a:spLocks noChangeArrowheads="1"/>
          </p:cNvSpPr>
          <p:nvPr/>
        </p:nvSpPr>
        <p:spPr bwMode="auto">
          <a:xfrm>
            <a:off x="4969380" y="1022991"/>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ダウンロード</a:t>
            </a:r>
            <a:endParaRPr lang="en-US" altLang="ja-JP" sz="1000" b="1" dirty="0">
              <a:latin typeface="Meiryo UI" panose="020B0604030504040204" pitchFamily="50" charset="-128"/>
              <a:ea typeface="Meiryo UI" panose="020B0604030504040204" pitchFamily="50" charset="-128"/>
            </a:endParaRPr>
          </a:p>
        </p:txBody>
      </p:sp>
      <p:cxnSp>
        <p:nvCxnSpPr>
          <p:cNvPr id="209" name="直線矢印コネクタ 208"/>
          <p:cNvCxnSpPr>
            <a:stCxn id="11" idx="0"/>
            <a:endCxn id="206" idx="2"/>
          </p:cNvCxnSpPr>
          <p:nvPr/>
        </p:nvCxnSpPr>
        <p:spPr>
          <a:xfrm flipH="1" flipV="1">
            <a:off x="4401093" y="1433982"/>
            <a:ext cx="499035" cy="1453590"/>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a:stCxn id="11" idx="0"/>
            <a:endCxn id="205" idx="2"/>
          </p:cNvCxnSpPr>
          <p:nvPr/>
        </p:nvCxnSpPr>
        <p:spPr>
          <a:xfrm flipH="1" flipV="1">
            <a:off x="3347405" y="1432788"/>
            <a:ext cx="1552723" cy="1454784"/>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a:stCxn id="11" idx="0"/>
            <a:endCxn id="208" idx="2"/>
          </p:cNvCxnSpPr>
          <p:nvPr/>
        </p:nvCxnSpPr>
        <p:spPr>
          <a:xfrm flipV="1">
            <a:off x="4900128" y="1432788"/>
            <a:ext cx="567467" cy="1454785"/>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9" name="AutoShape 8"/>
          <p:cNvSpPr>
            <a:spLocks noChangeArrowheads="1"/>
          </p:cNvSpPr>
          <p:nvPr/>
        </p:nvSpPr>
        <p:spPr bwMode="auto">
          <a:xfrm>
            <a:off x="1749661" y="3708729"/>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Meiryo UI" panose="020B0604030504040204" pitchFamily="50" charset="-128"/>
                <a:ea typeface="Meiryo UI" panose="020B0604030504040204" pitchFamily="50" charset="-128"/>
              </a:rPr>
              <a:t>韓国国立</a:t>
            </a:r>
            <a:endParaRPr lang="en-US" altLang="ja-JP" sz="1000" b="1" dirty="0">
              <a:latin typeface="Meiryo UI" panose="020B0604030504040204" pitchFamily="50" charset="-128"/>
              <a:ea typeface="Meiryo UI" panose="020B0604030504040204" pitchFamily="50" charset="-128"/>
            </a:endParaRPr>
          </a:p>
          <a:p>
            <a:pPr marL="342900" indent="-342900" algn="ctr">
              <a:defRPr/>
            </a:pPr>
            <a:r>
              <a:rPr lang="ja-JP" altLang="en-US" sz="1000" b="1" dirty="0">
                <a:latin typeface="Meiryo UI" panose="020B0604030504040204" pitchFamily="50" charset="-128"/>
                <a:ea typeface="Meiryo UI" panose="020B0604030504040204" pitchFamily="50" charset="-128"/>
              </a:rPr>
              <a:t>中央図書館</a:t>
            </a:r>
            <a:endParaRPr lang="en-US" altLang="ja-JP" sz="1000" b="1" dirty="0">
              <a:latin typeface="Meiryo UI" panose="020B0604030504040204" pitchFamily="50" charset="-128"/>
              <a:ea typeface="Meiryo UI" panose="020B0604030504040204" pitchFamily="50" charset="-128"/>
            </a:endParaRPr>
          </a:p>
        </p:txBody>
      </p:sp>
      <p:cxnSp>
        <p:nvCxnSpPr>
          <p:cNvPr id="222" name="直線矢印コネクタ 221"/>
          <p:cNvCxnSpPr>
            <a:stCxn id="219" idx="3"/>
            <a:endCxn id="11" idx="1"/>
          </p:cNvCxnSpPr>
          <p:nvPr/>
        </p:nvCxnSpPr>
        <p:spPr>
          <a:xfrm flipV="1">
            <a:off x="2872849" y="3069046"/>
            <a:ext cx="905048" cy="80230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56" name="AutoShape 8"/>
          <p:cNvSpPr>
            <a:spLocks noChangeArrowheads="1"/>
          </p:cNvSpPr>
          <p:nvPr/>
        </p:nvSpPr>
        <p:spPr bwMode="auto">
          <a:xfrm>
            <a:off x="9240018" y="118024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Meiryo UI" panose="020B0604030504040204" pitchFamily="50" charset="-128"/>
                <a:ea typeface="Meiryo UI" panose="020B0604030504040204" pitchFamily="50" charset="-128"/>
              </a:rPr>
              <a:t>WorldCat</a:t>
            </a:r>
            <a:endParaRPr lang="en-US" altLang="ja-JP" sz="1000" b="1" dirty="0">
              <a:latin typeface="Meiryo UI" panose="020B0604030504040204" pitchFamily="50" charset="-128"/>
              <a:ea typeface="Meiryo UI" panose="020B0604030504040204" pitchFamily="50" charset="-128"/>
            </a:endParaRPr>
          </a:p>
        </p:txBody>
      </p:sp>
      <p:cxnSp>
        <p:nvCxnSpPr>
          <p:cNvPr id="257" name="直線矢印コネクタ 256"/>
          <p:cNvCxnSpPr>
            <a:stCxn id="11" idx="3"/>
            <a:endCxn id="256" idx="2"/>
          </p:cNvCxnSpPr>
          <p:nvPr/>
        </p:nvCxnSpPr>
        <p:spPr>
          <a:xfrm flipV="1">
            <a:off x="6022356" y="1538655"/>
            <a:ext cx="3809728" cy="1530391"/>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a:stCxn id="26" idx="3"/>
            <a:endCxn id="17" idx="2"/>
          </p:cNvCxnSpPr>
          <p:nvPr/>
        </p:nvCxnSpPr>
        <p:spPr>
          <a:xfrm flipV="1">
            <a:off x="3976491" y="4666646"/>
            <a:ext cx="1779593" cy="87480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70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3600" dirty="0"/>
              <a:t>☆例えば、現在の</a:t>
            </a:r>
            <a:r>
              <a:rPr lang="en-US" altLang="ja-JP" sz="3600" dirty="0"/>
              <a:t>NDL</a:t>
            </a:r>
            <a:r>
              <a:rPr lang="ja-JP" altLang="en-US" sz="3600" dirty="0"/>
              <a:t>サーチで</a:t>
            </a:r>
            <a:r>
              <a:rPr lang="en-US" altLang="ja-JP" sz="3600" dirty="0"/>
              <a:t/>
            </a:r>
            <a:br>
              <a:rPr lang="en-US" altLang="ja-JP" sz="3600" dirty="0"/>
            </a:br>
            <a:r>
              <a:rPr lang="ja-JP" altLang="en-US" sz="3600" dirty="0"/>
              <a:t>「源氏物語」を検索すると</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46</a:t>
            </a:fld>
            <a:endParaRPr lang="en-US" dirty="0"/>
          </a:p>
        </p:txBody>
      </p:sp>
      <p:sp>
        <p:nvSpPr>
          <p:cNvPr id="8" name="テキスト ボックス 7"/>
          <p:cNvSpPr txBox="1"/>
          <p:nvPr/>
        </p:nvSpPr>
        <p:spPr>
          <a:xfrm>
            <a:off x="0" y="1164134"/>
            <a:ext cx="3818238" cy="5293757"/>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公共図書館蔵書 </a:t>
            </a:r>
            <a:r>
              <a:rPr lang="en-US" altLang="ja-JP" sz="1300" b="1" dirty="0">
                <a:latin typeface="Meiryo UI" panose="020B0604030504040204" pitchFamily="50" charset="-128"/>
                <a:ea typeface="Meiryo UI" panose="020B0604030504040204" pitchFamily="50" charset="-128"/>
              </a:rPr>
              <a:t>(10663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国立国会図書館デジタルコレクション </a:t>
            </a:r>
            <a:r>
              <a:rPr lang="en-US" altLang="ja-JP" sz="1300" b="1" dirty="0">
                <a:latin typeface="Meiryo UI" panose="020B0604030504040204" pitchFamily="50" charset="-128"/>
                <a:ea typeface="Meiryo UI" panose="020B0604030504040204" pitchFamily="50" charset="-128"/>
              </a:rPr>
              <a:t>(7432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図書 </a:t>
            </a:r>
            <a:r>
              <a:rPr lang="en-US" altLang="ja-JP" sz="1300" b="1" dirty="0">
                <a:latin typeface="Meiryo UI" panose="020B0604030504040204" pitchFamily="50" charset="-128"/>
                <a:ea typeface="Meiryo UI" panose="020B0604030504040204" pitchFamily="50" charset="-128"/>
              </a:rPr>
              <a:t>(2695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国立国会図書館（図書）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雑誌 </a:t>
            </a:r>
            <a:r>
              <a:rPr lang="en-US" altLang="ja-JP" sz="1300" b="1" dirty="0">
                <a:latin typeface="Meiryo UI" panose="020B0604030504040204" pitchFamily="50" charset="-128"/>
                <a:ea typeface="Meiryo UI" panose="020B0604030504040204" pitchFamily="50" charset="-128"/>
              </a:rPr>
              <a:t>(3647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博士論文 </a:t>
            </a:r>
            <a:r>
              <a:rPr lang="en-US" altLang="ja-JP" sz="1300" b="1" dirty="0">
                <a:latin typeface="Meiryo UI" panose="020B0604030504040204" pitchFamily="50" charset="-128"/>
                <a:ea typeface="Meiryo UI" panose="020B0604030504040204" pitchFamily="50" charset="-128"/>
              </a:rPr>
              <a:t>(88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官報 </a:t>
            </a:r>
            <a:r>
              <a:rPr lang="en-US" altLang="ja-JP" sz="1300" b="1" dirty="0">
                <a:latin typeface="Meiryo UI" panose="020B0604030504040204" pitchFamily="50" charset="-128"/>
                <a:ea typeface="Meiryo UI" panose="020B0604030504040204" pitchFamily="50" charset="-128"/>
              </a:rPr>
              <a:t>(5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科学映像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プランゲ文庫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古典籍資料（貴重書等） </a:t>
            </a:r>
            <a:r>
              <a:rPr lang="en-US" altLang="ja-JP" sz="1300" b="1" dirty="0">
                <a:latin typeface="Meiryo UI" panose="020B0604030504040204" pitchFamily="50" charset="-128"/>
                <a:ea typeface="Meiryo UI" panose="020B0604030504040204" pitchFamily="50" charset="-128"/>
              </a:rPr>
              <a:t>(974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歴史的音源 </a:t>
            </a:r>
            <a:r>
              <a:rPr lang="en-US" altLang="ja-JP" sz="1300" b="1" dirty="0">
                <a:latin typeface="Meiryo UI" panose="020B0604030504040204" pitchFamily="50" charset="-128"/>
                <a:ea typeface="Meiryo UI" panose="020B0604030504040204" pitchFamily="50" charset="-128"/>
              </a:rPr>
              <a:t>(24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NDL</a:t>
            </a:r>
            <a:r>
              <a:rPr lang="ja-JP" altLang="en-US" sz="1300" b="1" dirty="0">
                <a:latin typeface="Meiryo UI" panose="020B0604030504040204" pitchFamily="50" charset="-128"/>
                <a:ea typeface="Meiryo UI" panose="020B0604030504040204" pitchFamily="50" charset="-128"/>
              </a:rPr>
              <a:t>雑誌記事索引 </a:t>
            </a:r>
            <a:r>
              <a:rPr lang="en-US" altLang="ja-JP" sz="1300" b="1" dirty="0">
                <a:latin typeface="Meiryo UI" panose="020B0604030504040204" pitchFamily="50" charset="-128"/>
                <a:ea typeface="Meiryo UI" panose="020B0604030504040204" pitchFamily="50" charset="-128"/>
              </a:rPr>
              <a:t>(6622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国立国会図書館蔵書 </a:t>
            </a:r>
            <a:r>
              <a:rPr lang="en-US" altLang="ja-JP" sz="1300" b="1" dirty="0">
                <a:latin typeface="Meiryo UI" panose="020B0604030504040204" pitchFamily="50" charset="-128"/>
                <a:ea typeface="Meiryo UI" panose="020B0604030504040204" pitchFamily="50" charset="-128"/>
              </a:rPr>
              <a:t>(5244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JapanKnowledge</a:t>
            </a:r>
            <a:r>
              <a:rPr lang="en-US" altLang="ja-JP" sz="1300" b="1" dirty="0">
                <a:latin typeface="Meiryo UI" panose="020B0604030504040204" pitchFamily="50" charset="-128"/>
                <a:ea typeface="Meiryo UI" panose="020B0604030504040204" pitchFamily="50" charset="-128"/>
              </a:rPr>
              <a:t> (3733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CiNii</a:t>
            </a:r>
            <a:r>
              <a:rPr lang="en-US" altLang="ja-JP" sz="1300" b="1" dirty="0">
                <a:latin typeface="Meiryo UI" panose="020B0604030504040204" pitchFamily="50" charset="-128"/>
                <a:ea typeface="Meiryo UI" panose="020B0604030504040204" pitchFamily="50" charset="-128"/>
              </a:rPr>
              <a:t> Articles (1412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JAIRO (1294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児童書総合目録 </a:t>
            </a:r>
            <a:r>
              <a:rPr lang="en-US" altLang="ja-JP" sz="1300" b="1" dirty="0">
                <a:latin typeface="Meiryo UI" panose="020B0604030504040204" pitchFamily="50" charset="-128"/>
                <a:ea typeface="Meiryo UI" panose="020B0604030504040204" pitchFamily="50" charset="-128"/>
              </a:rPr>
              <a:t>(185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筑波大学附属図書館 貴重書コレクション </a:t>
            </a:r>
            <a:r>
              <a:rPr lang="en-US" altLang="ja-JP" sz="1300" b="1" dirty="0">
                <a:latin typeface="Meiryo UI" panose="020B0604030504040204" pitchFamily="50" charset="-128"/>
                <a:ea typeface="Meiryo UI" panose="020B0604030504040204" pitchFamily="50" charset="-128"/>
              </a:rPr>
              <a:t>(159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レファレンス協同データベース </a:t>
            </a:r>
            <a:r>
              <a:rPr lang="en-US" altLang="ja-JP" sz="1300" b="1" dirty="0">
                <a:latin typeface="Meiryo UI" panose="020B0604030504040204" pitchFamily="50" charset="-128"/>
                <a:ea typeface="Meiryo UI" panose="020B0604030504040204" pitchFamily="50" charset="-128"/>
              </a:rPr>
              <a:t>(150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青空文庫 </a:t>
            </a:r>
            <a:r>
              <a:rPr lang="en-US" altLang="ja-JP" sz="1300" b="1" dirty="0">
                <a:latin typeface="Meiryo UI" panose="020B0604030504040204" pitchFamily="50" charset="-128"/>
                <a:ea typeface="Meiryo UI" panose="020B0604030504040204" pitchFamily="50" charset="-128"/>
              </a:rPr>
              <a:t>(61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国立国会図書館デジタルコレクション（電子書籍・電子雑誌） </a:t>
            </a:r>
            <a:r>
              <a:rPr lang="en-US" altLang="ja-JP" sz="1300" b="1" dirty="0">
                <a:latin typeface="Meiryo UI" panose="020B0604030504040204" pitchFamily="50" charset="-128"/>
                <a:ea typeface="Meiryo UI" panose="020B0604030504040204" pitchFamily="50" charset="-128"/>
              </a:rPr>
              <a:t>(54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 </a:t>
            </a:r>
            <a:r>
              <a:rPr lang="en-US" altLang="ja-JP" sz="1300" b="1" dirty="0">
                <a:latin typeface="Meiryo UI" panose="020B0604030504040204" pitchFamily="50" charset="-128"/>
                <a:ea typeface="Meiryo UI" panose="020B0604030504040204" pitchFamily="50" charset="-128"/>
              </a:rPr>
              <a:t>(47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国際日本文化研究センター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国立国語研究所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endParaRPr lang="en-US" altLang="ja-JP" sz="13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030866" y="1064106"/>
            <a:ext cx="4009350" cy="4493538"/>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国文学研究資料館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国立歴史民俗博物館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国文学研究資料館　図書・雑誌所蔵目録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CiNii</a:t>
            </a:r>
            <a:r>
              <a:rPr lang="en-US" altLang="ja-JP" sz="1300" b="1" dirty="0">
                <a:latin typeface="Meiryo UI" panose="020B0604030504040204" pitchFamily="50" charset="-128"/>
                <a:ea typeface="Meiryo UI" panose="020B0604030504040204" pitchFamily="50" charset="-128"/>
              </a:rPr>
              <a:t> Books (50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韓国国立中央図書館蔵書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インターネット資料収集保存事業（</a:t>
            </a:r>
            <a:r>
              <a:rPr lang="en-US" altLang="ja-JP" sz="1300" b="1" dirty="0">
                <a:latin typeface="Meiryo UI" panose="020B0604030504040204" pitchFamily="50" charset="-128"/>
                <a:ea typeface="Meiryo UI" panose="020B0604030504040204" pitchFamily="50" charset="-128"/>
              </a:rPr>
              <a:t>WARP</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hon.jp (50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国立公文書館デジタルアーカイブ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国立民族学博物館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デジタル岡山大百科 </a:t>
            </a:r>
            <a:r>
              <a:rPr lang="en-US" altLang="ja-JP" sz="1300" b="1" dirty="0">
                <a:latin typeface="Meiryo UI" panose="020B0604030504040204" pitchFamily="50" charset="-128"/>
                <a:ea typeface="Meiryo UI" panose="020B0604030504040204" pitchFamily="50" charset="-128"/>
              </a:rPr>
              <a:t>(28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J-STAGE (26</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総合地球環境学研究所 </a:t>
            </a:r>
            <a:r>
              <a:rPr lang="en-US" altLang="ja-JP" sz="1300" b="1" dirty="0">
                <a:latin typeface="Meiryo UI" panose="020B0604030504040204" pitchFamily="50" charset="-128"/>
                <a:ea typeface="Meiryo UI" panose="020B0604030504040204" pitchFamily="50" charset="-128"/>
              </a:rPr>
              <a:t>(15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衆議院</a:t>
            </a:r>
            <a:r>
              <a:rPr lang="en-US" altLang="ja-JP" sz="1300" b="1" dirty="0">
                <a:latin typeface="Meiryo UI" panose="020B0604030504040204" pitchFamily="50" charset="-128"/>
                <a:ea typeface="Meiryo UI" panose="020B0604030504040204" pitchFamily="50" charset="-128"/>
              </a:rPr>
              <a:t>HP (12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秋田県立図書館デジタルアーカイブ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農林水産関係試験研究機関総合目録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叡智の杜</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（宮城県図書館）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JPO</a:t>
            </a:r>
            <a:r>
              <a:rPr lang="ja-JP" altLang="en-US" sz="1300" b="1" dirty="0">
                <a:latin typeface="Meiryo UI" panose="020B0604030504040204" pitchFamily="50" charset="-128"/>
                <a:ea typeface="Meiryo UI" panose="020B0604030504040204" pitchFamily="50" charset="-128"/>
              </a:rPr>
              <a:t>近刊情報センター </a:t>
            </a:r>
            <a:r>
              <a:rPr lang="en-US" altLang="ja-JP" sz="1300" b="1" dirty="0">
                <a:latin typeface="Meiryo UI" panose="020B0604030504040204" pitchFamily="50" charset="-128"/>
                <a:ea typeface="Meiryo UI" panose="020B0604030504040204" pitchFamily="50" charset="-128"/>
              </a:rPr>
              <a:t>(10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e</a:t>
            </a:r>
            <a:r>
              <a:rPr lang="ja-JP" altLang="en-US" sz="1300" b="1" dirty="0">
                <a:latin typeface="Meiryo UI" panose="020B0604030504040204" pitchFamily="50" charset="-128"/>
                <a:ea typeface="Meiryo UI" panose="020B0604030504040204" pitchFamily="50" charset="-128"/>
              </a:rPr>
              <a:t>国宝 </a:t>
            </a:r>
            <a:r>
              <a:rPr lang="en-US" altLang="ja-JP" sz="1300" b="1" dirty="0">
                <a:latin typeface="Meiryo UI" panose="020B0604030504040204" pitchFamily="50" charset="-128"/>
                <a:ea typeface="Meiryo UI" panose="020B0604030504040204" pitchFamily="50" charset="-128"/>
              </a:rPr>
              <a:t>- </a:t>
            </a:r>
            <a:r>
              <a:rPr lang="ja-JP" altLang="en-US" sz="1300" b="1" dirty="0">
                <a:latin typeface="Meiryo UI" panose="020B0604030504040204" pitchFamily="50" charset="-128"/>
                <a:ea typeface="Meiryo UI" panose="020B0604030504040204" pitchFamily="50" charset="-128"/>
              </a:rPr>
              <a:t>国立博物館所蔵 国宝・重要文化財 </a:t>
            </a:r>
            <a:r>
              <a:rPr lang="en-US" altLang="ja-JP" sz="1300" b="1" dirty="0">
                <a:latin typeface="Meiryo UI" panose="020B0604030504040204" pitchFamily="50" charset="-128"/>
                <a:ea typeface="Meiryo UI" panose="020B0604030504040204" pitchFamily="50" charset="-128"/>
              </a:rPr>
              <a:t>(9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国会会議録検索システム </a:t>
            </a:r>
            <a:r>
              <a:rPr lang="en-US" altLang="ja-JP" sz="1300" b="1" dirty="0">
                <a:latin typeface="Meiryo UI" panose="020B0604030504040204" pitchFamily="50" charset="-128"/>
                <a:ea typeface="Meiryo UI" panose="020B0604030504040204" pitchFamily="50" charset="-128"/>
              </a:rPr>
              <a:t>(9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インターネットマガジン バックナンバーアーカイブ </a:t>
            </a:r>
            <a:r>
              <a:rPr lang="en-US" altLang="ja-JP" sz="1300" b="1" dirty="0">
                <a:latin typeface="Meiryo UI" panose="020B0604030504040204" pitchFamily="50" charset="-128"/>
                <a:ea typeface="Meiryo UI" panose="020B0604030504040204" pitchFamily="50" charset="-128"/>
              </a:rPr>
              <a:t>(7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慶應義塾図書館デジタルギャラリー </a:t>
            </a:r>
            <a:r>
              <a:rPr lang="en-US" altLang="ja-JP" sz="1300" b="1" dirty="0">
                <a:latin typeface="Meiryo UI" panose="020B0604030504040204" pitchFamily="50" charset="-128"/>
                <a:ea typeface="Meiryo UI" panose="020B0604030504040204" pitchFamily="50" charset="-128"/>
              </a:rPr>
              <a:t>(7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endParaRPr lang="en-US" altLang="ja-JP" sz="1300" b="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329464" y="1027609"/>
            <a:ext cx="3656590" cy="5093702"/>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滋賀県立図書館 近江デジタル歴史街道 </a:t>
            </a:r>
            <a:r>
              <a:rPr lang="en-US" altLang="ja-JP" sz="1300" b="1" dirty="0">
                <a:latin typeface="Meiryo UI" panose="020B0604030504040204" pitchFamily="50" charset="-128"/>
                <a:ea typeface="Meiryo UI" panose="020B0604030504040204" pitchFamily="50" charset="-128"/>
              </a:rPr>
              <a:t>(6</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信州デジ</a:t>
            </a:r>
            <a:r>
              <a:rPr lang="ja-JP" altLang="en-US" sz="1300" b="1" dirty="0" err="1">
                <a:latin typeface="Meiryo UI" panose="020B0604030504040204" pitchFamily="50" charset="-128"/>
                <a:ea typeface="Meiryo UI" panose="020B0604030504040204" pitchFamily="50" charset="-128"/>
              </a:rPr>
              <a:t>くら</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新書マップ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アジア歴史資料データベース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函館市中央図書館所蔵デジタルアーカイブ デジタル資料館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大阪府立中之島図書館 貴重書画像データベース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奈良女子大学所蔵資料電子画像集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帝国議会会議録検索システム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リサーチ･ナビ（調べ方案内）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参議院</a:t>
            </a:r>
            <a:r>
              <a:rPr lang="en-US" altLang="ja-JP" sz="1300" b="1" dirty="0">
                <a:latin typeface="Meiryo UI" panose="020B0604030504040204" pitchFamily="50" charset="-128"/>
                <a:ea typeface="Meiryo UI" panose="020B0604030504040204" pitchFamily="50" charset="-128"/>
              </a:rPr>
              <a:t>HP (2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古典籍総合データベース（早稲田大学図書館）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富山県立図書館 古絵図・貴重書ギャラリー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東京都立図書館デジタルアーカイブ（</a:t>
            </a:r>
            <a:r>
              <a:rPr lang="en-US" altLang="ja-JP" sz="1300" b="1" dirty="0">
                <a:latin typeface="Meiryo UI" panose="020B0604030504040204" pitchFamily="50" charset="-128"/>
                <a:ea typeface="Meiryo UI" panose="020B0604030504040204" pitchFamily="50" charset="-128"/>
              </a:rPr>
              <a:t>TOKYO</a:t>
            </a:r>
            <a:r>
              <a:rPr lang="ja-JP" altLang="en-US" sz="1300" b="1" dirty="0">
                <a:latin typeface="Meiryo UI" panose="020B0604030504040204" pitchFamily="50" charset="-128"/>
                <a:ea typeface="Meiryo UI" panose="020B0604030504040204" pitchFamily="50" charset="-128"/>
              </a:rPr>
              <a:t>アーカイブ）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独立行政法人国立美術館 所蔵作品総合目録検索システム（画像なし）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国立女性教育会館女性デジタルアーカイブシステム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京都府立総合資料館所蔵 貴重書データベース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国立国会図書館電子展示会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国立国会図書館刊行物 </a:t>
            </a:r>
            <a:r>
              <a:rPr lang="en-US" altLang="ja-JP" sz="1300" b="1" dirty="0">
                <a:latin typeface="Meiryo UI" panose="020B0604030504040204" pitchFamily="50" charset="-128"/>
                <a:ea typeface="Meiryo UI" panose="020B0604030504040204" pitchFamily="50" charset="-128"/>
              </a:rPr>
              <a:t>(48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p:txBody>
      </p:sp>
      <p:sp>
        <p:nvSpPr>
          <p:cNvPr id="12" name="横巻き 11"/>
          <p:cNvSpPr/>
          <p:nvPr/>
        </p:nvSpPr>
        <p:spPr>
          <a:xfrm>
            <a:off x="9395254" y="390219"/>
            <a:ext cx="2590800" cy="538451"/>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100" b="1" dirty="0">
                <a:solidFill>
                  <a:schemeClr val="tx1"/>
                </a:solidFill>
                <a:latin typeface="Meiryo UI" panose="020B0604030504040204" pitchFamily="50" charset="-128"/>
                <a:ea typeface="Meiryo UI" panose="020B0604030504040204" pitchFamily="50" charset="-128"/>
              </a:rPr>
              <a:t>現在の検索対象の</a:t>
            </a:r>
            <a:r>
              <a:rPr lang="en-US" altLang="ja-JP" sz="1100" b="1" dirty="0">
                <a:solidFill>
                  <a:schemeClr val="tx1"/>
                </a:solidFill>
                <a:latin typeface="Meiryo UI" panose="020B0604030504040204" pitchFamily="50" charset="-128"/>
                <a:ea typeface="Meiryo UI" panose="020B0604030504040204" pitchFamily="50" charset="-128"/>
              </a:rPr>
              <a:t>DB</a:t>
            </a:r>
            <a:r>
              <a:rPr lang="ja-JP" altLang="en-US" sz="1100" b="1" dirty="0">
                <a:solidFill>
                  <a:schemeClr val="tx1"/>
                </a:solidFill>
                <a:latin typeface="Meiryo UI" panose="020B0604030504040204" pitchFamily="50" charset="-128"/>
                <a:ea typeface="Meiryo UI" panose="020B0604030504040204" pitchFamily="50" charset="-128"/>
              </a:rPr>
              <a:t>の中だけでも</a:t>
            </a:r>
            <a:r>
              <a:rPr lang="en-US" altLang="ja-JP" sz="1100" b="1" dirty="0">
                <a:solidFill>
                  <a:schemeClr val="tx1"/>
                </a:solidFill>
                <a:latin typeface="Meiryo UI" panose="020B0604030504040204" pitchFamily="50" charset="-128"/>
                <a:ea typeface="Meiryo UI" panose="020B0604030504040204" pitchFamily="50" charset="-128"/>
              </a:rPr>
              <a:t>34335</a:t>
            </a:r>
            <a:r>
              <a:rPr lang="ja-JP" altLang="en-US" sz="1100" b="1" dirty="0">
                <a:solidFill>
                  <a:schemeClr val="tx1"/>
                </a:solidFill>
                <a:latin typeface="Meiryo UI" panose="020B0604030504040204" pitchFamily="50" charset="-128"/>
                <a:ea typeface="Meiryo UI" panose="020B0604030504040204" pitchFamily="50" charset="-128"/>
              </a:rPr>
              <a:t>件</a:t>
            </a:r>
            <a:endParaRPr lang="en-US" altLang="ja-JP" sz="1100" b="1" dirty="0">
              <a:solidFill>
                <a:schemeClr val="tx1"/>
              </a:solidFill>
              <a:latin typeface="Meiryo UI" panose="020B0604030504040204" pitchFamily="50" charset="-128"/>
              <a:ea typeface="Meiryo UI" panose="020B0604030504040204" pitchFamily="50" charset="-128"/>
            </a:endParaRPr>
          </a:p>
        </p:txBody>
      </p:sp>
      <p:sp>
        <p:nvSpPr>
          <p:cNvPr id="9" name="円/楕円 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3034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1694819" y="1019951"/>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3714292" y="1058259"/>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9299180" y="3978273"/>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7610286" y="3978273"/>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1553422" y="4050633"/>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8330450" y="1583173"/>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5447715" y="2230893"/>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1660868" y="2308092"/>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1516240" y="5146585"/>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1703512" y="5469342"/>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a:t>☆文化資産として関連付けて保存すべきインスタンス</a:t>
            </a:r>
            <a:r>
              <a:rPr lang="en-US" altLang="ja-JP" sz="3200" dirty="0"/>
              <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8547434" y="6384303"/>
            <a:ext cx="1901753" cy="350585"/>
          </a:xfrm>
        </p:spPr>
        <p:txBody>
          <a:bodyPr/>
          <a:lstStyle/>
          <a:p>
            <a:fld id="{042AED99-7FB4-404E-8A97-64753DCE42EC}" type="slidenum">
              <a:rPr kumimoji="0" lang="en-US" sz="800"/>
              <a:pPr/>
              <a:t>47</a:t>
            </a:fld>
            <a:endParaRPr kumimoji="0" lang="en-US" sz="800"/>
          </a:p>
        </p:txBody>
      </p:sp>
      <p:sp>
        <p:nvSpPr>
          <p:cNvPr id="5" name="AutoShape 8"/>
          <p:cNvSpPr>
            <a:spLocks noChangeArrowheads="1"/>
          </p:cNvSpPr>
          <p:nvPr/>
        </p:nvSpPr>
        <p:spPr bwMode="auto">
          <a:xfrm>
            <a:off x="1776510" y="1244163"/>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703513" y="1773538"/>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2876887" y="2538557"/>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1819301" y="2651042"/>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971701" y="2803442"/>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029287" y="2690957"/>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4200319" y="2355349"/>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352719" y="2507749"/>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1775520" y="3459136"/>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1927920" y="3611536"/>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4320265" y="3368630"/>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4472665" y="3521030"/>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2652088" y="3432309"/>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804488" y="3584709"/>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8614586" y="1792982"/>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766987" y="1945382"/>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9048329" y="3209048"/>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9200729" y="3361448"/>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9719467" y="4161272"/>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5590630" y="3238451"/>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9705397" y="4622471"/>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6788713" y="3763393"/>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5560519" y="3716358"/>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995940" y="2369542"/>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5143619" y="4137200"/>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217549" y="4116482"/>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4199400" y="4501039"/>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166258" y="128398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688289" y="2516864"/>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8840689" y="2669264"/>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6648829" y="4200443"/>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7737189" y="421722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5485660" y="2572845"/>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5675761" y="2725437"/>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2253406" y="4459958"/>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2830432" y="4098152"/>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3753239" y="5474433"/>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8698746" y="5442610"/>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7256080" y="5442610"/>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5300333" y="5429030"/>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8823601" y="6583900"/>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47</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3825209" y="5834650"/>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3942585" y="6145819"/>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4181131" y="632793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5027790" y="606494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5207949" y="6265108"/>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9452939" y="6037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6166488" y="60502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631856" y="62573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8462187" y="605198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8614587" y="620438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8197636" y="4608324"/>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5523088" y="4574101"/>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7696140" y="3356796"/>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7848540" y="3509196"/>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8031127" y="885987"/>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3454477" y="2053549"/>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2405806" y="4612358"/>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4351800" y="4653439"/>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982832" y="4250552"/>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1580832" y="4286666"/>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5570557" y="4614122"/>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3497049" y="1251913"/>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2782468" y="1788773"/>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6715605" y="3287052"/>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1782240" y="594928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1913835" y="6168933"/>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2065661" y="6355061"/>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7276506" y="5843186"/>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357986" y="6050814"/>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7539761" y="624861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8840688" y="4193581"/>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5098789" y="1251913"/>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5251189" y="1404313"/>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4676016" y="1935138"/>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5345482" y="1916832"/>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984555" y="1936176"/>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6766136" y="1926794"/>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7330900" y="2925877"/>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970848" y="214817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8246056" y="2929596"/>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3740151" y="283241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3892551" y="298481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4779437" y="3064367"/>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9931546" y="1787002"/>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4320265" y="1655768"/>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8597008" y="301736"/>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円/楕円 10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2290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知識情報の集約と提供の概念</a:t>
            </a:r>
            <a:endParaRPr kumimoji="1" lang="ja-JP" altLang="en-US" dirty="0"/>
          </a:p>
        </p:txBody>
      </p:sp>
      <p:sp>
        <p:nvSpPr>
          <p:cNvPr id="3" name="フッター プレースホルダー 2"/>
          <p:cNvSpPr>
            <a:spLocks noGrp="1"/>
          </p:cNvSpPr>
          <p:nvPr>
            <p:ph type="ftr" sz="quarter" idx="11"/>
          </p:nvPr>
        </p:nvSpPr>
        <p:spPr/>
        <p:txBody>
          <a:bodyPr/>
          <a:lstStyle/>
          <a:p>
            <a:endParaRPr kumimoji="0" lang="en-US" sz="1600"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48</a:t>
            </a:fld>
            <a:endParaRPr kumimoji="0" lang="en-US"/>
          </a:p>
        </p:txBody>
      </p:sp>
      <p:sp>
        <p:nvSpPr>
          <p:cNvPr id="5" name="AutoShape 8"/>
          <p:cNvSpPr>
            <a:spLocks noChangeArrowheads="1"/>
          </p:cNvSpPr>
          <p:nvPr/>
        </p:nvSpPr>
        <p:spPr bwMode="auto">
          <a:xfrm>
            <a:off x="3132365" y="1652520"/>
            <a:ext cx="761911" cy="440060"/>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000" dirty="0">
                <a:latin typeface="Meiryo UI" panose="020B0604030504040204" pitchFamily="50" charset="-128"/>
                <a:ea typeface="Meiryo UI" panose="020B0604030504040204" pitchFamily="50" charset="-128"/>
              </a:rPr>
              <a:t>メディア</a:t>
            </a:r>
            <a:endParaRPr lang="en-US" altLang="ja-JP" sz="1000" dirty="0">
              <a:latin typeface="Meiryo UI" panose="020B0604030504040204" pitchFamily="50" charset="-128"/>
              <a:ea typeface="Meiryo UI" panose="020B0604030504040204" pitchFamily="50" charset="-128"/>
            </a:endParaRPr>
          </a:p>
          <a:p>
            <a:pPr marL="342900" indent="-342900" algn="ctr">
              <a:defRPr/>
            </a:pPr>
            <a:r>
              <a:rPr lang="ja-JP" altLang="en-US" sz="1000" dirty="0">
                <a:latin typeface="Meiryo UI" panose="020B0604030504040204" pitchFamily="50" charset="-128"/>
                <a:ea typeface="Meiryo UI" panose="020B0604030504040204" pitchFamily="50" charset="-128"/>
              </a:rPr>
              <a:t>芸術関連</a:t>
            </a:r>
            <a:endParaRPr lang="en-US" altLang="ja-JP" sz="1000" dirty="0">
              <a:latin typeface="Meiryo UI" panose="020B0604030504040204" pitchFamily="50" charset="-128"/>
              <a:ea typeface="Meiryo UI" panose="020B0604030504040204" pitchFamily="50" charset="-128"/>
            </a:endParaRPr>
          </a:p>
          <a:p>
            <a:pPr marL="342900" indent="-342900" algn="ctr">
              <a:defRPr/>
            </a:pPr>
            <a:r>
              <a:rPr lang="ja-JP" altLang="en-US" sz="1000" dirty="0">
                <a:latin typeface="Meiryo UI" panose="020B0604030504040204" pitchFamily="50" charset="-128"/>
                <a:ea typeface="Meiryo UI" panose="020B0604030504040204" pitchFamily="50" charset="-128"/>
              </a:rPr>
              <a:t>ポータル</a:t>
            </a:r>
            <a:endParaRPr lang="en-US" altLang="ja-JP" sz="10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991544" y="1682784"/>
            <a:ext cx="996428" cy="409797"/>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文化遺産</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オンライン</a:t>
            </a:r>
            <a:endParaRPr lang="en-US" altLang="ja-JP" sz="1050" dirty="0">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8658120" y="1575661"/>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災害情報</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アーカイブズ</a:t>
            </a:r>
            <a:endParaRPr lang="en-US" altLang="ja-JP" sz="105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4321190" y="1508508"/>
            <a:ext cx="1420882" cy="48966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汎用検索</a:t>
            </a:r>
            <a:r>
              <a:rPr lang="en-US" altLang="ja-JP" sz="1050" dirty="0">
                <a:latin typeface="Meiryo UI" panose="020B0604030504040204" pitchFamily="50" charset="-128"/>
                <a:ea typeface="Meiryo UI" panose="020B0604030504040204" pitchFamily="50" charset="-128"/>
              </a:rPr>
              <a:t>GUI</a:t>
            </a:r>
          </a:p>
          <a:p>
            <a:pPr marL="342900" indent="-342900" algn="ctr">
              <a:defRPr/>
            </a:pPr>
            <a:r>
              <a:rPr lang="en-US" altLang="ja-JP" sz="1050" dirty="0" err="1">
                <a:latin typeface="Meiryo UI" panose="020B0604030504040204" pitchFamily="50" charset="-128"/>
                <a:ea typeface="Meiryo UI" panose="020B0604030504040204" pitchFamily="50" charset="-128"/>
              </a:rPr>
              <a:t>WebCat</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Plus</a:t>
            </a:r>
            <a:r>
              <a:rPr lang="ja-JP" altLang="en-US" sz="1050" dirty="0">
                <a:latin typeface="Meiryo UI" panose="020B0604030504040204" pitchFamily="50" charset="-128"/>
                <a:ea typeface="Meiryo UI" panose="020B0604030504040204" pitchFamily="50" charset="-128"/>
              </a:rPr>
              <a:t>ベース</a:t>
            </a:r>
            <a:endParaRPr lang="en-US" altLang="ja-JP" sz="105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168718" y="3358619"/>
            <a:ext cx="3548768" cy="54494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dirty="0">
                <a:latin typeface="Meiryo UI" panose="020B0604030504040204" pitchFamily="50" charset="-128"/>
                <a:ea typeface="Meiryo UI" panose="020B0604030504040204" pitchFamily="50" charset="-128"/>
              </a:rPr>
              <a:t>知識情報</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メタデータ、本文インデックス</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関連付け情報、所在情報</a:t>
            </a:r>
            <a:endParaRPr lang="en-US" altLang="ja-JP" sz="1100" dirty="0">
              <a:latin typeface="Meiryo UI" panose="020B0604030504040204" pitchFamily="50" charset="-128"/>
              <a:ea typeface="Meiryo UI" panose="020B0604030504040204" pitchFamily="50" charset="-128"/>
            </a:endParaRPr>
          </a:p>
        </p:txBody>
      </p:sp>
      <p:sp>
        <p:nvSpPr>
          <p:cNvPr id="15" name="AutoShape 8"/>
          <p:cNvSpPr>
            <a:spLocks noChangeArrowheads="1"/>
          </p:cNvSpPr>
          <p:nvPr/>
        </p:nvSpPr>
        <p:spPr bwMode="auto">
          <a:xfrm>
            <a:off x="7573359" y="2264473"/>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900" dirty="0" err="1">
                <a:latin typeface="Meiryo UI" panose="020B0604030504040204" pitchFamily="50" charset="-128"/>
                <a:ea typeface="Meiryo UI" panose="020B0604030504040204" pitchFamily="50" charset="-128"/>
              </a:rPr>
              <a:t>ひなぎく</a:t>
            </a:r>
            <a:endParaRPr lang="en-US" altLang="ja-JP" sz="9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640845" y="2272061"/>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900" dirty="0">
                <a:latin typeface="Meiryo UI" panose="020B0604030504040204" pitchFamily="50" charset="-128"/>
                <a:ea typeface="Meiryo UI" panose="020B0604030504040204" pitchFamily="50" charset="-128"/>
              </a:rPr>
              <a:t>地震関係データ</a:t>
            </a:r>
            <a:endParaRPr lang="en-US" altLang="ja-JP" sz="900" dirty="0">
              <a:latin typeface="Meiryo UI" panose="020B0604030504040204" pitchFamily="50" charset="-128"/>
              <a:ea typeface="Meiryo UI" panose="020B0604030504040204" pitchFamily="50" charset="-128"/>
            </a:endParaRPr>
          </a:p>
          <a:p>
            <a:pPr marL="342900" indent="-342900" algn="ctr">
              <a:defRPr/>
            </a:pPr>
            <a:r>
              <a:rPr lang="ja-JP" altLang="en-US" sz="900" dirty="0">
                <a:latin typeface="Meiryo UI" panose="020B0604030504040204" pitchFamily="50" charset="-128"/>
                <a:ea typeface="Meiryo UI" panose="020B0604030504040204" pitchFamily="50" charset="-128"/>
              </a:rPr>
              <a:t>ポータル</a:t>
            </a:r>
            <a:endParaRPr lang="en-US" altLang="ja-JP" sz="9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4871865" y="4410562"/>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err="1">
                <a:latin typeface="Meiryo UI" panose="020B0604030504040204" pitchFamily="50" charset="-128"/>
                <a:ea typeface="Meiryo UI" panose="020B0604030504040204" pitchFamily="50" charset="-128"/>
              </a:rPr>
              <a:t>CiNiiBooks</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err="1">
                <a:latin typeface="Meiryo UI" panose="020B0604030504040204" pitchFamily="50" charset="-128"/>
                <a:ea typeface="Meiryo UI" panose="020B0604030504040204" pitchFamily="50" charset="-128"/>
              </a:rPr>
              <a:t>CiNiiArticles</a:t>
            </a:r>
            <a:endParaRPr lang="en-US" altLang="ja-JP" sz="105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4871865" y="58423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sp>
        <p:nvSpPr>
          <p:cNvPr id="23" name="AutoShape 8"/>
          <p:cNvSpPr>
            <a:spLocks noChangeArrowheads="1"/>
          </p:cNvSpPr>
          <p:nvPr/>
        </p:nvSpPr>
        <p:spPr bwMode="auto">
          <a:xfrm>
            <a:off x="5024265" y="59947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sp>
        <p:nvSpPr>
          <p:cNvPr id="24" name="AutoShape 8"/>
          <p:cNvSpPr>
            <a:spLocks noChangeArrowheads="1"/>
          </p:cNvSpPr>
          <p:nvPr/>
        </p:nvSpPr>
        <p:spPr bwMode="auto">
          <a:xfrm>
            <a:off x="1847529" y="486916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NDL</a:t>
            </a:r>
            <a:r>
              <a:rPr lang="ja-JP" altLang="en-US" sz="1050" dirty="0">
                <a:latin typeface="Meiryo UI" panose="020B0604030504040204" pitchFamily="50" charset="-128"/>
                <a:ea typeface="Meiryo UI" panose="020B0604030504040204" pitchFamily="50" charset="-128"/>
              </a:rPr>
              <a:t>デジタル</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コレクション</a:t>
            </a:r>
            <a:endParaRPr lang="en-US" altLang="ja-JP" sz="105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3123118" y="4899987"/>
            <a:ext cx="696796" cy="305650"/>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WARP</a:t>
            </a:r>
          </a:p>
        </p:txBody>
      </p:sp>
      <p:sp>
        <p:nvSpPr>
          <p:cNvPr id="26" name="AutoShape 8"/>
          <p:cNvSpPr>
            <a:spLocks noChangeArrowheads="1"/>
          </p:cNvSpPr>
          <p:nvPr/>
        </p:nvSpPr>
        <p:spPr bwMode="auto">
          <a:xfrm>
            <a:off x="3109636" y="5483490"/>
            <a:ext cx="855445" cy="34804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NDLOPAC</a:t>
            </a:r>
          </a:p>
        </p:txBody>
      </p:sp>
      <p:sp>
        <p:nvSpPr>
          <p:cNvPr id="27" name="AutoShape 8"/>
          <p:cNvSpPr>
            <a:spLocks noChangeArrowheads="1"/>
          </p:cNvSpPr>
          <p:nvPr/>
        </p:nvSpPr>
        <p:spPr bwMode="auto">
          <a:xfrm>
            <a:off x="1859422" y="5372024"/>
            <a:ext cx="811526" cy="363080"/>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大震災</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アーカイブ</a:t>
            </a:r>
            <a:endParaRPr lang="en-US" altLang="ja-JP" sz="105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575721" y="5986354"/>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公共図書館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sp>
        <p:nvSpPr>
          <p:cNvPr id="29" name="AutoShape 8"/>
          <p:cNvSpPr>
            <a:spLocks noChangeArrowheads="1"/>
          </p:cNvSpPr>
          <p:nvPr/>
        </p:nvSpPr>
        <p:spPr bwMode="auto">
          <a:xfrm>
            <a:off x="4005575" y="4940429"/>
            <a:ext cx="973533" cy="34773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err="1">
                <a:latin typeface="Meiryo UI" panose="020B0604030504040204" pitchFamily="50" charset="-128"/>
                <a:ea typeface="Meiryo UI" panose="020B0604030504040204" pitchFamily="50" charset="-128"/>
              </a:rPr>
              <a:t>ゆにかねっ</a:t>
            </a:r>
            <a:r>
              <a:rPr lang="ja-JP" altLang="en-US" sz="1050" dirty="0">
                <a:latin typeface="Meiryo UI" panose="020B0604030504040204" pitchFamily="50" charset="-128"/>
                <a:ea typeface="Meiryo UI" panose="020B0604030504040204" pitchFamily="50" charset="-128"/>
              </a:rPr>
              <a:t>と</a:t>
            </a:r>
            <a:endParaRPr lang="en-US" altLang="ja-JP" sz="1050" dirty="0">
              <a:latin typeface="Meiryo UI" panose="020B0604030504040204" pitchFamily="50" charset="-128"/>
              <a:ea typeface="Meiryo UI" panose="020B0604030504040204" pitchFamily="50" charset="-128"/>
            </a:endParaRPr>
          </a:p>
        </p:txBody>
      </p:sp>
      <p:cxnSp>
        <p:nvCxnSpPr>
          <p:cNvPr id="31" name="直線矢印コネクタ 30"/>
          <p:cNvCxnSpPr>
            <a:stCxn id="11" idx="0"/>
            <a:endCxn id="69" idx="2"/>
          </p:cNvCxnSpPr>
          <p:nvPr/>
        </p:nvCxnSpPr>
        <p:spPr>
          <a:xfrm flipH="1" flipV="1">
            <a:off x="4377818" y="3029246"/>
            <a:ext cx="565284" cy="32937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17" idx="0"/>
            <a:endCxn id="11" idx="2"/>
          </p:cNvCxnSpPr>
          <p:nvPr/>
        </p:nvCxnSpPr>
        <p:spPr>
          <a:xfrm flipH="1" flipV="1">
            <a:off x="4943103" y="3903567"/>
            <a:ext cx="466029" cy="5069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2" idx="0"/>
            <a:endCxn id="17" idx="2"/>
          </p:cNvCxnSpPr>
          <p:nvPr/>
        </p:nvCxnSpPr>
        <p:spPr>
          <a:xfrm flipV="1">
            <a:off x="5409131" y="4797153"/>
            <a:ext cx="0" cy="104518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0"/>
            <a:endCxn id="29" idx="2"/>
          </p:cNvCxnSpPr>
          <p:nvPr/>
        </p:nvCxnSpPr>
        <p:spPr>
          <a:xfrm flipV="1">
            <a:off x="4112987" y="5288167"/>
            <a:ext cx="379354" cy="69818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6" idx="3"/>
            <a:endCxn id="29" idx="2"/>
          </p:cNvCxnSpPr>
          <p:nvPr/>
        </p:nvCxnSpPr>
        <p:spPr>
          <a:xfrm flipV="1">
            <a:off x="3965081" y="5288168"/>
            <a:ext cx="527261" cy="36934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4" idx="0"/>
            <a:endCxn id="11" idx="2"/>
          </p:cNvCxnSpPr>
          <p:nvPr/>
        </p:nvCxnSpPr>
        <p:spPr>
          <a:xfrm flipV="1">
            <a:off x="2409124" y="3903568"/>
            <a:ext cx="2533979" cy="96559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51" name="AutoShape 8"/>
          <p:cNvSpPr>
            <a:spLocks noChangeArrowheads="1"/>
          </p:cNvSpPr>
          <p:nvPr/>
        </p:nvSpPr>
        <p:spPr bwMode="auto">
          <a:xfrm>
            <a:off x="6378446" y="1508508"/>
            <a:ext cx="1243485" cy="4183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ウェブアーカイブ</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WARP</a:t>
            </a:r>
          </a:p>
        </p:txBody>
      </p:sp>
      <p:cxnSp>
        <p:nvCxnSpPr>
          <p:cNvPr id="52" name="直線矢印コネクタ 51"/>
          <p:cNvCxnSpPr>
            <a:stCxn id="25" idx="0"/>
            <a:endCxn id="11" idx="2"/>
          </p:cNvCxnSpPr>
          <p:nvPr/>
        </p:nvCxnSpPr>
        <p:spPr>
          <a:xfrm flipV="1">
            <a:off x="3471516" y="3903567"/>
            <a:ext cx="1471586" cy="99642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55" name="AutoShape 8"/>
          <p:cNvSpPr>
            <a:spLocks noChangeArrowheads="1"/>
          </p:cNvSpPr>
          <p:nvPr/>
        </p:nvSpPr>
        <p:spPr bwMode="auto">
          <a:xfrm>
            <a:off x="1422272" y="2462978"/>
            <a:ext cx="1190132" cy="41201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en-US" altLang="ja-JP" sz="900" dirty="0" err="1">
                <a:latin typeface="Meiryo UI" panose="020B0604030504040204" pitchFamily="50" charset="-128"/>
                <a:ea typeface="Meiryo UI" panose="020B0604030504040204" pitchFamily="50" charset="-128"/>
              </a:rPr>
              <a:t>InternetArchiveWayBack</a:t>
            </a:r>
            <a:endParaRPr lang="en-US" altLang="ja-JP" sz="900" dirty="0">
              <a:latin typeface="Meiryo UI" panose="020B0604030504040204" pitchFamily="50" charset="-128"/>
              <a:ea typeface="Meiryo UI" panose="020B0604030504040204" pitchFamily="50" charset="-128"/>
            </a:endParaRPr>
          </a:p>
        </p:txBody>
      </p:sp>
      <p:cxnSp>
        <p:nvCxnSpPr>
          <p:cNvPr id="57" name="直線矢印コネクタ 56"/>
          <p:cNvCxnSpPr>
            <a:stCxn id="55" idx="3"/>
            <a:endCxn id="11" idx="1"/>
          </p:cNvCxnSpPr>
          <p:nvPr/>
        </p:nvCxnSpPr>
        <p:spPr>
          <a:xfrm>
            <a:off x="2612404" y="2668987"/>
            <a:ext cx="556314" cy="96210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0" name="AutoShape 8"/>
          <p:cNvSpPr>
            <a:spLocks noChangeArrowheads="1"/>
          </p:cNvSpPr>
          <p:nvPr/>
        </p:nvSpPr>
        <p:spPr bwMode="auto">
          <a:xfrm>
            <a:off x="3728121" y="6138754"/>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公共図書館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cxnSp>
        <p:nvCxnSpPr>
          <p:cNvPr id="62" name="直線矢印コネクタ 61"/>
          <p:cNvCxnSpPr>
            <a:stCxn id="29" idx="0"/>
            <a:endCxn id="11" idx="2"/>
          </p:cNvCxnSpPr>
          <p:nvPr/>
        </p:nvCxnSpPr>
        <p:spPr>
          <a:xfrm flipV="1">
            <a:off x="4492342" y="3903567"/>
            <a:ext cx="450761" cy="103686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9" name="AutoShape 8"/>
          <p:cNvSpPr>
            <a:spLocks noChangeArrowheads="1"/>
          </p:cNvSpPr>
          <p:nvPr/>
        </p:nvSpPr>
        <p:spPr bwMode="auto">
          <a:xfrm>
            <a:off x="3309624" y="2618374"/>
            <a:ext cx="2136388" cy="410872"/>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en-US" altLang="ja-JP" sz="1100" dirty="0" err="1">
                <a:latin typeface="Meiryo UI" panose="020B0604030504040204" pitchFamily="50" charset="-128"/>
                <a:ea typeface="Meiryo UI" panose="020B0604030504040204" pitchFamily="50" charset="-128"/>
              </a:rPr>
              <a:t>WebAPI</a:t>
            </a:r>
            <a:endParaRPr lang="en-US" altLang="ja-JP" sz="1100" dirty="0">
              <a:latin typeface="Meiryo UI" panose="020B0604030504040204" pitchFamily="50" charset="-128"/>
              <a:ea typeface="Meiryo UI" panose="020B0604030504040204" pitchFamily="50" charset="-128"/>
            </a:endParaRPr>
          </a:p>
          <a:p>
            <a:pPr algn="ctr"/>
            <a:r>
              <a:rPr lang="en-US" altLang="ja-JP" sz="1100" dirty="0" err="1">
                <a:latin typeface="Meiryo UI" panose="020B0604030504040204" pitchFamily="50" charset="-128"/>
                <a:ea typeface="Meiryo UI" panose="020B0604030504040204" pitchFamily="50" charset="-128"/>
              </a:rPr>
              <a:t>NDLSearch</a:t>
            </a:r>
            <a:r>
              <a:rPr lang="ja-JP" altLang="en-US" sz="1100" dirty="0">
                <a:latin typeface="Meiryo UI" panose="020B0604030504040204" pitchFamily="50" charset="-128"/>
                <a:ea typeface="Meiryo UI" panose="020B0604030504040204" pitchFamily="50" charset="-128"/>
              </a:rPr>
              <a:t>ベース</a:t>
            </a:r>
            <a:endParaRPr lang="en-US" altLang="ja-JP" sz="1100" dirty="0">
              <a:latin typeface="Meiryo UI" panose="020B0604030504040204" pitchFamily="50" charset="-128"/>
              <a:ea typeface="Meiryo UI" panose="020B0604030504040204" pitchFamily="50" charset="-128"/>
            </a:endParaRPr>
          </a:p>
        </p:txBody>
      </p:sp>
      <p:sp>
        <p:nvSpPr>
          <p:cNvPr id="115" name="AutoShape 8"/>
          <p:cNvSpPr>
            <a:spLocks noChangeArrowheads="1"/>
          </p:cNvSpPr>
          <p:nvPr/>
        </p:nvSpPr>
        <p:spPr bwMode="auto">
          <a:xfrm>
            <a:off x="1784516" y="3128375"/>
            <a:ext cx="1007996" cy="35031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err="1">
                <a:latin typeface="Meiryo UI" panose="020B0604030504040204" pitchFamily="50" charset="-128"/>
                <a:ea typeface="Meiryo UI" panose="020B0604030504040204" pitchFamily="50" charset="-128"/>
              </a:rPr>
              <a:t>Europeana</a:t>
            </a:r>
            <a:endParaRPr lang="en-US" altLang="ja-JP" sz="1050" dirty="0">
              <a:latin typeface="Meiryo UI" panose="020B0604030504040204" pitchFamily="50" charset="-128"/>
              <a:ea typeface="Meiryo UI" panose="020B0604030504040204" pitchFamily="50" charset="-128"/>
            </a:endParaRPr>
          </a:p>
        </p:txBody>
      </p:sp>
      <p:sp>
        <p:nvSpPr>
          <p:cNvPr id="116" name="AutoShape 8"/>
          <p:cNvSpPr>
            <a:spLocks noChangeArrowheads="1"/>
          </p:cNvSpPr>
          <p:nvPr/>
        </p:nvSpPr>
        <p:spPr bwMode="auto">
          <a:xfrm>
            <a:off x="1811039" y="3946071"/>
            <a:ext cx="716612" cy="3339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CJKDLI</a:t>
            </a:r>
          </a:p>
        </p:txBody>
      </p:sp>
      <p:cxnSp>
        <p:nvCxnSpPr>
          <p:cNvPr id="117" name="直線矢印コネクタ 116"/>
          <p:cNvCxnSpPr>
            <a:stCxn id="115" idx="3"/>
            <a:endCxn id="11" idx="1"/>
          </p:cNvCxnSpPr>
          <p:nvPr/>
        </p:nvCxnSpPr>
        <p:spPr>
          <a:xfrm>
            <a:off x="2792512" y="3303535"/>
            <a:ext cx="376206" cy="32755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116" idx="3"/>
            <a:endCxn id="11" idx="1"/>
          </p:cNvCxnSpPr>
          <p:nvPr/>
        </p:nvCxnSpPr>
        <p:spPr>
          <a:xfrm flipV="1">
            <a:off x="2527652" y="3631093"/>
            <a:ext cx="641067" cy="48197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27" idx="0"/>
            <a:endCxn id="11" idx="2"/>
          </p:cNvCxnSpPr>
          <p:nvPr/>
        </p:nvCxnSpPr>
        <p:spPr>
          <a:xfrm flipV="1">
            <a:off x="2265186" y="3903568"/>
            <a:ext cx="2677917" cy="146845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31" name="AutoShape 8"/>
          <p:cNvSpPr>
            <a:spLocks noChangeArrowheads="1"/>
          </p:cNvSpPr>
          <p:nvPr/>
        </p:nvSpPr>
        <p:spPr bwMode="auto">
          <a:xfrm>
            <a:off x="8544272" y="471816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err="1">
                <a:latin typeface="Meiryo UI" panose="020B0604030504040204" pitchFamily="50" charset="-128"/>
                <a:ea typeface="Meiryo UI" panose="020B0604030504040204" pitchFamily="50" charset="-128"/>
              </a:rPr>
              <a:t>BooksOrJP</a:t>
            </a:r>
            <a:endParaRPr lang="en-US" altLang="ja-JP" sz="1050" dirty="0">
              <a:latin typeface="Meiryo UI" panose="020B0604030504040204" pitchFamily="50" charset="-128"/>
              <a:ea typeface="Meiryo UI" panose="020B0604030504040204" pitchFamily="50" charset="-128"/>
            </a:endParaRPr>
          </a:p>
        </p:txBody>
      </p:sp>
      <p:sp>
        <p:nvSpPr>
          <p:cNvPr id="133" name="AutoShape 8"/>
          <p:cNvSpPr>
            <a:spLocks noChangeArrowheads="1"/>
          </p:cNvSpPr>
          <p:nvPr/>
        </p:nvSpPr>
        <p:spPr bwMode="auto">
          <a:xfrm>
            <a:off x="8840524" y="5276452"/>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電子書籍販売サイト</a:t>
            </a:r>
            <a:endParaRPr lang="en-US" altLang="ja-JP" sz="1050" dirty="0">
              <a:latin typeface="Meiryo UI" panose="020B0604030504040204" pitchFamily="50" charset="-128"/>
              <a:ea typeface="Meiryo UI" panose="020B0604030504040204" pitchFamily="50" charset="-128"/>
            </a:endParaRPr>
          </a:p>
        </p:txBody>
      </p:sp>
      <p:sp>
        <p:nvSpPr>
          <p:cNvPr id="134" name="AutoShape 8"/>
          <p:cNvSpPr>
            <a:spLocks noChangeArrowheads="1"/>
          </p:cNvSpPr>
          <p:nvPr/>
        </p:nvSpPr>
        <p:spPr bwMode="auto">
          <a:xfrm>
            <a:off x="8992924" y="5428852"/>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電子書籍販売サイト</a:t>
            </a:r>
            <a:endParaRPr lang="en-US" altLang="ja-JP" sz="1050" dirty="0">
              <a:latin typeface="Meiryo UI" panose="020B0604030504040204" pitchFamily="50" charset="-128"/>
              <a:ea typeface="Meiryo UI" panose="020B0604030504040204" pitchFamily="50" charset="-128"/>
            </a:endParaRPr>
          </a:p>
        </p:txBody>
      </p:sp>
      <p:cxnSp>
        <p:nvCxnSpPr>
          <p:cNvPr id="135" name="直線矢印コネクタ 134"/>
          <p:cNvCxnSpPr>
            <a:stCxn id="133" idx="1"/>
            <a:endCxn id="11" idx="3"/>
          </p:cNvCxnSpPr>
          <p:nvPr/>
        </p:nvCxnSpPr>
        <p:spPr>
          <a:xfrm flipH="1" flipV="1">
            <a:off x="6717486" y="3631093"/>
            <a:ext cx="2123038" cy="182456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31" idx="1"/>
            <a:endCxn id="11" idx="3"/>
          </p:cNvCxnSpPr>
          <p:nvPr/>
        </p:nvCxnSpPr>
        <p:spPr>
          <a:xfrm flipH="1" flipV="1">
            <a:off x="6717486" y="3631093"/>
            <a:ext cx="1826786" cy="126627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6508309" y="4245582"/>
            <a:ext cx="746444"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J-Stage</a:t>
            </a:r>
          </a:p>
        </p:txBody>
      </p:sp>
      <p:sp>
        <p:nvSpPr>
          <p:cNvPr id="149" name="AutoShape 8"/>
          <p:cNvSpPr>
            <a:spLocks noChangeArrowheads="1"/>
          </p:cNvSpPr>
          <p:nvPr/>
        </p:nvSpPr>
        <p:spPr bwMode="auto">
          <a:xfrm>
            <a:off x="6052850" y="4819518"/>
            <a:ext cx="73197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JAIRO</a:t>
            </a:r>
          </a:p>
        </p:txBody>
      </p:sp>
      <p:sp>
        <p:nvSpPr>
          <p:cNvPr id="157" name="AutoShape 8"/>
          <p:cNvSpPr>
            <a:spLocks noChangeArrowheads="1"/>
          </p:cNvSpPr>
          <p:nvPr/>
        </p:nvSpPr>
        <p:spPr bwMode="auto">
          <a:xfrm>
            <a:off x="6168009"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レポジトリ</a:t>
            </a:r>
            <a:endParaRPr lang="en-US" altLang="ja-JP" sz="1050" dirty="0">
              <a:latin typeface="Meiryo UI" panose="020B0604030504040204" pitchFamily="50" charset="-128"/>
              <a:ea typeface="Meiryo UI" panose="020B0604030504040204" pitchFamily="50" charset="-128"/>
            </a:endParaRPr>
          </a:p>
        </p:txBody>
      </p:sp>
      <p:sp>
        <p:nvSpPr>
          <p:cNvPr id="158" name="AutoShape 8"/>
          <p:cNvSpPr>
            <a:spLocks noChangeArrowheads="1"/>
          </p:cNvSpPr>
          <p:nvPr/>
        </p:nvSpPr>
        <p:spPr bwMode="auto">
          <a:xfrm>
            <a:off x="6320409"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レポジトリ</a:t>
            </a:r>
            <a:endParaRPr lang="en-US" altLang="ja-JP" sz="1050" dirty="0">
              <a:latin typeface="Meiryo UI" panose="020B0604030504040204" pitchFamily="50" charset="-128"/>
              <a:ea typeface="Meiryo UI" panose="020B0604030504040204" pitchFamily="50" charset="-128"/>
            </a:endParaRPr>
          </a:p>
        </p:txBody>
      </p:sp>
      <p:cxnSp>
        <p:nvCxnSpPr>
          <p:cNvPr id="159" name="直線矢印コネクタ 158"/>
          <p:cNvCxnSpPr>
            <a:stCxn id="157" idx="0"/>
            <a:endCxn id="149" idx="2"/>
          </p:cNvCxnSpPr>
          <p:nvPr/>
        </p:nvCxnSpPr>
        <p:spPr>
          <a:xfrm flipH="1" flipV="1">
            <a:off x="6418839" y="5206108"/>
            <a:ext cx="286437" cy="67116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49" idx="0"/>
            <a:endCxn id="11" idx="2"/>
          </p:cNvCxnSpPr>
          <p:nvPr/>
        </p:nvCxnSpPr>
        <p:spPr>
          <a:xfrm flipH="1" flipV="1">
            <a:off x="4943102" y="3903567"/>
            <a:ext cx="1475736" cy="91595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6" name="AutoShape 8"/>
          <p:cNvSpPr>
            <a:spLocks noChangeArrowheads="1"/>
          </p:cNvSpPr>
          <p:nvPr/>
        </p:nvSpPr>
        <p:spPr bwMode="auto">
          <a:xfrm>
            <a:off x="9498104" y="6014530"/>
            <a:ext cx="832773"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出版社</a:t>
            </a:r>
            <a:endParaRPr lang="en-US" altLang="ja-JP" sz="105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9650504" y="6166930"/>
            <a:ext cx="832773"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出版社</a:t>
            </a:r>
            <a:endParaRPr lang="en-US" altLang="ja-JP" sz="1050" dirty="0">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5737027" y="2624581"/>
            <a:ext cx="979775" cy="40466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dirty="0">
                <a:latin typeface="Meiryo UI" panose="020B0604030504040204" pitchFamily="50" charset="-128"/>
                <a:ea typeface="Meiryo UI" panose="020B0604030504040204" pitchFamily="50" charset="-128"/>
              </a:rPr>
              <a:t>権利情報</a:t>
            </a:r>
            <a:endParaRPr lang="en-US" altLang="ja-JP" sz="1100" dirty="0">
              <a:latin typeface="Meiryo UI" panose="020B0604030504040204" pitchFamily="50" charset="-128"/>
              <a:ea typeface="Meiryo UI" panose="020B0604030504040204" pitchFamily="50" charset="-128"/>
            </a:endParaRPr>
          </a:p>
        </p:txBody>
      </p:sp>
      <p:cxnSp>
        <p:nvCxnSpPr>
          <p:cNvPr id="184" name="直線矢印コネクタ 183"/>
          <p:cNvCxnSpPr>
            <a:stCxn id="148" idx="0"/>
            <a:endCxn id="11" idx="2"/>
          </p:cNvCxnSpPr>
          <p:nvPr/>
        </p:nvCxnSpPr>
        <p:spPr>
          <a:xfrm flipH="1" flipV="1">
            <a:off x="4943103" y="3903567"/>
            <a:ext cx="1938429" cy="34201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98" name="AutoShape 8"/>
          <p:cNvSpPr>
            <a:spLocks noChangeArrowheads="1"/>
          </p:cNvSpPr>
          <p:nvPr/>
        </p:nvSpPr>
        <p:spPr bwMode="auto">
          <a:xfrm>
            <a:off x="7392145" y="5836377"/>
            <a:ext cx="74264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学協会</a:t>
            </a:r>
            <a:endParaRPr lang="en-US" altLang="ja-JP" sz="1050" dirty="0">
              <a:latin typeface="Meiryo UI" panose="020B0604030504040204" pitchFamily="50" charset="-128"/>
              <a:ea typeface="Meiryo UI" panose="020B0604030504040204" pitchFamily="50" charset="-128"/>
            </a:endParaRPr>
          </a:p>
        </p:txBody>
      </p:sp>
      <p:sp>
        <p:nvSpPr>
          <p:cNvPr id="200" name="AutoShape 8"/>
          <p:cNvSpPr>
            <a:spLocks noChangeArrowheads="1"/>
          </p:cNvSpPr>
          <p:nvPr/>
        </p:nvSpPr>
        <p:spPr bwMode="auto">
          <a:xfrm>
            <a:off x="7544545" y="5988777"/>
            <a:ext cx="74264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学協会</a:t>
            </a:r>
            <a:endParaRPr lang="en-US" altLang="ja-JP" sz="1050" dirty="0">
              <a:latin typeface="Meiryo UI" panose="020B0604030504040204" pitchFamily="50" charset="-128"/>
              <a:ea typeface="Meiryo UI" panose="020B0604030504040204" pitchFamily="50" charset="-128"/>
            </a:endParaRPr>
          </a:p>
        </p:txBody>
      </p:sp>
      <p:cxnSp>
        <p:nvCxnSpPr>
          <p:cNvPr id="201" name="直線矢印コネクタ 200"/>
          <p:cNvCxnSpPr>
            <a:stCxn id="198" idx="0"/>
            <a:endCxn id="148" idx="2"/>
          </p:cNvCxnSpPr>
          <p:nvPr/>
        </p:nvCxnSpPr>
        <p:spPr>
          <a:xfrm flipH="1" flipV="1">
            <a:off x="6881532" y="4632172"/>
            <a:ext cx="881937" cy="12042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69" idx="0"/>
            <a:endCxn id="6" idx="2"/>
          </p:cNvCxnSpPr>
          <p:nvPr/>
        </p:nvCxnSpPr>
        <p:spPr>
          <a:xfrm flipH="1" flipV="1">
            <a:off x="2489758" y="2092580"/>
            <a:ext cx="1888060" cy="5257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69" idx="0"/>
            <a:endCxn id="5" idx="2"/>
          </p:cNvCxnSpPr>
          <p:nvPr/>
        </p:nvCxnSpPr>
        <p:spPr>
          <a:xfrm flipH="1" flipV="1">
            <a:off x="3513320" y="2092580"/>
            <a:ext cx="864498" cy="5257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a:stCxn id="69" idx="0"/>
            <a:endCxn id="8" idx="2"/>
          </p:cNvCxnSpPr>
          <p:nvPr/>
        </p:nvCxnSpPr>
        <p:spPr>
          <a:xfrm flipV="1">
            <a:off x="4377818" y="1998173"/>
            <a:ext cx="653813" cy="62020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a:stCxn id="69" idx="0"/>
            <a:endCxn id="51" idx="2"/>
          </p:cNvCxnSpPr>
          <p:nvPr/>
        </p:nvCxnSpPr>
        <p:spPr>
          <a:xfrm flipV="1">
            <a:off x="4377818" y="1926852"/>
            <a:ext cx="2622371" cy="6915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a:stCxn id="69" idx="0"/>
            <a:endCxn id="7" idx="1"/>
          </p:cNvCxnSpPr>
          <p:nvPr/>
        </p:nvCxnSpPr>
        <p:spPr>
          <a:xfrm flipV="1">
            <a:off x="4377819" y="1759578"/>
            <a:ext cx="4280301" cy="85879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stCxn id="166" idx="1"/>
            <a:endCxn id="131" idx="2"/>
          </p:cNvCxnSpPr>
          <p:nvPr/>
        </p:nvCxnSpPr>
        <p:spPr>
          <a:xfrm flipH="1" flipV="1">
            <a:off x="9136339" y="5076575"/>
            <a:ext cx="361765" cy="111716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a:stCxn id="166" idx="1"/>
            <a:endCxn id="134" idx="2"/>
          </p:cNvCxnSpPr>
          <p:nvPr/>
        </p:nvCxnSpPr>
        <p:spPr>
          <a:xfrm flipV="1">
            <a:off x="9498104" y="5787267"/>
            <a:ext cx="86887" cy="40647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27" name="AutoShape 8"/>
          <p:cNvSpPr>
            <a:spLocks noChangeArrowheads="1"/>
          </p:cNvSpPr>
          <p:nvPr/>
        </p:nvSpPr>
        <p:spPr bwMode="auto">
          <a:xfrm>
            <a:off x="7667866" y="3081802"/>
            <a:ext cx="1172967"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228" name="AutoShape 8"/>
          <p:cNvSpPr>
            <a:spLocks noChangeArrowheads="1"/>
          </p:cNvSpPr>
          <p:nvPr/>
        </p:nvSpPr>
        <p:spPr bwMode="auto">
          <a:xfrm>
            <a:off x="7782358" y="3251680"/>
            <a:ext cx="1171161"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美術館・博物館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・文化財ホルダー</a:t>
            </a:r>
            <a:endParaRPr lang="en-US" altLang="ja-JP" sz="1050" dirty="0">
              <a:latin typeface="Meiryo UI" panose="020B0604030504040204" pitchFamily="50" charset="-128"/>
              <a:ea typeface="Meiryo UI" panose="020B0604030504040204" pitchFamily="50" charset="-128"/>
            </a:endParaRPr>
          </a:p>
        </p:txBody>
      </p:sp>
      <p:sp>
        <p:nvSpPr>
          <p:cNvPr id="229" name="AutoShape 8"/>
          <p:cNvSpPr>
            <a:spLocks noChangeArrowheads="1"/>
          </p:cNvSpPr>
          <p:nvPr/>
        </p:nvSpPr>
        <p:spPr bwMode="auto">
          <a:xfrm>
            <a:off x="7270724" y="4810691"/>
            <a:ext cx="1206835" cy="39389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人間文化研究機構</a:t>
            </a:r>
            <a:endParaRPr lang="en-US" altLang="ja-JP" sz="1050" dirty="0">
              <a:latin typeface="Meiryo UI" panose="020B0604030504040204" pitchFamily="50" charset="-128"/>
              <a:ea typeface="Meiryo UI" panose="020B0604030504040204" pitchFamily="50" charset="-128"/>
            </a:endParaRPr>
          </a:p>
        </p:txBody>
      </p:sp>
      <p:cxnSp>
        <p:nvCxnSpPr>
          <p:cNvPr id="232" name="直線矢印コネクタ 231"/>
          <p:cNvCxnSpPr>
            <a:stCxn id="229" idx="0"/>
            <a:endCxn id="11" idx="3"/>
          </p:cNvCxnSpPr>
          <p:nvPr/>
        </p:nvCxnSpPr>
        <p:spPr>
          <a:xfrm flipH="1" flipV="1">
            <a:off x="6717487" y="3631094"/>
            <a:ext cx="1156655" cy="117959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1"/>
            <a:endCxn id="11" idx="3"/>
          </p:cNvCxnSpPr>
          <p:nvPr/>
        </p:nvCxnSpPr>
        <p:spPr>
          <a:xfrm flipH="1">
            <a:off x="6717487" y="3324361"/>
            <a:ext cx="950379" cy="30673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39" name="AutoShape 8"/>
          <p:cNvSpPr>
            <a:spLocks noChangeArrowheads="1"/>
          </p:cNvSpPr>
          <p:nvPr/>
        </p:nvSpPr>
        <p:spPr bwMode="auto">
          <a:xfrm>
            <a:off x="1747018" y="6060346"/>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各アーカイブ</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cxnSp>
        <p:nvCxnSpPr>
          <p:cNvPr id="240" name="直線矢印コネクタ 239"/>
          <p:cNvCxnSpPr>
            <a:stCxn id="239" idx="0"/>
            <a:endCxn id="27" idx="2"/>
          </p:cNvCxnSpPr>
          <p:nvPr/>
        </p:nvCxnSpPr>
        <p:spPr>
          <a:xfrm flipH="1" flipV="1">
            <a:off x="2265186" y="5735104"/>
            <a:ext cx="43427" cy="32524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43" name="AutoShape 8"/>
          <p:cNvSpPr>
            <a:spLocks noChangeArrowheads="1"/>
          </p:cNvSpPr>
          <p:nvPr/>
        </p:nvSpPr>
        <p:spPr bwMode="auto">
          <a:xfrm>
            <a:off x="1899418" y="6212746"/>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各アーカイブ</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sp>
        <p:nvSpPr>
          <p:cNvPr id="244" name="AutoShape 8"/>
          <p:cNvSpPr>
            <a:spLocks noChangeArrowheads="1"/>
          </p:cNvSpPr>
          <p:nvPr/>
        </p:nvSpPr>
        <p:spPr bwMode="auto">
          <a:xfrm>
            <a:off x="7860097" y="3871602"/>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245" name="AutoShape 8"/>
          <p:cNvSpPr>
            <a:spLocks noChangeArrowheads="1"/>
          </p:cNvSpPr>
          <p:nvPr/>
        </p:nvSpPr>
        <p:spPr bwMode="auto">
          <a:xfrm>
            <a:off x="8012497" y="4024002"/>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ポップ</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カルチャー</a:t>
            </a:r>
            <a:endParaRPr lang="en-US" altLang="ja-JP" sz="1050" dirty="0">
              <a:latin typeface="Meiryo UI" panose="020B0604030504040204" pitchFamily="50" charset="-128"/>
              <a:ea typeface="Meiryo UI" panose="020B0604030504040204" pitchFamily="50" charset="-128"/>
            </a:endParaRPr>
          </a:p>
        </p:txBody>
      </p:sp>
      <p:cxnSp>
        <p:nvCxnSpPr>
          <p:cNvPr id="246" name="直線矢印コネクタ 245"/>
          <p:cNvCxnSpPr>
            <a:stCxn id="244" idx="1"/>
            <a:endCxn id="11" idx="3"/>
          </p:cNvCxnSpPr>
          <p:nvPr/>
        </p:nvCxnSpPr>
        <p:spPr>
          <a:xfrm flipH="1" flipV="1">
            <a:off x="6717486" y="3631093"/>
            <a:ext cx="1142610" cy="48306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6" idx="0"/>
            <a:endCxn id="11" idx="2"/>
          </p:cNvCxnSpPr>
          <p:nvPr/>
        </p:nvCxnSpPr>
        <p:spPr>
          <a:xfrm flipV="1">
            <a:off x="3537358" y="3903567"/>
            <a:ext cx="1405744" cy="15799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a:stCxn id="15" idx="1"/>
            <a:endCxn id="11" idx="3"/>
          </p:cNvCxnSpPr>
          <p:nvPr/>
        </p:nvCxnSpPr>
        <p:spPr>
          <a:xfrm flipH="1">
            <a:off x="6717486" y="2448389"/>
            <a:ext cx="855872" cy="11827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a:stCxn id="16" idx="2"/>
            <a:endCxn id="11" idx="3"/>
          </p:cNvCxnSpPr>
          <p:nvPr/>
        </p:nvCxnSpPr>
        <p:spPr>
          <a:xfrm flipH="1">
            <a:off x="6717487" y="2639893"/>
            <a:ext cx="2417675" cy="99120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a:stCxn id="26" idx="3"/>
            <a:endCxn id="17" idx="1"/>
          </p:cNvCxnSpPr>
          <p:nvPr/>
        </p:nvCxnSpPr>
        <p:spPr>
          <a:xfrm flipV="1">
            <a:off x="3965080" y="4603858"/>
            <a:ext cx="906784" cy="105365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86" name="AutoShape 8"/>
          <p:cNvSpPr>
            <a:spLocks noChangeArrowheads="1"/>
          </p:cNvSpPr>
          <p:nvPr/>
        </p:nvSpPr>
        <p:spPr bwMode="auto">
          <a:xfrm>
            <a:off x="8044827" y="5406310"/>
            <a:ext cx="84820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構成</a:t>
            </a:r>
            <a:r>
              <a:rPr lang="en-US" altLang="ja-JP" sz="1050" dirty="0">
                <a:latin typeface="Meiryo UI" panose="020B0604030504040204" pitchFamily="50" charset="-128"/>
                <a:ea typeface="Meiryo UI" panose="020B0604030504040204" pitchFamily="50" charset="-128"/>
              </a:rPr>
              <a:t>6</a:t>
            </a: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sp>
        <p:nvSpPr>
          <p:cNvPr id="287" name="AutoShape 8"/>
          <p:cNvSpPr>
            <a:spLocks noChangeArrowheads="1"/>
          </p:cNvSpPr>
          <p:nvPr/>
        </p:nvSpPr>
        <p:spPr bwMode="auto">
          <a:xfrm>
            <a:off x="8197227" y="5558710"/>
            <a:ext cx="84820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構成</a:t>
            </a:r>
            <a:r>
              <a:rPr lang="en-US" altLang="ja-JP" sz="1050" dirty="0">
                <a:latin typeface="Meiryo UI" panose="020B0604030504040204" pitchFamily="50" charset="-128"/>
                <a:ea typeface="Meiryo UI" panose="020B0604030504040204" pitchFamily="50" charset="-128"/>
              </a:rPr>
              <a:t>6</a:t>
            </a: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cxnSp>
        <p:nvCxnSpPr>
          <p:cNvPr id="289" name="直線矢印コネクタ 288"/>
          <p:cNvCxnSpPr>
            <a:stCxn id="286" idx="0"/>
            <a:endCxn id="229" idx="2"/>
          </p:cNvCxnSpPr>
          <p:nvPr/>
        </p:nvCxnSpPr>
        <p:spPr>
          <a:xfrm flipH="1" flipV="1">
            <a:off x="7874142" y="5204587"/>
            <a:ext cx="594787" cy="2017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309" name="AutoShape 8"/>
          <p:cNvSpPr>
            <a:spLocks noChangeArrowheads="1"/>
          </p:cNvSpPr>
          <p:nvPr/>
        </p:nvSpPr>
        <p:spPr bwMode="auto">
          <a:xfrm>
            <a:off x="9154051" y="2786687"/>
            <a:ext cx="1074533"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311" name="AutoShape 8"/>
          <p:cNvSpPr>
            <a:spLocks noChangeArrowheads="1"/>
          </p:cNvSpPr>
          <p:nvPr/>
        </p:nvSpPr>
        <p:spPr bwMode="auto">
          <a:xfrm>
            <a:off x="9306451" y="2939087"/>
            <a:ext cx="1074533"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各コレクション</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sp>
        <p:nvSpPr>
          <p:cNvPr id="312" name="AutoShape 8"/>
          <p:cNvSpPr>
            <a:spLocks noChangeArrowheads="1"/>
          </p:cNvSpPr>
          <p:nvPr/>
        </p:nvSpPr>
        <p:spPr bwMode="auto">
          <a:xfrm>
            <a:off x="9273517" y="3596597"/>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313" name="AutoShape 8"/>
          <p:cNvSpPr>
            <a:spLocks noChangeArrowheads="1"/>
          </p:cNvSpPr>
          <p:nvPr/>
        </p:nvSpPr>
        <p:spPr bwMode="auto">
          <a:xfrm>
            <a:off x="9425917" y="3748997"/>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各コレクション</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cxnSp>
        <p:nvCxnSpPr>
          <p:cNvPr id="314" name="直線矢印コネクタ 313"/>
          <p:cNvCxnSpPr>
            <a:stCxn id="312" idx="1"/>
            <a:endCxn id="245" idx="3"/>
          </p:cNvCxnSpPr>
          <p:nvPr/>
        </p:nvCxnSpPr>
        <p:spPr>
          <a:xfrm flipH="1">
            <a:off x="9087030" y="3839157"/>
            <a:ext cx="186487" cy="42740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17" name="直線矢印コネクタ 316"/>
          <p:cNvCxnSpPr>
            <a:stCxn id="309" idx="1"/>
            <a:endCxn id="228" idx="3"/>
          </p:cNvCxnSpPr>
          <p:nvPr/>
        </p:nvCxnSpPr>
        <p:spPr>
          <a:xfrm flipH="1">
            <a:off x="8953518" y="3029247"/>
            <a:ext cx="200532" cy="46499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24" name="直線矢印コネクタ 323"/>
          <p:cNvCxnSpPr>
            <a:stCxn id="183" idx="2"/>
            <a:endCxn id="11" idx="0"/>
          </p:cNvCxnSpPr>
          <p:nvPr/>
        </p:nvCxnSpPr>
        <p:spPr>
          <a:xfrm flipH="1">
            <a:off x="4943102" y="3029246"/>
            <a:ext cx="1283812" cy="32937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39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21733"/>
            <a:ext cx="810260" cy="6536266"/>
          </a:xfrm>
        </p:spPr>
        <p:txBody>
          <a:bodyPr vert="eaVert">
            <a:normAutofit/>
          </a:bodyPr>
          <a:lstStyle/>
          <a:p>
            <a:r>
              <a:rPr lang="ja-JP" altLang="en-US" sz="3600" dirty="0"/>
              <a:t>☆</a:t>
            </a:r>
            <a:r>
              <a:rPr kumimoji="1" lang="ja-JP" altLang="en-US" sz="3600" dirty="0" smtClean="0"/>
              <a:t>関係</a:t>
            </a:r>
            <a:r>
              <a:rPr lang="ja-JP" altLang="en-US" sz="3600" dirty="0" smtClean="0"/>
              <a:t>付けるべきインスタンス</a:t>
            </a:r>
            <a:endParaRPr kumimoji="1" lang="ja-JP" altLang="en-US" sz="3600" dirty="0"/>
          </a:p>
        </p:txBody>
      </p:sp>
      <p:pic>
        <p:nvPicPr>
          <p:cNvPr id="4" name="図 3"/>
          <p:cNvPicPr>
            <a:picLocks noChangeAspect="1"/>
          </p:cNvPicPr>
          <p:nvPr/>
        </p:nvPicPr>
        <p:blipFill>
          <a:blip r:embed="rId3"/>
          <a:stretch>
            <a:fillRect/>
          </a:stretch>
        </p:blipFill>
        <p:spPr>
          <a:xfrm>
            <a:off x="1005840" y="34609"/>
            <a:ext cx="11149774" cy="6731952"/>
          </a:xfrm>
          <a:prstGeom prst="rect">
            <a:avLst/>
          </a:prstGeom>
        </p:spPr>
      </p:pic>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41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smtClean="0"/>
              <a:t>情報探索に</a:t>
            </a:r>
            <a:r>
              <a:rPr lang="ja-JP" altLang="en-US" sz="4000" dirty="0"/>
              <a:t>関するユーザニーズ</a:t>
            </a:r>
          </a:p>
        </p:txBody>
      </p:sp>
      <p:sp>
        <p:nvSpPr>
          <p:cNvPr id="1043459" name="AutoShape 3"/>
          <p:cNvSpPr>
            <a:spLocks noChangeArrowheads="1"/>
          </p:cNvSpPr>
          <p:nvPr/>
        </p:nvSpPr>
        <p:spPr bwMode="auto">
          <a:xfrm>
            <a:off x="1847850"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情報の選択範囲の拡大・絞り込み</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・検索キーワードが曖昧なので、</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関連する情報も提示して</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ほしい情報の選択範囲の拡大</a:t>
            </a:r>
          </a:p>
          <a:p>
            <a:pPr>
              <a:defRPr/>
            </a:pPr>
            <a:r>
              <a:rPr lang="ja-JP" altLang="en-US" sz="1400" dirty="0">
                <a:solidFill>
                  <a:srgbClr val="0000FF"/>
                </a:solidFill>
                <a:latin typeface="HG丸ｺﾞｼｯｸM-PRO" pitchFamily="50" charset="-128"/>
                <a:ea typeface="HG丸ｺﾞｼｯｸM-PRO" pitchFamily="50" charset="-128"/>
              </a:rPr>
              <a:t>・検索目的の分野の情報のみに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5"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多角的な絞込み検索</a:t>
            </a:r>
          </a:p>
        </p:txBody>
      </p:sp>
      <p:cxnSp>
        <p:nvCxnSpPr>
          <p:cNvPr id="50183" name="AutoShape 6"/>
          <p:cNvCxnSpPr>
            <a:cxnSpLocks noChangeShapeType="1"/>
            <a:stCxn id="1043459" idx="3"/>
            <a:endCxn id="1043461" idx="1"/>
          </p:cNvCxnSpPr>
          <p:nvPr/>
        </p:nvCxnSpPr>
        <p:spPr bwMode="auto">
          <a:xfrm>
            <a:off x="5167306"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利用者属性・利用環境に応じた情報閲覧</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・自分に趣味、嗜好、専門分野に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合ったものだけに絞り込みたい</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・自分がいる環境で閲覧可能な</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38"/>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1"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膨大な情報から的確な情報を選択する機能</a:t>
            </a:r>
          </a:p>
        </p:txBody>
      </p:sp>
      <p:sp>
        <p:nvSpPr>
          <p:cNvPr id="1043472" name="AutoShape 16"/>
          <p:cNvSpPr>
            <a:spLocks noChangeArrowheads="1"/>
          </p:cNvSpPr>
          <p:nvPr/>
        </p:nvSpPr>
        <p:spPr bwMode="auto">
          <a:xfrm>
            <a:off x="7681911" y="1716074"/>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5"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4" y="264318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言語横断検索機能</a:t>
            </a:r>
          </a:p>
        </p:txBody>
      </p:sp>
      <p:cxnSp>
        <p:nvCxnSpPr>
          <p:cNvPr id="50199" name="AutoShape 22"/>
          <p:cNvCxnSpPr>
            <a:cxnSpLocks noChangeShapeType="1"/>
            <a:stCxn id="1043468" idx="3"/>
            <a:endCxn id="1043475" idx="1"/>
          </p:cNvCxnSpPr>
          <p:nvPr/>
        </p:nvCxnSpPr>
        <p:spPr bwMode="auto">
          <a:xfrm>
            <a:off x="7413624"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1"/>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1"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67"/>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利用場所に応じた閲覧環境</a:t>
            </a:r>
          </a:p>
        </p:txBody>
      </p:sp>
      <p:cxnSp>
        <p:nvCxnSpPr>
          <p:cNvPr id="50220" name="AutoShape 43"/>
          <p:cNvCxnSpPr>
            <a:cxnSpLocks noChangeShapeType="1"/>
            <a:stCxn id="1043463" idx="3"/>
            <a:endCxn id="1043496" idx="1"/>
          </p:cNvCxnSpPr>
          <p:nvPr/>
        </p:nvCxnSpPr>
        <p:spPr bwMode="auto">
          <a:xfrm>
            <a:off x="5238744"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4" y="3214687"/>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a:t>
            </a:r>
          </a:p>
        </p:txBody>
      </p:sp>
      <p:cxnSp>
        <p:nvCxnSpPr>
          <p:cNvPr id="42" name="AutoShape 22"/>
          <p:cNvCxnSpPr>
            <a:cxnSpLocks noChangeShapeType="1"/>
            <a:stCxn id="1043468" idx="3"/>
            <a:endCxn id="41" idx="1"/>
          </p:cNvCxnSpPr>
          <p:nvPr/>
        </p:nvCxnSpPr>
        <p:spPr bwMode="auto">
          <a:xfrm>
            <a:off x="7413624"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61" name="AutoShape 45"/>
          <p:cNvSpPr>
            <a:spLocks noChangeArrowheads="1"/>
          </p:cNvSpPr>
          <p:nvPr/>
        </p:nvSpPr>
        <p:spPr bwMode="auto">
          <a:xfrm>
            <a:off x="7953388" y="785794"/>
            <a:ext cx="2391084" cy="338950"/>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dirty="0">
                <a:solidFill>
                  <a:srgbClr val="0000FF"/>
                </a:solidFill>
                <a:latin typeface="HG丸ｺﾞｼｯｸM-PRO" pitchFamily="50" charset="-128"/>
                <a:ea typeface="HG丸ｺﾞｼｯｸM-PRO" pitchFamily="50" charset="-128"/>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65" name="AutoShape 15"/>
          <p:cNvSpPr>
            <a:spLocks noChangeArrowheads="1"/>
          </p:cNvSpPr>
          <p:nvPr/>
        </p:nvSpPr>
        <p:spPr bwMode="auto">
          <a:xfrm>
            <a:off x="6824410" y="4013165"/>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パーソナライズ機能</a:t>
            </a:r>
          </a:p>
        </p:txBody>
      </p:sp>
      <p:cxnSp>
        <p:nvCxnSpPr>
          <p:cNvPr id="66" name="AutoShape 10"/>
          <p:cNvCxnSpPr>
            <a:cxnSpLocks noChangeShapeType="1"/>
            <a:stCxn id="1043463" idx="3"/>
            <a:endCxn id="65" idx="1"/>
          </p:cNvCxnSpPr>
          <p:nvPr/>
        </p:nvCxnSpPr>
        <p:spPr bwMode="auto">
          <a:xfrm>
            <a:off x="5238745" y="4143380"/>
            <a:ext cx="1585665" cy="23018"/>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3" name="スライド番号プレースホルダ 32"/>
          <p:cNvSpPr>
            <a:spLocks noGrp="1"/>
          </p:cNvSpPr>
          <p:nvPr>
            <p:ph type="sldNum" sz="quarter" idx="11"/>
          </p:nvPr>
        </p:nvSpPr>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a:t>
            </a:fld>
            <a:endParaRPr lang="en-US" altLang="ja-JP">
              <a:latin typeface="HG丸ｺﾞｼｯｸM-PRO" pitchFamily="50" charset="-128"/>
              <a:ea typeface="HG丸ｺﾞｼｯｸM-PRO" pitchFamily="50" charset="-128"/>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68259321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111"/>
            <a:ext cx="12192000" cy="927559"/>
          </a:xfrm>
        </p:spPr>
        <p:txBody>
          <a:bodyPr>
            <a:normAutofit/>
          </a:bodyPr>
          <a:lstStyle/>
          <a:p>
            <a:r>
              <a:rPr kumimoji="1" lang="ja-JP" altLang="en-US" dirty="0" smtClean="0"/>
              <a:t>情報を関連付けるための情報</a:t>
            </a:r>
            <a:endParaRPr kumimoji="1" lang="ja-JP" altLang="en-US" dirty="0"/>
          </a:p>
        </p:txBody>
      </p:sp>
      <p:sp>
        <p:nvSpPr>
          <p:cNvPr id="3" name="コンテンツ プレースホルダー 2"/>
          <p:cNvSpPr>
            <a:spLocks noGrp="1"/>
          </p:cNvSpPr>
          <p:nvPr>
            <p:ph idx="1"/>
          </p:nvPr>
        </p:nvSpPr>
        <p:spPr>
          <a:xfrm>
            <a:off x="185351" y="928671"/>
            <a:ext cx="11825417" cy="5792806"/>
          </a:xfrm>
        </p:spPr>
        <p:txBody>
          <a:bodyPr>
            <a:normAutofit/>
          </a:bodyPr>
          <a:lstStyle/>
          <a:p>
            <a:pPr fontAlgn="ctr"/>
            <a:r>
              <a:rPr lang="ja-JP" altLang="ja-JP" dirty="0"/>
              <a:t>共通語彙</a:t>
            </a:r>
          </a:p>
          <a:p>
            <a:pPr lvl="1" fontAlgn="ctr"/>
            <a:r>
              <a:rPr lang="ja-JP" altLang="ja-JP" dirty="0"/>
              <a:t>分野を超えた情報交換を行うには、個々の単語について表記・意味・データ構造を統一し、互いに意味が通じるようにする必要がある。</a:t>
            </a:r>
          </a:p>
          <a:p>
            <a:pPr fontAlgn="ctr"/>
            <a:r>
              <a:rPr lang="ja-JP" altLang="ja-JP" dirty="0"/>
              <a:t>情報と情報を結び付ける</a:t>
            </a:r>
            <a:r>
              <a:rPr lang="ja-JP" altLang="en-US" dirty="0"/>
              <a:t>ための情報</a:t>
            </a:r>
            <a:endParaRPr lang="en-US" altLang="ja-JP" dirty="0"/>
          </a:p>
          <a:p>
            <a:pPr lvl="1" fontAlgn="ctr"/>
            <a:r>
              <a:rPr lang="ja-JP" altLang="ja-JP" dirty="0"/>
              <a:t>索引</a:t>
            </a:r>
          </a:p>
          <a:p>
            <a:pPr lvl="1" fontAlgn="ctr"/>
            <a:r>
              <a:rPr lang="ja-JP" altLang="ja-JP" dirty="0"/>
              <a:t>オントロジー</a:t>
            </a:r>
          </a:p>
          <a:p>
            <a:pPr lvl="1" fontAlgn="ctr"/>
            <a:r>
              <a:rPr lang="ja-JP" altLang="en-US" dirty="0"/>
              <a:t>用語辞書</a:t>
            </a:r>
            <a:endParaRPr lang="en-US" altLang="ja-JP" dirty="0"/>
          </a:p>
          <a:p>
            <a:pPr lvl="1" fontAlgn="ctr"/>
            <a:r>
              <a:rPr lang="ja-JP" altLang="en-US" dirty="0"/>
              <a:t>分野別</a:t>
            </a:r>
            <a:r>
              <a:rPr lang="ja-JP" altLang="ja-JP" dirty="0"/>
              <a:t>辞書</a:t>
            </a:r>
            <a:endParaRPr lang="en-US" altLang="ja-JP" dirty="0"/>
          </a:p>
          <a:p>
            <a:pPr lvl="2" fontAlgn="ctr"/>
            <a:r>
              <a:rPr lang="ja-JP" altLang="en-US" dirty="0"/>
              <a:t>古典籍辞書</a:t>
            </a:r>
            <a:endParaRPr lang="en-US" altLang="ja-JP" dirty="0"/>
          </a:p>
          <a:p>
            <a:pPr lvl="3" fontAlgn="ctr"/>
            <a:r>
              <a:rPr lang="ja-JP" altLang="ja-JP" dirty="0"/>
              <a:t>大漢和辞典</a:t>
            </a:r>
            <a:endParaRPr lang="en-US" altLang="ja-JP" dirty="0"/>
          </a:p>
          <a:p>
            <a:pPr lvl="3" fontAlgn="ctr"/>
            <a:r>
              <a:rPr lang="ja-JP" altLang="en-US" dirty="0"/>
              <a:t>・・・</a:t>
            </a:r>
            <a:endParaRPr lang="en-US" altLang="ja-JP" dirty="0"/>
          </a:p>
          <a:p>
            <a:pPr lvl="1" fontAlgn="ctr"/>
            <a:r>
              <a:rPr lang="ja-JP" altLang="en-US" dirty="0"/>
              <a:t>分野別シソーラス</a:t>
            </a:r>
            <a:endParaRPr lang="en-US" altLang="ja-JP" dirty="0"/>
          </a:p>
          <a:p>
            <a:pPr lvl="1" fontAlgn="ctr"/>
            <a:r>
              <a:rPr lang="ja-JP" altLang="ja-JP" dirty="0"/>
              <a:t>同義語、類義語辞書</a:t>
            </a:r>
          </a:p>
          <a:p>
            <a:pPr lvl="1" fontAlgn="ctr"/>
            <a:r>
              <a:rPr lang="ja-JP" altLang="en-US" dirty="0"/>
              <a:t>個別情報の永続的</a:t>
            </a:r>
            <a:r>
              <a:rPr lang="ja-JP" altLang="en-US" dirty="0" smtClean="0"/>
              <a:t>識別子</a:t>
            </a:r>
            <a:endParaRPr lang="ja-JP" altLang="ja-JP"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50</a:t>
            </a:fld>
            <a:endParaRPr kumimoji="0" lang="en-US"/>
          </a:p>
        </p:txBody>
      </p:sp>
      <p:sp>
        <p:nvSpPr>
          <p:cNvPr id="6" name="正方形/長方形 5"/>
          <p:cNvSpPr/>
          <p:nvPr/>
        </p:nvSpPr>
        <p:spPr>
          <a:xfrm>
            <a:off x="1524000" y="1112"/>
            <a:ext cx="2843808" cy="369332"/>
          </a:xfrm>
          <a:prstGeom prst="rect">
            <a:avLst/>
          </a:prstGeom>
        </p:spPr>
        <p:txBody>
          <a:bodyPr wrap="square">
            <a:spAutoFit/>
          </a:bodyPr>
          <a:lstStyle/>
          <a:p>
            <a:r>
              <a:rPr lang="ja-JP" altLang="ja-JP" dirty="0">
                <a:solidFill>
                  <a:schemeClr val="bg1"/>
                </a:solidFill>
                <a:latin typeface="HG丸ｺﾞｼｯｸM-PRO" panose="020F0600000000000000" pitchFamily="50" charset="-128"/>
                <a:ea typeface="HG丸ｺﾞｼｯｸM-PRO" panose="020F0600000000000000" pitchFamily="50" charset="-128"/>
              </a:rPr>
              <a:t>創造活動を支援する基盤</a:t>
            </a:r>
            <a:endParaRPr lang="ja-JP" altLang="en-US" dirty="0">
              <a:solidFill>
                <a:schemeClr val="bg1"/>
              </a:solidFill>
            </a:endParaRPr>
          </a:p>
        </p:txBody>
      </p:sp>
    </p:spTree>
    <p:extLst>
      <p:ext uri="{BB962C8B-B14F-4D97-AF65-F5344CB8AC3E}">
        <p14:creationId xmlns:p14="http://schemas.microsoft.com/office/powerpoint/2010/main" val="1429373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23811"/>
            <a:ext cx="12192000" cy="918537"/>
          </a:xfrm>
        </p:spPr>
        <p:txBody>
          <a:bodyPr>
            <a:normAutofit fontScale="90000"/>
          </a:bodyPr>
          <a:lstStyle/>
          <a:p>
            <a:r>
              <a:rPr lang="ja-JP" altLang="en-US" sz="3200" dirty="0"/>
              <a:t>☆人と情報が関係付けられたサービス</a:t>
            </a:r>
            <a:r>
              <a:rPr lang="en-US" altLang="ja-JP" sz="3200" dirty="0"/>
              <a:t/>
            </a:r>
            <a:br>
              <a:rPr lang="en-US" altLang="ja-JP" sz="3200" dirty="0"/>
            </a:br>
            <a:r>
              <a:rPr lang="ja-JP" altLang="en-US" sz="3100" dirty="0"/>
              <a:t>（クラウドの世界でのサービスの連携）</a:t>
            </a:r>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112126" y="1484314"/>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808794" y="1773238"/>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19" name="Oval 15"/>
          <p:cNvSpPr>
            <a:spLocks noChangeArrowheads="1"/>
          </p:cNvSpPr>
          <p:nvPr/>
        </p:nvSpPr>
        <p:spPr bwMode="auto">
          <a:xfrm>
            <a:off x="3575051" y="2133600"/>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2" name="Oval 18"/>
          <p:cNvSpPr>
            <a:spLocks noChangeArrowheads="1"/>
          </p:cNvSpPr>
          <p:nvPr/>
        </p:nvSpPr>
        <p:spPr bwMode="auto">
          <a:xfrm>
            <a:off x="4008438" y="4581525"/>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3" name="Oval 19"/>
          <p:cNvSpPr>
            <a:spLocks noChangeArrowheads="1"/>
          </p:cNvSpPr>
          <p:nvPr/>
        </p:nvSpPr>
        <p:spPr bwMode="auto">
          <a:xfrm>
            <a:off x="2640013" y="4076700"/>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59" name="AutoShape 26"/>
          <p:cNvSpPr>
            <a:spLocks noChangeArrowheads="1"/>
          </p:cNvSpPr>
          <p:nvPr/>
        </p:nvSpPr>
        <p:spPr bwMode="auto">
          <a:xfrm>
            <a:off x="6738942" y="3571876"/>
            <a:ext cx="1333500" cy="1143008"/>
          </a:xfrm>
          <a:prstGeom prst="wedgeRoundRectCallout">
            <a:avLst>
              <a:gd name="adj1" fmla="val -89879"/>
              <a:gd name="adj2" fmla="val 9577"/>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セマンティックウェブ技術で自動的に情報のクラスタリングができる</a:t>
            </a:r>
          </a:p>
        </p:txBody>
      </p:sp>
      <p:sp>
        <p:nvSpPr>
          <p:cNvPr id="69661" name="AutoShape 28"/>
          <p:cNvSpPr>
            <a:spLocks noChangeArrowheads="1"/>
          </p:cNvSpPr>
          <p:nvPr/>
        </p:nvSpPr>
        <p:spPr bwMode="auto">
          <a:xfrm rot="-1025199">
            <a:off x="5653088" y="3241676"/>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5519738" y="2420939"/>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495551" y="2708275"/>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480551" y="2205039"/>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C00000"/>
                </a:solidFill>
                <a:latin typeface="Meiryo UI" panose="020B0604030504040204" pitchFamily="50" charset="-128"/>
                <a:ea typeface="Meiryo UI" panose="020B0604030504040204" pitchFamily="50" charset="-128"/>
              </a:rPr>
              <a:t>利用者は、情報、サービスの</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所在場所を意識せず利用</a:t>
            </a:r>
          </a:p>
        </p:txBody>
      </p:sp>
      <p:sp>
        <p:nvSpPr>
          <p:cNvPr id="39" name="AutoShape 27"/>
          <p:cNvSpPr>
            <a:spLocks noChangeArrowheads="1"/>
          </p:cNvSpPr>
          <p:nvPr/>
        </p:nvSpPr>
        <p:spPr bwMode="auto">
          <a:xfrm>
            <a:off x="5310182" y="1214422"/>
            <a:ext cx="1403350" cy="857256"/>
          </a:xfrm>
          <a:prstGeom prst="wedgeRoundRectCallout">
            <a:avLst>
              <a:gd name="adj1" fmla="val -42080"/>
              <a:gd name="adj2" fmla="val 8687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情報と情報の関連を通じて人と人のクラスタリングができる</a:t>
            </a:r>
          </a:p>
        </p:txBody>
      </p:sp>
      <p:sp>
        <p:nvSpPr>
          <p:cNvPr id="40" name="AutoShape 27"/>
          <p:cNvSpPr>
            <a:spLocks noChangeArrowheads="1"/>
          </p:cNvSpPr>
          <p:nvPr/>
        </p:nvSpPr>
        <p:spPr bwMode="auto">
          <a:xfrm>
            <a:off x="1666844" y="1142984"/>
            <a:ext cx="1403350" cy="857256"/>
          </a:xfrm>
          <a:prstGeom prst="wedgeRoundRectCallout">
            <a:avLst>
              <a:gd name="adj1" fmla="val -6786"/>
              <a:gd name="adj2" fmla="val 16094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人と人の関連を通じて情報と情報のクラスタリングができる</a:t>
            </a:r>
          </a:p>
        </p:txBody>
      </p:sp>
      <p:sp>
        <p:nvSpPr>
          <p:cNvPr id="41" name="AutoShape 27"/>
          <p:cNvSpPr>
            <a:spLocks noChangeArrowheads="1"/>
          </p:cNvSpPr>
          <p:nvPr/>
        </p:nvSpPr>
        <p:spPr bwMode="auto">
          <a:xfrm>
            <a:off x="4095736" y="5786454"/>
            <a:ext cx="1571636" cy="857256"/>
          </a:xfrm>
          <a:prstGeom prst="wedgeRoundRectCallout">
            <a:avLst>
              <a:gd name="adj1" fmla="val -21266"/>
              <a:gd name="adj2" fmla="val -101272"/>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6667504" y="4929198"/>
            <a:ext cx="1571636" cy="714380"/>
          </a:xfrm>
          <a:prstGeom prst="wedgeRoundRectCallout">
            <a:avLst>
              <a:gd name="adj1" fmla="val -80256"/>
              <a:gd name="adj2" fmla="val -4793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sp>
        <p:nvSpPr>
          <p:cNvPr id="37" name="スライド番号プレースホルダ 36"/>
          <p:cNvSpPr>
            <a:spLocks noGrp="1"/>
          </p:cNvSpPr>
          <p:nvPr>
            <p:ph type="sldNum" sz="quarter" idx="11"/>
          </p:nvPr>
        </p:nvSpPr>
        <p:spPr>
          <a:xfrm>
            <a:off x="10958285" y="6400800"/>
            <a:ext cx="771753" cy="242910"/>
          </a:xfrm>
        </p:spPr>
        <p:txBody>
          <a:bodyPr/>
          <a:lstStyle/>
          <a:p>
            <a:pPr>
              <a:defRPr/>
            </a:pPr>
            <a:fld id="{DFA1AA98-C5D7-43DB-8850-82B4698A43C7}" type="slidenum">
              <a:rPr lang="en-US" altLang="ja-JP" smtClean="0">
                <a:solidFill>
                  <a:prstClr val="black">
                    <a:tint val="75000"/>
                  </a:prstClr>
                </a:solidFill>
              </a:rPr>
              <a:pPr>
                <a:defRPr/>
              </a:pPr>
              <a:t>51</a:t>
            </a:fld>
            <a:endParaRPr lang="en-US" altLang="ja-JP" dirty="0">
              <a:solidFill>
                <a:prstClr val="black">
                  <a:tint val="75000"/>
                </a:prstClr>
              </a:solidFill>
            </a:endParaRPr>
          </a:p>
        </p:txBody>
      </p:sp>
      <p:sp>
        <p:nvSpPr>
          <p:cNvPr id="43" name="横巻き 42"/>
          <p:cNvSpPr/>
          <p:nvPr/>
        </p:nvSpPr>
        <p:spPr>
          <a:xfrm>
            <a:off x="9727883" y="577303"/>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32" name="円/楕円 3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2369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58730"/>
            <a:ext cx="12192000" cy="915492"/>
          </a:xfrm>
        </p:spPr>
        <p:txBody>
          <a:bodyPr>
            <a:normAutofit/>
          </a:bodyPr>
          <a:lstStyle/>
          <a:p>
            <a:r>
              <a:rPr lang="ja-JP" altLang="en-US" sz="3200" dirty="0"/>
              <a:t>☆情報探索サービスの将来像</a:t>
            </a:r>
            <a:r>
              <a:rPr lang="en-US" altLang="ja-JP" sz="3200" dirty="0"/>
              <a:t/>
            </a:r>
            <a:br>
              <a:rPr lang="en-US" altLang="ja-JP" sz="3200" dirty="0"/>
            </a:br>
            <a:r>
              <a:rPr lang="en-US" altLang="ja-JP" sz="2800" dirty="0"/>
              <a:t>(</a:t>
            </a:r>
            <a:r>
              <a:rPr lang="ja-JP" altLang="en-US" sz="2800" dirty="0"/>
              <a:t>クラウドの世界でのサービスの連携</a:t>
            </a:r>
            <a:r>
              <a:rPr lang="en-US" altLang="ja-JP" sz="2800" dirty="0"/>
              <a:t>)</a:t>
            </a:r>
            <a:endParaRPr lang="ja-JP" altLang="en-US" sz="2800" dirty="0"/>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364538" y="1714489"/>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309787" y="1500174"/>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61" name="AutoShape 28"/>
          <p:cNvSpPr>
            <a:spLocks noChangeArrowheads="1"/>
          </p:cNvSpPr>
          <p:nvPr/>
        </p:nvSpPr>
        <p:spPr bwMode="auto">
          <a:xfrm>
            <a:off x="5810249" y="3357563"/>
            <a:ext cx="2735873"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7524760" y="4214819"/>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310711" y="2357431"/>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C00000"/>
                </a:solidFill>
                <a:latin typeface="Meiryo UI" panose="020B0604030504040204" pitchFamily="50" charset="-128"/>
                <a:ea typeface="Meiryo UI" panose="020B0604030504040204" pitchFamily="50" charset="-128"/>
              </a:rPr>
              <a:t>利用者は、情報、サービスの</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所在場所を意識せず利用</a:t>
            </a:r>
          </a:p>
        </p:txBody>
      </p:sp>
      <p:sp>
        <p:nvSpPr>
          <p:cNvPr id="41" name="AutoShape 27"/>
          <p:cNvSpPr>
            <a:spLocks noChangeArrowheads="1"/>
          </p:cNvSpPr>
          <p:nvPr/>
        </p:nvSpPr>
        <p:spPr bwMode="auto">
          <a:xfrm>
            <a:off x="4095736" y="5786454"/>
            <a:ext cx="1571636" cy="857256"/>
          </a:xfrm>
          <a:prstGeom prst="wedgeRoundRectCallout">
            <a:avLst>
              <a:gd name="adj1" fmla="val -41583"/>
              <a:gd name="adj2" fmla="val -8095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8667768" y="5214950"/>
            <a:ext cx="1571636" cy="714380"/>
          </a:xfrm>
          <a:prstGeom prst="wedgeRoundRectCallout">
            <a:avLst>
              <a:gd name="adj1" fmla="val 8834"/>
              <a:gd name="adj2" fmla="val -10260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cxnSp>
        <p:nvCxnSpPr>
          <p:cNvPr id="59" name="直線矢印コネクタ 58"/>
          <p:cNvCxnSpPr>
            <a:stCxn id="58" idx="0"/>
            <a:endCxn id="56" idx="4"/>
          </p:cNvCxnSpPr>
          <p:nvPr/>
        </p:nvCxnSpPr>
        <p:spPr>
          <a:xfrm rot="16200000" flipV="1">
            <a:off x="4720819" y="1696629"/>
            <a:ext cx="1785950" cy="25360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8" idx="0"/>
            <a:endCxn id="57" idx="4"/>
          </p:cNvCxnSpPr>
          <p:nvPr/>
        </p:nvCxnSpPr>
        <p:spPr>
          <a:xfrm rot="5400000" flipH="1" flipV="1">
            <a:off x="6149578" y="3018233"/>
            <a:ext cx="1571636" cy="1071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8" idx="2"/>
            <a:endCxn id="1096735" idx="6"/>
          </p:cNvCxnSpPr>
          <p:nvPr/>
        </p:nvCxnSpPr>
        <p:spPr>
          <a:xfrm rot="10800000">
            <a:off x="4036989" y="2964653"/>
            <a:ext cx="1844699" cy="13573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58" idx="1"/>
            <a:endCxn id="51" idx="4"/>
          </p:cNvCxnSpPr>
          <p:nvPr/>
        </p:nvCxnSpPr>
        <p:spPr>
          <a:xfrm rot="16200000" flipV="1">
            <a:off x="5281489" y="3100503"/>
            <a:ext cx="850384" cy="935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8" idx="2"/>
            <a:endCxn id="50" idx="7"/>
          </p:cNvCxnSpPr>
          <p:nvPr/>
        </p:nvCxnSpPr>
        <p:spPr>
          <a:xfrm rot="10800000" flipV="1">
            <a:off x="3760956" y="4321975"/>
            <a:ext cx="2120730" cy="9680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58" idx="3"/>
          </p:cNvCxnSpPr>
          <p:nvPr/>
        </p:nvCxnSpPr>
        <p:spPr>
          <a:xfrm rot="5400000">
            <a:off x="5888712" y="4643292"/>
            <a:ext cx="278880" cy="2929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58" idx="4"/>
            <a:endCxn id="54" idx="0"/>
          </p:cNvCxnSpPr>
          <p:nvPr/>
        </p:nvCxnSpPr>
        <p:spPr>
          <a:xfrm rot="16200000" flipH="1">
            <a:off x="7221148" y="4446992"/>
            <a:ext cx="142876" cy="8215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58" idx="0"/>
            <a:endCxn id="55" idx="4"/>
          </p:cNvCxnSpPr>
          <p:nvPr/>
        </p:nvCxnSpPr>
        <p:spPr>
          <a:xfrm rot="5400000" flipH="1" flipV="1">
            <a:off x="6828239" y="3411142"/>
            <a:ext cx="500066" cy="3929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5" name="AutoShape 29"/>
          <p:cNvSpPr>
            <a:spLocks noChangeArrowheads="1"/>
          </p:cNvSpPr>
          <p:nvPr/>
        </p:nvSpPr>
        <p:spPr bwMode="auto">
          <a:xfrm>
            <a:off x="8024826" y="2928935"/>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166911" y="2571744"/>
            <a:ext cx="1870077" cy="78581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（学術機関連携）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NII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JST</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大学図書館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電子ジャーナル出版者</a:t>
            </a:r>
          </a:p>
        </p:txBody>
      </p:sp>
      <p:sp>
        <p:nvSpPr>
          <p:cNvPr id="49" name="Oval 31"/>
          <p:cNvSpPr>
            <a:spLocks noChangeArrowheads="1"/>
          </p:cNvSpPr>
          <p:nvPr/>
        </p:nvSpPr>
        <p:spPr bwMode="auto">
          <a:xfrm>
            <a:off x="3095604" y="3429000"/>
            <a:ext cx="2857520" cy="1214446"/>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MLA</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国立公文書館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東京国立博物館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国立美術館</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人間文化研究機構（資源共有化）</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各美術館、博物館、公文書館、図書館</a:t>
            </a:r>
          </a:p>
        </p:txBody>
      </p:sp>
      <p:sp>
        <p:nvSpPr>
          <p:cNvPr id="50" name="Oval 31"/>
          <p:cNvSpPr>
            <a:spLocks noChangeArrowheads="1"/>
          </p:cNvSpPr>
          <p:nvPr/>
        </p:nvSpPr>
        <p:spPr bwMode="auto">
          <a:xfrm>
            <a:off x="1809720" y="5143512"/>
            <a:ext cx="2286016" cy="1000132"/>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（公共図書館連携）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都道府県立図書館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政令指定都市立図書館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市町村立図書館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専門図書館</a:t>
            </a:r>
          </a:p>
        </p:txBody>
      </p:sp>
      <p:sp>
        <p:nvSpPr>
          <p:cNvPr id="51" name="Oval 31"/>
          <p:cNvSpPr>
            <a:spLocks noChangeArrowheads="1"/>
          </p:cNvSpPr>
          <p:nvPr/>
        </p:nvSpPr>
        <p:spPr bwMode="auto">
          <a:xfrm>
            <a:off x="4024298" y="2000240"/>
            <a:ext cx="2428892" cy="114300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（出版者等との連携）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4"/>
              </a:rPr>
              <a:t>日本電子出版協会（</a:t>
            </a:r>
            <a:r>
              <a:rPr lang="en-US" altLang="ja-JP" sz="1200" dirty="0">
                <a:solidFill>
                  <a:prstClr val="black"/>
                </a:solidFill>
                <a:latin typeface="Meiryo UI" panose="020B0604030504040204" pitchFamily="50" charset="-128"/>
                <a:ea typeface="Meiryo UI" panose="020B0604030504040204" pitchFamily="50" charset="-128"/>
                <a:hlinkClick r:id="rId4"/>
              </a:rPr>
              <a:t>JEPA</a:t>
            </a:r>
            <a:r>
              <a:rPr lang="ja-JP" altLang="en-US" sz="1200" dirty="0">
                <a:solidFill>
                  <a:prstClr val="black"/>
                </a:solidFill>
                <a:latin typeface="Meiryo UI" panose="020B0604030504040204" pitchFamily="50" charset="-128"/>
                <a:ea typeface="Meiryo UI" panose="020B0604030504040204" pitchFamily="50" charset="-128"/>
                <a:hlinkClick r:id="rId4"/>
              </a:rPr>
              <a:t>）</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5"/>
              </a:rPr>
              <a:t>日本印刷技術協会（</a:t>
            </a:r>
            <a:r>
              <a:rPr lang="en-US" altLang="ja-JP" sz="1200" dirty="0">
                <a:solidFill>
                  <a:prstClr val="black"/>
                </a:solidFill>
                <a:latin typeface="Meiryo UI" panose="020B0604030504040204" pitchFamily="50" charset="-128"/>
                <a:ea typeface="Meiryo UI" panose="020B0604030504040204" pitchFamily="50" charset="-128"/>
                <a:hlinkClick r:id="rId5"/>
              </a:rPr>
              <a:t>JAGAT</a:t>
            </a:r>
            <a:r>
              <a:rPr lang="ja-JP" altLang="en-US" sz="1200" dirty="0">
                <a:solidFill>
                  <a:prstClr val="black"/>
                </a:solidFill>
                <a:latin typeface="Meiryo UI" panose="020B0604030504040204" pitchFamily="50" charset="-128"/>
                <a:ea typeface="Meiryo UI" panose="020B0604030504040204" pitchFamily="50" charset="-128"/>
                <a:hlinkClick r:id="rId5"/>
              </a:rPr>
              <a:t>） </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インターネット書籍販売者</a:t>
            </a:r>
          </a:p>
        </p:txBody>
      </p:sp>
      <p:sp>
        <p:nvSpPr>
          <p:cNvPr id="52" name="Oval 31"/>
          <p:cNvSpPr>
            <a:spLocks noChangeArrowheads="1"/>
          </p:cNvSpPr>
          <p:nvPr/>
        </p:nvSpPr>
        <p:spPr bwMode="auto">
          <a:xfrm>
            <a:off x="4024298" y="4786322"/>
            <a:ext cx="2286016"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（政府機関との連携）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e-GOV</a:t>
            </a:r>
            <a:r>
              <a:rPr lang="ja-JP" altLang="en-US" sz="1200" dirty="0">
                <a:solidFill>
                  <a:prstClr val="black"/>
                </a:solidFill>
                <a:latin typeface="Meiryo UI" panose="020B0604030504040204" pitchFamily="50" charset="-128"/>
                <a:ea typeface="Meiryo UI" panose="020B0604030504040204" pitchFamily="50" charset="-128"/>
              </a:rPr>
              <a:t>（総務省行政管理局）</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各府省支部図書館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国立印刷局</a:t>
            </a:r>
          </a:p>
        </p:txBody>
      </p:sp>
      <p:sp>
        <p:nvSpPr>
          <p:cNvPr id="54" name="Oval 31"/>
          <p:cNvSpPr>
            <a:spLocks noChangeArrowheads="1"/>
          </p:cNvSpPr>
          <p:nvPr/>
        </p:nvSpPr>
        <p:spPr bwMode="auto">
          <a:xfrm>
            <a:off x="6667504" y="492919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0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（民間・個人サイト）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Blog</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Wiki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SNS</a:t>
            </a:r>
            <a:r>
              <a:rPr lang="ja-JP" altLang="en-US" sz="1200" dirty="0">
                <a:solidFill>
                  <a:prstClr val="black"/>
                </a:solidFill>
                <a:latin typeface="Meiryo UI" panose="020B0604030504040204" pitchFamily="50" charset="-128"/>
                <a:ea typeface="Meiryo UI" panose="020B0604030504040204" pitchFamily="50" charset="-128"/>
              </a:rPr>
              <a:t>サイト</a:t>
            </a:r>
          </a:p>
          <a:p>
            <a:pPr>
              <a:buFontTx/>
              <a:buChar char="•"/>
              <a:defRPr/>
            </a:pPr>
            <a:r>
              <a:rPr lang="ja-JP" altLang="en-US" sz="1100" dirty="0">
                <a:solidFill>
                  <a:prstClr val="black"/>
                </a:solidFill>
                <a:latin typeface="Meiryo UI" panose="020B0604030504040204" pitchFamily="50" charset="-128"/>
                <a:ea typeface="Meiryo UI" panose="020B0604030504040204" pitchFamily="50" charset="-128"/>
              </a:rPr>
              <a:t>ソーシャルブックマークサイト</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55" name="Oval 31"/>
          <p:cNvSpPr>
            <a:spLocks noChangeArrowheads="1"/>
          </p:cNvSpPr>
          <p:nvPr/>
        </p:nvSpPr>
        <p:spPr bwMode="auto">
          <a:xfrm>
            <a:off x="6238876" y="278605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（商用ポータルサイト）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Google</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Yahoo</a:t>
            </a:r>
            <a:r>
              <a:rPr lang="ja-JP" altLang="en-US" sz="1200" dirty="0">
                <a:solidFill>
                  <a:prstClr val="black"/>
                </a:solidFill>
                <a:latin typeface="Meiryo UI" panose="020B0604030504040204" pitchFamily="50" charset="-128"/>
                <a:ea typeface="Meiryo UI" panose="020B0604030504040204" pitchFamily="50" charset="-128"/>
              </a:rPr>
              <a:t>等</a:t>
            </a:r>
          </a:p>
        </p:txBody>
      </p:sp>
      <p:sp>
        <p:nvSpPr>
          <p:cNvPr id="56" name="Oval 31"/>
          <p:cNvSpPr>
            <a:spLocks noChangeArrowheads="1"/>
          </p:cNvSpPr>
          <p:nvPr/>
        </p:nvSpPr>
        <p:spPr bwMode="auto">
          <a:xfrm>
            <a:off x="3309918" y="1500174"/>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CJK</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中国、日本、韓国</a:t>
            </a:r>
          </a:p>
        </p:txBody>
      </p:sp>
      <p:sp>
        <p:nvSpPr>
          <p:cNvPr id="57" name="Oval 31"/>
          <p:cNvSpPr>
            <a:spLocks noChangeArrowheads="1"/>
          </p:cNvSpPr>
          <p:nvPr/>
        </p:nvSpPr>
        <p:spPr bwMode="auto">
          <a:xfrm>
            <a:off x="6167438" y="1571612"/>
            <a:ext cx="1643074" cy="71438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（国際連携）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WDL</a:t>
            </a:r>
          </a:p>
          <a:p>
            <a:pPr>
              <a:buFontTx/>
              <a:buChar char="•"/>
              <a:defRPr/>
            </a:pPr>
            <a:r>
              <a:rPr lang="en-US" altLang="ja-JP" sz="1200" dirty="0" err="1">
                <a:solidFill>
                  <a:prstClr val="black"/>
                </a:solidFill>
                <a:latin typeface="Meiryo UI" panose="020B0604030504040204" pitchFamily="50" charset="-128"/>
                <a:ea typeface="Meiryo UI" panose="020B0604030504040204" pitchFamily="50" charset="-128"/>
              </a:rPr>
              <a:t>Europeana</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58" name="Oval 31"/>
          <p:cNvSpPr>
            <a:spLocks noChangeArrowheads="1"/>
          </p:cNvSpPr>
          <p:nvPr/>
        </p:nvSpPr>
        <p:spPr bwMode="auto">
          <a:xfrm>
            <a:off x="5881686" y="3857628"/>
            <a:ext cx="2000264"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6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a:t>
            </a:r>
          </a:p>
          <a:p>
            <a:pPr>
              <a:buFontTx/>
              <a:buChar char="•"/>
              <a:defRPr/>
            </a:pPr>
            <a:r>
              <a:rPr lang="en-US" altLang="ja-JP" sz="1400" dirty="0">
                <a:solidFill>
                  <a:prstClr val="black"/>
                </a:solidFill>
                <a:latin typeface="Meiryo UI" panose="020B0604030504040204" pitchFamily="50" charset="-128"/>
                <a:ea typeface="Meiryo UI" panose="020B0604030504040204" pitchFamily="50" charset="-128"/>
              </a:rPr>
              <a:t>NDL</a:t>
            </a:r>
            <a:r>
              <a:rPr lang="ja-JP" altLang="en-US" sz="1400" dirty="0">
                <a:solidFill>
                  <a:prstClr val="black"/>
                </a:solidFill>
                <a:latin typeface="Meiryo UI" panose="020B0604030504040204" pitchFamily="50" charset="-128"/>
                <a:ea typeface="Meiryo UI" panose="020B0604030504040204" pitchFamily="50" charset="-128"/>
              </a:rPr>
              <a:t>デジタルアーカイブ</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蔵書目録</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ナレッジ</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各種データベース</a:t>
            </a:r>
          </a:p>
        </p:txBody>
      </p:sp>
      <p:sp>
        <p:nvSpPr>
          <p:cNvPr id="87" name="AutoShape 72"/>
          <p:cNvSpPr>
            <a:spLocks noChangeArrowheads="1"/>
          </p:cNvSpPr>
          <p:nvPr/>
        </p:nvSpPr>
        <p:spPr bwMode="auto">
          <a:xfrm>
            <a:off x="9193506" y="713556"/>
            <a:ext cx="2324592" cy="858857"/>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200" dirty="0">
                <a:solidFill>
                  <a:srgbClr val="C00000"/>
                </a:solidFill>
                <a:latin typeface="Meiryo UI" panose="020B0604030504040204" pitchFamily="50" charset="-128"/>
                <a:ea typeface="Meiryo UI" panose="020B0604030504040204" pitchFamily="50" charset="-128"/>
              </a:rPr>
              <a:t>・当館は巨大なデータプロバイダ</a:t>
            </a:r>
            <a:endParaRPr lang="en-US" altLang="ja-JP" sz="1200" dirty="0">
              <a:solidFill>
                <a:srgbClr val="C00000"/>
              </a:solidFill>
              <a:latin typeface="Meiryo UI" panose="020B0604030504040204" pitchFamily="50" charset="-128"/>
              <a:ea typeface="Meiryo UI" panose="020B0604030504040204" pitchFamily="50" charset="-128"/>
            </a:endParaRPr>
          </a:p>
          <a:p>
            <a:pPr marL="85725" indent="-85725"/>
            <a:r>
              <a:rPr lang="ja-JP" altLang="en-US" sz="1200" dirty="0">
                <a:solidFill>
                  <a:srgbClr val="C00000"/>
                </a:solidFill>
                <a:latin typeface="Meiryo UI" panose="020B0604030504040204" pitchFamily="50" charset="-128"/>
                <a:ea typeface="Meiryo UI" panose="020B0604030504040204" pitchFamily="50" charset="-128"/>
              </a:rPr>
              <a:t>・巨大なデータプロバイダとして、</a:t>
            </a:r>
            <a:endParaRPr lang="en-US" altLang="ja-JP" sz="1200" dirty="0">
              <a:solidFill>
                <a:srgbClr val="C00000"/>
              </a:solidFill>
              <a:latin typeface="Meiryo UI" panose="020B0604030504040204" pitchFamily="50" charset="-128"/>
              <a:ea typeface="Meiryo UI" panose="020B0604030504040204" pitchFamily="50" charset="-128"/>
            </a:endParaRPr>
          </a:p>
          <a:p>
            <a:pPr marL="85725" indent="-85725"/>
            <a:r>
              <a:rPr lang="ja-JP" altLang="en-US" sz="1200" dirty="0">
                <a:solidFill>
                  <a:srgbClr val="C00000"/>
                </a:solidFill>
                <a:latin typeface="Meiryo UI" panose="020B0604030504040204" pitchFamily="50" charset="-128"/>
                <a:ea typeface="Meiryo UI" panose="020B0604030504040204" pitchFamily="50" charset="-128"/>
              </a:rPr>
              <a:t>中核的なサービスプロバイダとなる</a:t>
            </a:r>
          </a:p>
        </p:txBody>
      </p:sp>
      <p:sp>
        <p:nvSpPr>
          <p:cNvPr id="60" name="スライド番号プレースホルダ 59"/>
          <p:cNvSpPr>
            <a:spLocks noGrp="1"/>
          </p:cNvSpPr>
          <p:nvPr>
            <p:ph type="sldNum" sz="quarter" idx="11"/>
          </p:nvPr>
        </p:nvSpPr>
        <p:spPr>
          <a:xfrm>
            <a:off x="11177063" y="6284002"/>
            <a:ext cx="682069" cy="365125"/>
          </a:xfrm>
        </p:spPr>
        <p:txBody>
          <a:bodyPr/>
          <a:lstStyle/>
          <a:p>
            <a:pPr>
              <a:defRPr/>
            </a:pPr>
            <a:fld id="{DFA1AA98-C5D7-43DB-8850-82B4698A43C7}" type="slidenum">
              <a:rPr lang="en-US" altLang="ja-JP" smtClean="0">
                <a:solidFill>
                  <a:prstClr val="black">
                    <a:tint val="75000"/>
                  </a:prstClr>
                </a:solidFill>
              </a:rPr>
              <a:pPr>
                <a:defRPr/>
              </a:pPr>
              <a:t>52</a:t>
            </a:fld>
            <a:endParaRPr lang="en-US" altLang="ja-JP" dirty="0">
              <a:solidFill>
                <a:prstClr val="black">
                  <a:tint val="75000"/>
                </a:prstClr>
              </a:solidFill>
            </a:endParaRPr>
          </a:p>
        </p:txBody>
      </p:sp>
      <p:sp>
        <p:nvSpPr>
          <p:cNvPr id="61" name="横巻き 60"/>
          <p:cNvSpPr/>
          <p:nvPr/>
        </p:nvSpPr>
        <p:spPr>
          <a:xfrm>
            <a:off x="9625014" y="39205"/>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20712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スライド番号プレースホルダー 8"/>
          <p:cNvSpPr>
            <a:spLocks noGrp="1"/>
          </p:cNvSpPr>
          <p:nvPr>
            <p:ph type="sldNum" sz="quarter" idx="12"/>
          </p:nvPr>
        </p:nvSpPr>
        <p:spPr/>
        <p:txBody>
          <a:bodyPr/>
          <a:lstStyle/>
          <a:p>
            <a:fld id="{07F281B7-FA53-492C-9534-454E5A6F7470}" type="slidenum">
              <a:rPr lang="en-US" altLang="ja-JP">
                <a:solidFill>
                  <a:srgbClr val="000000"/>
                </a:solidFill>
              </a:rPr>
              <a:pPr/>
              <a:t>53</a:t>
            </a:fld>
            <a:endParaRPr lang="en-US" altLang="ja-JP">
              <a:solidFill>
                <a:srgbClr val="000000"/>
              </a:solidFill>
            </a:endParaRPr>
          </a:p>
        </p:txBody>
      </p:sp>
      <p:sp>
        <p:nvSpPr>
          <p:cNvPr id="1022978" name="Oval 2"/>
          <p:cNvSpPr>
            <a:spLocks noChangeArrowheads="1"/>
          </p:cNvSpPr>
          <p:nvPr/>
        </p:nvSpPr>
        <p:spPr bwMode="auto">
          <a:xfrm>
            <a:off x="5016501" y="1268414"/>
            <a:ext cx="1439863"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79" name="Oval 3"/>
          <p:cNvSpPr>
            <a:spLocks noChangeArrowheads="1"/>
          </p:cNvSpPr>
          <p:nvPr/>
        </p:nvSpPr>
        <p:spPr bwMode="auto">
          <a:xfrm>
            <a:off x="3216275" y="1916114"/>
            <a:ext cx="1943100"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80" name="Oval 4"/>
          <p:cNvSpPr>
            <a:spLocks noChangeArrowheads="1"/>
          </p:cNvSpPr>
          <p:nvPr/>
        </p:nvSpPr>
        <p:spPr bwMode="auto">
          <a:xfrm>
            <a:off x="2782888" y="4076701"/>
            <a:ext cx="3384550" cy="2447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pic>
        <p:nvPicPr>
          <p:cNvPr id="1022984" name="Picture 8" descr="MCj023204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314" y="3357564"/>
            <a:ext cx="733425" cy="688975"/>
          </a:xfrm>
          <a:prstGeom prst="rect">
            <a:avLst/>
          </a:prstGeom>
          <a:noFill/>
          <a:extLst>
            <a:ext uri="{909E8E84-426E-40DD-AFC4-6F175D3DCCD1}">
              <a14:hiddenFill xmlns:a14="http://schemas.microsoft.com/office/drawing/2010/main">
                <a:solidFill>
                  <a:srgbClr val="FFFFFF"/>
                </a:solidFill>
              </a14:hiddenFill>
            </a:ext>
          </a:extLst>
        </p:spPr>
      </p:pic>
      <p:sp>
        <p:nvSpPr>
          <p:cNvPr id="1022987" name="AutoShape 11"/>
          <p:cNvSpPr>
            <a:spLocks noChangeArrowheads="1"/>
          </p:cNvSpPr>
          <p:nvPr/>
        </p:nvSpPr>
        <p:spPr bwMode="auto">
          <a:xfrm>
            <a:off x="1035051" y="5661026"/>
            <a:ext cx="2468564" cy="1196975"/>
          </a:xfrm>
          <a:prstGeom prst="cloudCallout">
            <a:avLst>
              <a:gd name="adj1" fmla="val 110546"/>
              <a:gd name="adj2" fmla="val -146287"/>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dirty="0">
                <a:solidFill>
                  <a:srgbClr val="663300"/>
                </a:solidFill>
                <a:latin typeface="Meiryo UI" panose="020B0604030504040204" pitchFamily="50" charset="-128"/>
                <a:ea typeface="Meiryo UI" panose="020B0604030504040204" pitchFamily="50" charset="-128"/>
              </a:rPr>
              <a:t>NDL</a:t>
            </a:r>
            <a:r>
              <a:rPr lang="ja-JP" altLang="en-US" sz="1000" dirty="0">
                <a:solidFill>
                  <a:srgbClr val="663300"/>
                </a:solidFill>
                <a:latin typeface="Meiryo UI" panose="020B0604030504040204" pitchFamily="50" charset="-128"/>
                <a:ea typeface="Meiryo UI" panose="020B0604030504040204" pitchFamily="50" charset="-128"/>
              </a:rPr>
              <a:t>は保存のために保有</a:t>
            </a:r>
          </a:p>
          <a:p>
            <a:pPr fontAlgn="base">
              <a:spcBef>
                <a:spcPct val="0"/>
              </a:spcBef>
              <a:spcAft>
                <a:spcPct val="0"/>
              </a:spcAft>
            </a:pPr>
            <a:r>
              <a:rPr lang="ja-JP" altLang="en-US" sz="1000" dirty="0">
                <a:solidFill>
                  <a:srgbClr val="663300"/>
                </a:solidFill>
                <a:latin typeface="Meiryo UI" panose="020B0604030504040204" pitchFamily="50" charset="-128"/>
                <a:ea typeface="Meiryo UI" panose="020B0604030504040204" pitchFamily="50" charset="-128"/>
              </a:rPr>
              <a:t>・各組織が利用者ニーズに応じたコンテンツを保有</a:t>
            </a:r>
          </a:p>
          <a:p>
            <a:pPr fontAlgn="base">
              <a:spcBef>
                <a:spcPct val="0"/>
              </a:spcBef>
              <a:spcAft>
                <a:spcPct val="0"/>
              </a:spcAft>
            </a:pP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022989" name="Text Box 13"/>
          <p:cNvSpPr txBox="1">
            <a:spLocks noChangeArrowheads="1"/>
          </p:cNvSpPr>
          <p:nvPr/>
        </p:nvSpPr>
        <p:spPr bwMode="auto">
          <a:xfrm>
            <a:off x="4440238" y="3860800"/>
            <a:ext cx="576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NDL</a:t>
            </a:r>
          </a:p>
        </p:txBody>
      </p:sp>
      <p:sp>
        <p:nvSpPr>
          <p:cNvPr id="1022993" name="AutoShape 17"/>
          <p:cNvSpPr>
            <a:spLocks noChangeArrowheads="1"/>
          </p:cNvSpPr>
          <p:nvPr/>
        </p:nvSpPr>
        <p:spPr bwMode="auto">
          <a:xfrm>
            <a:off x="2351088" y="4221164"/>
            <a:ext cx="576262" cy="287337"/>
          </a:xfrm>
          <a:prstGeom prst="wedgeRectCallout">
            <a:avLst>
              <a:gd name="adj1" fmla="val 79750"/>
              <a:gd name="adj2" fmla="val -114639"/>
            </a:avLst>
          </a:prstGeom>
          <a:noFill/>
          <a:ln w="9525">
            <a:solidFill>
              <a:srgbClr val="FF0000"/>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FF0000"/>
                </a:solidFill>
                <a:latin typeface="Meiryo UI" panose="020B0604030504040204" pitchFamily="50" charset="-128"/>
                <a:ea typeface="Meiryo UI" panose="020B0604030504040204" pitchFamily="50" charset="-128"/>
              </a:rPr>
              <a:t>検索</a:t>
            </a:r>
          </a:p>
        </p:txBody>
      </p:sp>
      <p:cxnSp>
        <p:nvCxnSpPr>
          <p:cNvPr id="1022994" name="AutoShape 18"/>
          <p:cNvCxnSpPr>
            <a:cxnSpLocks noChangeShapeType="1"/>
            <a:endCxn id="1022984" idx="3"/>
          </p:cNvCxnSpPr>
          <p:nvPr/>
        </p:nvCxnSpPr>
        <p:spPr bwMode="auto">
          <a:xfrm rot="10800000" flipV="1">
            <a:off x="2725739" y="2855914"/>
            <a:ext cx="4090987" cy="846137"/>
          </a:xfrm>
          <a:prstGeom prst="curvedConnector3">
            <a:avLst>
              <a:gd name="adj1" fmla="val 4998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2997" name="Group 21"/>
          <p:cNvGrpSpPr>
            <a:grpSpLocks/>
          </p:cNvGrpSpPr>
          <p:nvPr/>
        </p:nvGrpSpPr>
        <p:grpSpPr bwMode="auto">
          <a:xfrm>
            <a:off x="5016500" y="3933825"/>
            <a:ext cx="554038" cy="438150"/>
            <a:chOff x="2200" y="2478"/>
            <a:chExt cx="349" cy="276"/>
          </a:xfrm>
        </p:grpSpPr>
        <p:grpSp>
          <p:nvGrpSpPr>
            <p:cNvPr id="1022998" name="Group 22"/>
            <p:cNvGrpSpPr>
              <a:grpSpLocks/>
            </p:cNvGrpSpPr>
            <p:nvPr/>
          </p:nvGrpSpPr>
          <p:grpSpPr bwMode="auto">
            <a:xfrm>
              <a:off x="2200" y="2478"/>
              <a:ext cx="266" cy="276"/>
              <a:chOff x="2296" y="1071"/>
              <a:chExt cx="266" cy="276"/>
            </a:xfrm>
          </p:grpSpPr>
          <p:graphicFrame>
            <p:nvGraphicFramePr>
              <p:cNvPr id="1022999" name="Object 2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3" name="Visio" r:id="rId5" imgW="738530" imgH="941222" progId="Visio.Drawing.11">
                      <p:embed/>
                    </p:oleObj>
                  </mc:Choice>
                  <mc:Fallback>
                    <p:oleObj name="Visio" r:id="rId5"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0" name="AutoShape 2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1" name="AutoShape 2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4" name="Group 28"/>
          <p:cNvGrpSpPr>
            <a:grpSpLocks/>
          </p:cNvGrpSpPr>
          <p:nvPr/>
        </p:nvGrpSpPr>
        <p:grpSpPr bwMode="auto">
          <a:xfrm>
            <a:off x="6456364" y="3789363"/>
            <a:ext cx="554037" cy="438150"/>
            <a:chOff x="2200" y="2478"/>
            <a:chExt cx="349" cy="276"/>
          </a:xfrm>
        </p:grpSpPr>
        <p:grpSp>
          <p:nvGrpSpPr>
            <p:cNvPr id="1023005" name="Group 29"/>
            <p:cNvGrpSpPr>
              <a:grpSpLocks/>
            </p:cNvGrpSpPr>
            <p:nvPr/>
          </p:nvGrpSpPr>
          <p:grpSpPr bwMode="auto">
            <a:xfrm>
              <a:off x="2200" y="2478"/>
              <a:ext cx="266" cy="276"/>
              <a:chOff x="2296" y="1071"/>
              <a:chExt cx="266" cy="276"/>
            </a:xfrm>
          </p:grpSpPr>
          <p:graphicFrame>
            <p:nvGraphicFramePr>
              <p:cNvPr id="1023006" name="Object 3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4"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7" name="AutoShape 3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8" name="AutoShape 3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9" name="Group 33"/>
          <p:cNvGrpSpPr>
            <a:grpSpLocks/>
          </p:cNvGrpSpPr>
          <p:nvPr/>
        </p:nvGrpSpPr>
        <p:grpSpPr bwMode="auto">
          <a:xfrm>
            <a:off x="6816725" y="2636838"/>
            <a:ext cx="554038" cy="438150"/>
            <a:chOff x="2200" y="2478"/>
            <a:chExt cx="349" cy="276"/>
          </a:xfrm>
        </p:grpSpPr>
        <p:grpSp>
          <p:nvGrpSpPr>
            <p:cNvPr id="1023010" name="Group 34"/>
            <p:cNvGrpSpPr>
              <a:grpSpLocks/>
            </p:cNvGrpSpPr>
            <p:nvPr/>
          </p:nvGrpSpPr>
          <p:grpSpPr bwMode="auto">
            <a:xfrm>
              <a:off x="2200" y="2478"/>
              <a:ext cx="266" cy="276"/>
              <a:chOff x="2296" y="1071"/>
              <a:chExt cx="266" cy="276"/>
            </a:xfrm>
          </p:grpSpPr>
          <p:graphicFrame>
            <p:nvGraphicFramePr>
              <p:cNvPr id="1023011" name="Object 3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5"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2" name="AutoShape 3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3" name="AutoShape 3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4" name="Group 38"/>
          <p:cNvGrpSpPr>
            <a:grpSpLocks/>
          </p:cNvGrpSpPr>
          <p:nvPr/>
        </p:nvGrpSpPr>
        <p:grpSpPr bwMode="auto">
          <a:xfrm>
            <a:off x="4440239" y="2636838"/>
            <a:ext cx="554037" cy="438150"/>
            <a:chOff x="2200" y="2478"/>
            <a:chExt cx="349" cy="276"/>
          </a:xfrm>
        </p:grpSpPr>
        <p:grpSp>
          <p:nvGrpSpPr>
            <p:cNvPr id="1023015" name="Group 39"/>
            <p:cNvGrpSpPr>
              <a:grpSpLocks/>
            </p:cNvGrpSpPr>
            <p:nvPr/>
          </p:nvGrpSpPr>
          <p:grpSpPr bwMode="auto">
            <a:xfrm>
              <a:off x="2200" y="2478"/>
              <a:ext cx="266" cy="276"/>
              <a:chOff x="2296" y="1071"/>
              <a:chExt cx="266" cy="276"/>
            </a:xfrm>
          </p:grpSpPr>
          <p:graphicFrame>
            <p:nvGraphicFramePr>
              <p:cNvPr id="1023016" name="Object 4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6"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7" name="AutoShape 4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8" name="AutoShape 4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9" name="Group 43"/>
          <p:cNvGrpSpPr>
            <a:grpSpLocks/>
          </p:cNvGrpSpPr>
          <p:nvPr/>
        </p:nvGrpSpPr>
        <p:grpSpPr bwMode="auto">
          <a:xfrm>
            <a:off x="3575050" y="4365625"/>
            <a:ext cx="554038" cy="438150"/>
            <a:chOff x="2200" y="2478"/>
            <a:chExt cx="349" cy="276"/>
          </a:xfrm>
        </p:grpSpPr>
        <p:grpSp>
          <p:nvGrpSpPr>
            <p:cNvPr id="1023020" name="Group 44"/>
            <p:cNvGrpSpPr>
              <a:grpSpLocks/>
            </p:cNvGrpSpPr>
            <p:nvPr/>
          </p:nvGrpSpPr>
          <p:grpSpPr bwMode="auto">
            <a:xfrm>
              <a:off x="2200" y="2478"/>
              <a:ext cx="266" cy="276"/>
              <a:chOff x="2296" y="1071"/>
              <a:chExt cx="266" cy="276"/>
            </a:xfrm>
          </p:grpSpPr>
          <p:graphicFrame>
            <p:nvGraphicFramePr>
              <p:cNvPr id="1023021" name="Object 4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7"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2" name="AutoShape 4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3" name="AutoShape 4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4" name="Group 48"/>
          <p:cNvGrpSpPr>
            <a:grpSpLocks/>
          </p:cNvGrpSpPr>
          <p:nvPr/>
        </p:nvGrpSpPr>
        <p:grpSpPr bwMode="auto">
          <a:xfrm>
            <a:off x="4656139" y="4797425"/>
            <a:ext cx="554037" cy="438150"/>
            <a:chOff x="2200" y="2478"/>
            <a:chExt cx="349" cy="276"/>
          </a:xfrm>
        </p:grpSpPr>
        <p:grpSp>
          <p:nvGrpSpPr>
            <p:cNvPr id="1023025" name="Group 49"/>
            <p:cNvGrpSpPr>
              <a:grpSpLocks/>
            </p:cNvGrpSpPr>
            <p:nvPr/>
          </p:nvGrpSpPr>
          <p:grpSpPr bwMode="auto">
            <a:xfrm>
              <a:off x="2200" y="2478"/>
              <a:ext cx="266" cy="276"/>
              <a:chOff x="2296" y="1071"/>
              <a:chExt cx="266" cy="276"/>
            </a:xfrm>
          </p:grpSpPr>
          <p:graphicFrame>
            <p:nvGraphicFramePr>
              <p:cNvPr id="1023026" name="Object 5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8"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7" name="AutoShape 5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8" name="AutoShape 5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9" name="Group 53"/>
          <p:cNvGrpSpPr>
            <a:grpSpLocks/>
          </p:cNvGrpSpPr>
          <p:nvPr/>
        </p:nvGrpSpPr>
        <p:grpSpPr bwMode="auto">
          <a:xfrm>
            <a:off x="7608889" y="4076700"/>
            <a:ext cx="554037" cy="438150"/>
            <a:chOff x="2200" y="2478"/>
            <a:chExt cx="349" cy="276"/>
          </a:xfrm>
        </p:grpSpPr>
        <p:grpSp>
          <p:nvGrpSpPr>
            <p:cNvPr id="1023030" name="Group 54"/>
            <p:cNvGrpSpPr>
              <a:grpSpLocks/>
            </p:cNvGrpSpPr>
            <p:nvPr/>
          </p:nvGrpSpPr>
          <p:grpSpPr bwMode="auto">
            <a:xfrm>
              <a:off x="2200" y="2478"/>
              <a:ext cx="266" cy="276"/>
              <a:chOff x="2296" y="1071"/>
              <a:chExt cx="266" cy="276"/>
            </a:xfrm>
          </p:grpSpPr>
          <p:graphicFrame>
            <p:nvGraphicFramePr>
              <p:cNvPr id="1023031" name="Object 5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09"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2" name="AutoShape 5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3" name="AutoShape 5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4" name="Group 58"/>
          <p:cNvGrpSpPr>
            <a:grpSpLocks/>
          </p:cNvGrpSpPr>
          <p:nvPr/>
        </p:nvGrpSpPr>
        <p:grpSpPr bwMode="auto">
          <a:xfrm>
            <a:off x="7464425" y="4581525"/>
            <a:ext cx="554038" cy="438150"/>
            <a:chOff x="2200" y="2478"/>
            <a:chExt cx="349" cy="276"/>
          </a:xfrm>
        </p:grpSpPr>
        <p:grpSp>
          <p:nvGrpSpPr>
            <p:cNvPr id="1023035" name="Group 59"/>
            <p:cNvGrpSpPr>
              <a:grpSpLocks/>
            </p:cNvGrpSpPr>
            <p:nvPr/>
          </p:nvGrpSpPr>
          <p:grpSpPr bwMode="auto">
            <a:xfrm>
              <a:off x="2200" y="2478"/>
              <a:ext cx="266" cy="276"/>
              <a:chOff x="2296" y="1071"/>
              <a:chExt cx="266" cy="276"/>
            </a:xfrm>
          </p:grpSpPr>
          <p:graphicFrame>
            <p:nvGraphicFramePr>
              <p:cNvPr id="1023036" name="Object 6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0" name="Visio" r:id="rId13" imgW="738530" imgH="941222" progId="Visio.Drawing.11">
                      <p:embed/>
                    </p:oleObj>
                  </mc:Choice>
                  <mc:Fallback>
                    <p:oleObj name="Visio" r:id="rId13"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7" name="AutoShape 6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8" name="AutoShape 6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9" name="Group 63"/>
          <p:cNvGrpSpPr>
            <a:grpSpLocks/>
          </p:cNvGrpSpPr>
          <p:nvPr/>
        </p:nvGrpSpPr>
        <p:grpSpPr bwMode="auto">
          <a:xfrm>
            <a:off x="6672264" y="4437063"/>
            <a:ext cx="554037" cy="438150"/>
            <a:chOff x="2200" y="2478"/>
            <a:chExt cx="349" cy="276"/>
          </a:xfrm>
        </p:grpSpPr>
        <p:grpSp>
          <p:nvGrpSpPr>
            <p:cNvPr id="1023040" name="Group 64"/>
            <p:cNvGrpSpPr>
              <a:grpSpLocks/>
            </p:cNvGrpSpPr>
            <p:nvPr/>
          </p:nvGrpSpPr>
          <p:grpSpPr bwMode="auto">
            <a:xfrm>
              <a:off x="2200" y="2478"/>
              <a:ext cx="266" cy="276"/>
              <a:chOff x="2296" y="1071"/>
              <a:chExt cx="266" cy="276"/>
            </a:xfrm>
          </p:grpSpPr>
          <p:graphicFrame>
            <p:nvGraphicFramePr>
              <p:cNvPr id="1023041"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1" name="Visio" r:id="rId14" imgW="738530" imgH="941222" progId="Visio.Drawing.11">
                      <p:embed/>
                    </p:oleObj>
                  </mc:Choice>
                  <mc:Fallback>
                    <p:oleObj name="Visio" r:id="rId14"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2"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3"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4" name="Group 68"/>
          <p:cNvGrpSpPr>
            <a:grpSpLocks/>
          </p:cNvGrpSpPr>
          <p:nvPr/>
        </p:nvGrpSpPr>
        <p:grpSpPr bwMode="auto">
          <a:xfrm>
            <a:off x="5735639" y="5445125"/>
            <a:ext cx="554037" cy="438150"/>
            <a:chOff x="2200" y="2478"/>
            <a:chExt cx="349" cy="276"/>
          </a:xfrm>
        </p:grpSpPr>
        <p:grpSp>
          <p:nvGrpSpPr>
            <p:cNvPr id="1023045" name="Group 69"/>
            <p:cNvGrpSpPr>
              <a:grpSpLocks/>
            </p:cNvGrpSpPr>
            <p:nvPr/>
          </p:nvGrpSpPr>
          <p:grpSpPr bwMode="auto">
            <a:xfrm>
              <a:off x="2200" y="2478"/>
              <a:ext cx="266" cy="276"/>
              <a:chOff x="2296" y="1071"/>
              <a:chExt cx="266" cy="276"/>
            </a:xfrm>
          </p:grpSpPr>
          <p:graphicFrame>
            <p:nvGraphicFramePr>
              <p:cNvPr id="1023046"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2" name="Visio" r:id="rId15" imgW="738530" imgH="941222" progId="Visio.Drawing.11">
                      <p:embed/>
                    </p:oleObj>
                  </mc:Choice>
                  <mc:Fallback>
                    <p:oleObj name="Visio" r:id="rId15"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7"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8"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9" name="Group 73"/>
          <p:cNvGrpSpPr>
            <a:grpSpLocks/>
          </p:cNvGrpSpPr>
          <p:nvPr/>
        </p:nvGrpSpPr>
        <p:grpSpPr bwMode="auto">
          <a:xfrm>
            <a:off x="5159375" y="5734050"/>
            <a:ext cx="554038" cy="438150"/>
            <a:chOff x="2200" y="2478"/>
            <a:chExt cx="349" cy="276"/>
          </a:xfrm>
        </p:grpSpPr>
        <p:grpSp>
          <p:nvGrpSpPr>
            <p:cNvPr id="1023050" name="Group 74"/>
            <p:cNvGrpSpPr>
              <a:grpSpLocks/>
            </p:cNvGrpSpPr>
            <p:nvPr/>
          </p:nvGrpSpPr>
          <p:grpSpPr bwMode="auto">
            <a:xfrm>
              <a:off x="2200" y="2478"/>
              <a:ext cx="266" cy="276"/>
              <a:chOff x="2296" y="1071"/>
              <a:chExt cx="266" cy="276"/>
            </a:xfrm>
          </p:grpSpPr>
          <p:graphicFrame>
            <p:nvGraphicFramePr>
              <p:cNvPr id="1023051" name="Object 7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3" name="Visio" r:id="rId16" imgW="738530" imgH="941222" progId="Visio.Drawing.11">
                      <p:embed/>
                    </p:oleObj>
                  </mc:Choice>
                  <mc:Fallback>
                    <p:oleObj name="Visio" r:id="rId16"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2" name="AutoShape 7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3" name="AutoShape 7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4" name="Group 78"/>
          <p:cNvGrpSpPr>
            <a:grpSpLocks/>
          </p:cNvGrpSpPr>
          <p:nvPr/>
        </p:nvGrpSpPr>
        <p:grpSpPr bwMode="auto">
          <a:xfrm>
            <a:off x="4727575" y="5589588"/>
            <a:ext cx="554038" cy="438150"/>
            <a:chOff x="2200" y="2478"/>
            <a:chExt cx="349" cy="276"/>
          </a:xfrm>
        </p:grpSpPr>
        <p:grpSp>
          <p:nvGrpSpPr>
            <p:cNvPr id="1023055" name="Group 79"/>
            <p:cNvGrpSpPr>
              <a:grpSpLocks/>
            </p:cNvGrpSpPr>
            <p:nvPr/>
          </p:nvGrpSpPr>
          <p:grpSpPr bwMode="auto">
            <a:xfrm>
              <a:off x="2200" y="2478"/>
              <a:ext cx="266" cy="276"/>
              <a:chOff x="2296" y="1071"/>
              <a:chExt cx="266" cy="276"/>
            </a:xfrm>
          </p:grpSpPr>
          <p:graphicFrame>
            <p:nvGraphicFramePr>
              <p:cNvPr id="1023056" name="Object 8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4" name="Visio" r:id="rId17" imgW="738530" imgH="941222" progId="Visio.Drawing.11">
                      <p:embed/>
                    </p:oleObj>
                  </mc:Choice>
                  <mc:Fallback>
                    <p:oleObj name="Visio" r:id="rId17"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7" name="AutoShape 8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8" name="AutoShape 8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9" name="Group 83"/>
          <p:cNvGrpSpPr>
            <a:grpSpLocks/>
          </p:cNvGrpSpPr>
          <p:nvPr/>
        </p:nvGrpSpPr>
        <p:grpSpPr bwMode="auto">
          <a:xfrm>
            <a:off x="4079875" y="5445125"/>
            <a:ext cx="554038" cy="438150"/>
            <a:chOff x="2200" y="2478"/>
            <a:chExt cx="349" cy="276"/>
          </a:xfrm>
        </p:grpSpPr>
        <p:grpSp>
          <p:nvGrpSpPr>
            <p:cNvPr id="1023060" name="Group 84"/>
            <p:cNvGrpSpPr>
              <a:grpSpLocks/>
            </p:cNvGrpSpPr>
            <p:nvPr/>
          </p:nvGrpSpPr>
          <p:grpSpPr bwMode="auto">
            <a:xfrm>
              <a:off x="2200" y="2478"/>
              <a:ext cx="266" cy="276"/>
              <a:chOff x="2296" y="1071"/>
              <a:chExt cx="266" cy="276"/>
            </a:xfrm>
          </p:grpSpPr>
          <p:graphicFrame>
            <p:nvGraphicFramePr>
              <p:cNvPr id="1023061" name="Object 8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5" name="Visio" r:id="rId18" imgW="738530" imgH="941222" progId="Visio.Drawing.11">
                      <p:embed/>
                    </p:oleObj>
                  </mc:Choice>
                  <mc:Fallback>
                    <p:oleObj name="Visio" r:id="rId18"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2" name="AutoShape 8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3" name="AutoShape 8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4" name="Group 88"/>
          <p:cNvGrpSpPr>
            <a:grpSpLocks/>
          </p:cNvGrpSpPr>
          <p:nvPr/>
        </p:nvGrpSpPr>
        <p:grpSpPr bwMode="auto">
          <a:xfrm>
            <a:off x="3143250" y="5300663"/>
            <a:ext cx="554038" cy="438150"/>
            <a:chOff x="2200" y="2478"/>
            <a:chExt cx="349" cy="276"/>
          </a:xfrm>
        </p:grpSpPr>
        <p:grpSp>
          <p:nvGrpSpPr>
            <p:cNvPr id="1023065" name="Group 89"/>
            <p:cNvGrpSpPr>
              <a:grpSpLocks/>
            </p:cNvGrpSpPr>
            <p:nvPr/>
          </p:nvGrpSpPr>
          <p:grpSpPr bwMode="auto">
            <a:xfrm>
              <a:off x="2200" y="2478"/>
              <a:ext cx="266" cy="276"/>
              <a:chOff x="2296" y="1071"/>
              <a:chExt cx="266" cy="276"/>
            </a:xfrm>
          </p:grpSpPr>
          <p:graphicFrame>
            <p:nvGraphicFramePr>
              <p:cNvPr id="1023066" name="Object 9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6" name="Visio" r:id="rId19" imgW="738530" imgH="941222" progId="Visio.Drawing.11">
                      <p:embed/>
                    </p:oleObj>
                  </mc:Choice>
                  <mc:Fallback>
                    <p:oleObj name="Visio" r:id="rId19"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7" name="AutoShape 9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8" name="AutoShape 9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9" name="Group 93"/>
          <p:cNvGrpSpPr>
            <a:grpSpLocks/>
          </p:cNvGrpSpPr>
          <p:nvPr/>
        </p:nvGrpSpPr>
        <p:grpSpPr bwMode="auto">
          <a:xfrm>
            <a:off x="2855914" y="4724400"/>
            <a:ext cx="554037" cy="438150"/>
            <a:chOff x="2200" y="2478"/>
            <a:chExt cx="349" cy="276"/>
          </a:xfrm>
        </p:grpSpPr>
        <p:grpSp>
          <p:nvGrpSpPr>
            <p:cNvPr id="1023070" name="Group 94"/>
            <p:cNvGrpSpPr>
              <a:grpSpLocks/>
            </p:cNvGrpSpPr>
            <p:nvPr/>
          </p:nvGrpSpPr>
          <p:grpSpPr bwMode="auto">
            <a:xfrm>
              <a:off x="2200" y="2478"/>
              <a:ext cx="266" cy="276"/>
              <a:chOff x="2296" y="1071"/>
              <a:chExt cx="266" cy="276"/>
            </a:xfrm>
          </p:grpSpPr>
          <p:graphicFrame>
            <p:nvGraphicFramePr>
              <p:cNvPr id="1023071" name="Object 9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7" name="Visio" r:id="rId20" imgW="738530" imgH="941222" progId="Visio.Drawing.11">
                      <p:embed/>
                    </p:oleObj>
                  </mc:Choice>
                  <mc:Fallback>
                    <p:oleObj name="Visio" r:id="rId20"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72" name="AutoShape 9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73" name="AutoShape 9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74" name="AutoShape 98"/>
          <p:cNvCxnSpPr>
            <a:cxnSpLocks noChangeShapeType="1"/>
            <a:stCxn id="1023001" idx="0"/>
          </p:cNvCxnSpPr>
          <p:nvPr/>
        </p:nvCxnSpPr>
        <p:spPr bwMode="auto">
          <a:xfrm flipV="1">
            <a:off x="5510213" y="4008438"/>
            <a:ext cx="946150" cy="12700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5" name="AutoShape 99"/>
          <p:cNvCxnSpPr>
            <a:cxnSpLocks noChangeShapeType="1"/>
          </p:cNvCxnSpPr>
          <p:nvPr/>
        </p:nvCxnSpPr>
        <p:spPr bwMode="auto">
          <a:xfrm flipV="1">
            <a:off x="6627813" y="3074989"/>
            <a:ext cx="360362" cy="714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6" name="AutoShape 100"/>
          <p:cNvCxnSpPr>
            <a:cxnSpLocks noChangeShapeType="1"/>
            <a:endCxn id="1023018" idx="4"/>
          </p:cNvCxnSpPr>
          <p:nvPr/>
        </p:nvCxnSpPr>
        <p:spPr bwMode="auto">
          <a:xfrm flipH="1">
            <a:off x="4994275" y="2855914"/>
            <a:ext cx="1822450" cy="3968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7" name="AutoShape 101"/>
          <p:cNvCxnSpPr>
            <a:cxnSpLocks noChangeShapeType="1"/>
            <a:endCxn id="1023018" idx="3"/>
          </p:cNvCxnSpPr>
          <p:nvPr/>
        </p:nvCxnSpPr>
        <p:spPr bwMode="auto">
          <a:xfrm flipH="1" flipV="1">
            <a:off x="4933950" y="3011489"/>
            <a:ext cx="254000" cy="92233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8" name="AutoShape 102"/>
          <p:cNvCxnSpPr>
            <a:cxnSpLocks noChangeShapeType="1"/>
            <a:stCxn id="1023000" idx="1"/>
          </p:cNvCxnSpPr>
          <p:nvPr/>
        </p:nvCxnSpPr>
        <p:spPr bwMode="auto">
          <a:xfrm flipV="1">
            <a:off x="5367339" y="2855914"/>
            <a:ext cx="1449387" cy="1222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9" name="AutoShape 103"/>
          <p:cNvCxnSpPr>
            <a:cxnSpLocks noChangeShapeType="1"/>
            <a:stCxn id="1023018" idx="4"/>
          </p:cNvCxnSpPr>
          <p:nvPr/>
        </p:nvCxnSpPr>
        <p:spPr bwMode="auto">
          <a:xfrm>
            <a:off x="4994275" y="2895600"/>
            <a:ext cx="1462088" cy="11128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0" name="AutoShape 104"/>
          <p:cNvCxnSpPr>
            <a:cxnSpLocks noChangeShapeType="1"/>
          </p:cNvCxnSpPr>
          <p:nvPr/>
        </p:nvCxnSpPr>
        <p:spPr bwMode="auto">
          <a:xfrm flipV="1">
            <a:off x="4827588" y="4371975"/>
            <a:ext cx="360362" cy="4254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1" name="AutoShape 105"/>
          <p:cNvCxnSpPr>
            <a:cxnSpLocks noChangeShapeType="1"/>
            <a:stCxn id="1023022" idx="1"/>
          </p:cNvCxnSpPr>
          <p:nvPr/>
        </p:nvCxnSpPr>
        <p:spPr bwMode="auto">
          <a:xfrm flipV="1">
            <a:off x="3925888" y="4152900"/>
            <a:ext cx="1090612" cy="3571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2" name="AutoShape 106"/>
          <p:cNvCxnSpPr>
            <a:cxnSpLocks noChangeShapeType="1"/>
            <a:endCxn id="1023027" idx="3"/>
          </p:cNvCxnSpPr>
          <p:nvPr/>
        </p:nvCxnSpPr>
        <p:spPr bwMode="auto">
          <a:xfrm flipV="1">
            <a:off x="4899025" y="5159376"/>
            <a:ext cx="107950" cy="43021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3" name="AutoShape 107"/>
          <p:cNvCxnSpPr>
            <a:cxnSpLocks noChangeShapeType="1"/>
            <a:stCxn id="1023062" idx="0"/>
          </p:cNvCxnSpPr>
          <p:nvPr/>
        </p:nvCxnSpPr>
        <p:spPr bwMode="auto">
          <a:xfrm flipH="1" flipV="1">
            <a:off x="3746501" y="4803775"/>
            <a:ext cx="684213" cy="839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3084" name="Group 108"/>
          <p:cNvGrpSpPr>
            <a:grpSpLocks/>
          </p:cNvGrpSpPr>
          <p:nvPr/>
        </p:nvGrpSpPr>
        <p:grpSpPr bwMode="auto">
          <a:xfrm>
            <a:off x="8112125" y="1628775"/>
            <a:ext cx="554038" cy="438150"/>
            <a:chOff x="2200" y="2478"/>
            <a:chExt cx="349" cy="276"/>
          </a:xfrm>
        </p:grpSpPr>
        <p:grpSp>
          <p:nvGrpSpPr>
            <p:cNvPr id="1023085" name="Group 109"/>
            <p:cNvGrpSpPr>
              <a:grpSpLocks/>
            </p:cNvGrpSpPr>
            <p:nvPr/>
          </p:nvGrpSpPr>
          <p:grpSpPr bwMode="auto">
            <a:xfrm>
              <a:off x="2200" y="2478"/>
              <a:ext cx="266" cy="276"/>
              <a:chOff x="2296" y="1071"/>
              <a:chExt cx="266" cy="276"/>
            </a:xfrm>
          </p:grpSpPr>
          <p:graphicFrame>
            <p:nvGraphicFramePr>
              <p:cNvPr id="1023086" name="Object 11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8" name="Visio" r:id="rId21" imgW="738530" imgH="941222" progId="Visio.Drawing.11">
                      <p:embed/>
                    </p:oleObj>
                  </mc:Choice>
                  <mc:Fallback>
                    <p:oleObj name="Visio" r:id="rId21"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87" name="AutoShape 11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88" name="AutoShape 11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89" name="Group 113"/>
          <p:cNvGrpSpPr>
            <a:grpSpLocks/>
          </p:cNvGrpSpPr>
          <p:nvPr/>
        </p:nvGrpSpPr>
        <p:grpSpPr bwMode="auto">
          <a:xfrm>
            <a:off x="7896225" y="2492375"/>
            <a:ext cx="554038" cy="438150"/>
            <a:chOff x="2200" y="2478"/>
            <a:chExt cx="349" cy="276"/>
          </a:xfrm>
        </p:grpSpPr>
        <p:grpSp>
          <p:nvGrpSpPr>
            <p:cNvPr id="1023090" name="Group 114"/>
            <p:cNvGrpSpPr>
              <a:grpSpLocks/>
            </p:cNvGrpSpPr>
            <p:nvPr/>
          </p:nvGrpSpPr>
          <p:grpSpPr bwMode="auto">
            <a:xfrm>
              <a:off x="2200" y="2478"/>
              <a:ext cx="266" cy="276"/>
              <a:chOff x="2296" y="1071"/>
              <a:chExt cx="266" cy="276"/>
            </a:xfrm>
          </p:grpSpPr>
          <p:graphicFrame>
            <p:nvGraphicFramePr>
              <p:cNvPr id="1023091" name="Object 11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19" name="Visio" r:id="rId22" imgW="738530" imgH="941222" progId="Visio.Drawing.11">
                      <p:embed/>
                    </p:oleObj>
                  </mc:Choice>
                  <mc:Fallback>
                    <p:oleObj name="Visio" r:id="rId22"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2" name="AutoShape 11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3" name="AutoShape 11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94" name="Group 118"/>
          <p:cNvGrpSpPr>
            <a:grpSpLocks/>
          </p:cNvGrpSpPr>
          <p:nvPr/>
        </p:nvGrpSpPr>
        <p:grpSpPr bwMode="auto">
          <a:xfrm>
            <a:off x="7248525" y="1773238"/>
            <a:ext cx="554038" cy="438150"/>
            <a:chOff x="2200" y="2478"/>
            <a:chExt cx="349" cy="276"/>
          </a:xfrm>
        </p:grpSpPr>
        <p:grpSp>
          <p:nvGrpSpPr>
            <p:cNvPr id="1023095" name="Group 119"/>
            <p:cNvGrpSpPr>
              <a:grpSpLocks/>
            </p:cNvGrpSpPr>
            <p:nvPr/>
          </p:nvGrpSpPr>
          <p:grpSpPr bwMode="auto">
            <a:xfrm>
              <a:off x="2200" y="2478"/>
              <a:ext cx="266" cy="276"/>
              <a:chOff x="2296" y="1071"/>
              <a:chExt cx="266" cy="276"/>
            </a:xfrm>
          </p:grpSpPr>
          <p:graphicFrame>
            <p:nvGraphicFramePr>
              <p:cNvPr id="1023096" name="Object 12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20" name="Visio" r:id="rId23" imgW="738530" imgH="941222" progId="Visio.Drawing.11">
                      <p:embed/>
                    </p:oleObj>
                  </mc:Choice>
                  <mc:Fallback>
                    <p:oleObj name="Visio" r:id="rId23"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7" name="AutoShape 12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8" name="AutoShape 12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99" name="AutoShape 123"/>
          <p:cNvCxnSpPr>
            <a:cxnSpLocks noChangeShapeType="1"/>
            <a:stCxn id="1023073" idx="0"/>
          </p:cNvCxnSpPr>
          <p:nvPr/>
        </p:nvCxnSpPr>
        <p:spPr bwMode="auto">
          <a:xfrm flipV="1">
            <a:off x="3349626" y="4803775"/>
            <a:ext cx="396875" cy="1222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0" name="AutoShape 124"/>
          <p:cNvCxnSpPr>
            <a:cxnSpLocks noChangeShapeType="1"/>
            <a:stCxn id="1023067" idx="1"/>
          </p:cNvCxnSpPr>
          <p:nvPr/>
        </p:nvCxnSpPr>
        <p:spPr bwMode="auto">
          <a:xfrm flipV="1">
            <a:off x="3494088" y="4803775"/>
            <a:ext cx="252412" cy="6413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1" name="AutoShape 125"/>
          <p:cNvCxnSpPr>
            <a:cxnSpLocks noChangeShapeType="1"/>
            <a:endCxn id="1023007" idx="3"/>
          </p:cNvCxnSpPr>
          <p:nvPr/>
        </p:nvCxnSpPr>
        <p:spPr bwMode="auto">
          <a:xfrm flipH="1" flipV="1">
            <a:off x="6807201" y="4151313"/>
            <a:ext cx="36513" cy="2857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2" name="AutoShape 126"/>
          <p:cNvCxnSpPr>
            <a:cxnSpLocks noChangeShapeType="1"/>
            <a:endCxn id="1023008" idx="3"/>
          </p:cNvCxnSpPr>
          <p:nvPr/>
        </p:nvCxnSpPr>
        <p:spPr bwMode="auto">
          <a:xfrm flipH="1" flipV="1">
            <a:off x="6950075" y="4164013"/>
            <a:ext cx="685800" cy="417512"/>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3" name="AutoShape 127"/>
          <p:cNvCxnSpPr>
            <a:cxnSpLocks noChangeShapeType="1"/>
            <a:endCxn id="1023008" idx="4"/>
          </p:cNvCxnSpPr>
          <p:nvPr/>
        </p:nvCxnSpPr>
        <p:spPr bwMode="auto">
          <a:xfrm flipH="1" flipV="1">
            <a:off x="7010400" y="4048125"/>
            <a:ext cx="598488" cy="2476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4" name="AutoShape 128"/>
          <p:cNvCxnSpPr>
            <a:cxnSpLocks noChangeShapeType="1"/>
          </p:cNvCxnSpPr>
          <p:nvPr/>
        </p:nvCxnSpPr>
        <p:spPr bwMode="auto">
          <a:xfrm flipH="1">
            <a:off x="7159625" y="2211389"/>
            <a:ext cx="260350" cy="6445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5" name="AutoShape 129"/>
          <p:cNvCxnSpPr>
            <a:cxnSpLocks noChangeShapeType="1"/>
            <a:endCxn id="1023013" idx="4"/>
          </p:cNvCxnSpPr>
          <p:nvPr/>
        </p:nvCxnSpPr>
        <p:spPr bwMode="auto">
          <a:xfrm flipH="1">
            <a:off x="7370763" y="2711450"/>
            <a:ext cx="525462" cy="1841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6" name="AutoShape 130"/>
          <p:cNvCxnSpPr>
            <a:cxnSpLocks noChangeShapeType="1"/>
            <a:endCxn id="1023013" idx="1"/>
          </p:cNvCxnSpPr>
          <p:nvPr/>
        </p:nvCxnSpPr>
        <p:spPr bwMode="auto">
          <a:xfrm flipH="1">
            <a:off x="7310439" y="2066925"/>
            <a:ext cx="973137" cy="712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7" name="AutoShape 131"/>
          <p:cNvCxnSpPr>
            <a:cxnSpLocks noChangeShapeType="1"/>
            <a:endCxn id="1023028" idx="3"/>
          </p:cNvCxnSpPr>
          <p:nvPr/>
        </p:nvCxnSpPr>
        <p:spPr bwMode="auto">
          <a:xfrm flipH="1" flipV="1">
            <a:off x="5149850" y="5172076"/>
            <a:ext cx="585788" cy="4921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8" name="AutoShape 132"/>
          <p:cNvCxnSpPr>
            <a:cxnSpLocks noChangeShapeType="1"/>
            <a:endCxn id="1023028" idx="3"/>
          </p:cNvCxnSpPr>
          <p:nvPr/>
        </p:nvCxnSpPr>
        <p:spPr bwMode="auto">
          <a:xfrm flipH="1" flipV="1">
            <a:off x="5149851" y="5172076"/>
            <a:ext cx="180975" cy="5619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9" name="AutoShape 133"/>
          <p:cNvCxnSpPr>
            <a:cxnSpLocks noChangeShapeType="1"/>
            <a:stCxn id="1022984" idx="3"/>
          </p:cNvCxnSpPr>
          <p:nvPr/>
        </p:nvCxnSpPr>
        <p:spPr bwMode="auto">
          <a:xfrm>
            <a:off x="2725738" y="3702050"/>
            <a:ext cx="849312" cy="882650"/>
          </a:xfrm>
          <a:prstGeom prst="curvedConnector3">
            <a:avLst>
              <a:gd name="adj1" fmla="val 49907"/>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10" name="Text Box 134"/>
          <p:cNvSpPr txBox="1">
            <a:spLocks noChangeArrowheads="1"/>
          </p:cNvSpPr>
          <p:nvPr/>
        </p:nvSpPr>
        <p:spPr bwMode="auto">
          <a:xfrm>
            <a:off x="3216275" y="41497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XX</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1" name="Text Box 135"/>
          <p:cNvSpPr txBox="1">
            <a:spLocks noChangeArrowheads="1"/>
          </p:cNvSpPr>
          <p:nvPr/>
        </p:nvSpPr>
        <p:spPr bwMode="auto">
          <a:xfrm>
            <a:off x="2135188" y="45815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MM</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2" name="Text Box 136"/>
          <p:cNvSpPr txBox="1">
            <a:spLocks noChangeArrowheads="1"/>
          </p:cNvSpPr>
          <p:nvPr/>
        </p:nvSpPr>
        <p:spPr bwMode="auto">
          <a:xfrm>
            <a:off x="4872038" y="46529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YY</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3" name="Text Box 137"/>
          <p:cNvSpPr txBox="1">
            <a:spLocks noChangeArrowheads="1"/>
          </p:cNvSpPr>
          <p:nvPr/>
        </p:nvSpPr>
        <p:spPr bwMode="auto">
          <a:xfrm>
            <a:off x="2782888" y="56610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NN</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4" name="Text Box 138"/>
          <p:cNvSpPr txBox="1">
            <a:spLocks noChangeArrowheads="1"/>
          </p:cNvSpPr>
          <p:nvPr/>
        </p:nvSpPr>
        <p:spPr bwMode="auto">
          <a:xfrm>
            <a:off x="6743700" y="3716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国立公文書館</a:t>
            </a:r>
          </a:p>
        </p:txBody>
      </p:sp>
      <p:grpSp>
        <p:nvGrpSpPr>
          <p:cNvPr id="1023115" name="Group 139"/>
          <p:cNvGrpSpPr>
            <a:grpSpLocks/>
          </p:cNvGrpSpPr>
          <p:nvPr/>
        </p:nvGrpSpPr>
        <p:grpSpPr bwMode="auto">
          <a:xfrm>
            <a:off x="5519739" y="2133600"/>
            <a:ext cx="554037" cy="438150"/>
            <a:chOff x="2200" y="2478"/>
            <a:chExt cx="349" cy="276"/>
          </a:xfrm>
        </p:grpSpPr>
        <p:grpSp>
          <p:nvGrpSpPr>
            <p:cNvPr id="1023116" name="Group 140"/>
            <p:cNvGrpSpPr>
              <a:grpSpLocks/>
            </p:cNvGrpSpPr>
            <p:nvPr/>
          </p:nvGrpSpPr>
          <p:grpSpPr bwMode="auto">
            <a:xfrm>
              <a:off x="2200" y="2478"/>
              <a:ext cx="266" cy="276"/>
              <a:chOff x="2296" y="1071"/>
              <a:chExt cx="266" cy="276"/>
            </a:xfrm>
          </p:grpSpPr>
          <p:graphicFrame>
            <p:nvGraphicFramePr>
              <p:cNvPr id="1023117" name="Object 14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7321" name="Visio" r:id="rId24" imgW="738530" imgH="941222" progId="Visio.Drawing.11">
                      <p:embed/>
                    </p:oleObj>
                  </mc:Choice>
                  <mc:Fallback>
                    <p:oleObj name="Visio" r:id="rId24"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118" name="AutoShape 14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19" name="AutoShape 14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20" name="Text Box 144"/>
          <p:cNvSpPr txBox="1">
            <a:spLocks noChangeArrowheads="1"/>
          </p:cNvSpPr>
          <p:nvPr/>
        </p:nvSpPr>
        <p:spPr bwMode="auto">
          <a:xfrm>
            <a:off x="6527800" y="48688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SS</a:t>
            </a:r>
            <a:r>
              <a:rPr lang="ja-JP" altLang="en-US" sz="1200">
                <a:solidFill>
                  <a:srgbClr val="000000"/>
                </a:solidFill>
                <a:latin typeface="Meiryo UI" panose="020B0604030504040204" pitchFamily="50" charset="-128"/>
                <a:ea typeface="Meiryo UI" panose="020B0604030504040204" pitchFamily="50" charset="-128"/>
              </a:rPr>
              <a:t>県公文書館</a:t>
            </a:r>
          </a:p>
        </p:txBody>
      </p:sp>
      <p:sp>
        <p:nvSpPr>
          <p:cNvPr id="1023121" name="Text Box 145"/>
          <p:cNvSpPr txBox="1">
            <a:spLocks noChangeArrowheads="1"/>
          </p:cNvSpPr>
          <p:nvPr/>
        </p:nvSpPr>
        <p:spPr bwMode="auto">
          <a:xfrm>
            <a:off x="3575050" y="2997200"/>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東京国立博物館</a:t>
            </a:r>
          </a:p>
        </p:txBody>
      </p:sp>
      <p:sp>
        <p:nvSpPr>
          <p:cNvPr id="1023122" name="Text Box 146"/>
          <p:cNvSpPr txBox="1">
            <a:spLocks noChangeArrowheads="1"/>
          </p:cNvSpPr>
          <p:nvPr/>
        </p:nvSpPr>
        <p:spPr bwMode="auto">
          <a:xfrm>
            <a:off x="6888164" y="30686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NII</a:t>
            </a:r>
          </a:p>
        </p:txBody>
      </p:sp>
      <p:sp>
        <p:nvSpPr>
          <p:cNvPr id="1023123" name="Text Box 147"/>
          <p:cNvSpPr txBox="1">
            <a:spLocks noChangeArrowheads="1"/>
          </p:cNvSpPr>
          <p:nvPr/>
        </p:nvSpPr>
        <p:spPr bwMode="auto">
          <a:xfrm>
            <a:off x="6600825" y="1557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PP</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4" name="Text Box 148"/>
          <p:cNvSpPr txBox="1">
            <a:spLocks noChangeArrowheads="1"/>
          </p:cNvSpPr>
          <p:nvPr/>
        </p:nvSpPr>
        <p:spPr bwMode="auto">
          <a:xfrm>
            <a:off x="7464425" y="292417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QQ</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5" name="Text Box 149"/>
          <p:cNvSpPr txBox="1">
            <a:spLocks noChangeArrowheads="1"/>
          </p:cNvSpPr>
          <p:nvPr/>
        </p:nvSpPr>
        <p:spPr bwMode="auto">
          <a:xfrm>
            <a:off x="5808664" y="19891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JST</a:t>
            </a:r>
          </a:p>
        </p:txBody>
      </p:sp>
      <p:cxnSp>
        <p:nvCxnSpPr>
          <p:cNvPr id="1023126" name="AutoShape 150"/>
          <p:cNvCxnSpPr>
            <a:cxnSpLocks noChangeShapeType="1"/>
          </p:cNvCxnSpPr>
          <p:nvPr/>
        </p:nvCxnSpPr>
        <p:spPr bwMode="auto">
          <a:xfrm flipH="1">
            <a:off x="5187950" y="2571751"/>
            <a:ext cx="503238" cy="13620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27" name="AutoShape 151"/>
          <p:cNvCxnSpPr>
            <a:cxnSpLocks noChangeShapeType="1"/>
          </p:cNvCxnSpPr>
          <p:nvPr/>
        </p:nvCxnSpPr>
        <p:spPr bwMode="auto">
          <a:xfrm>
            <a:off x="5691189" y="2571751"/>
            <a:ext cx="1125537" cy="28416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28" name="AutoShape 152"/>
          <p:cNvSpPr>
            <a:spLocks noChangeArrowheads="1"/>
          </p:cNvSpPr>
          <p:nvPr/>
        </p:nvSpPr>
        <p:spPr bwMode="auto">
          <a:xfrm>
            <a:off x="1524001" y="908050"/>
            <a:ext cx="3851275" cy="1873250"/>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err="1">
                <a:solidFill>
                  <a:srgbClr val="663300"/>
                </a:solidFill>
                <a:latin typeface="Meiryo UI" panose="020B0604030504040204" pitchFamily="50" charset="-128"/>
                <a:ea typeface="Meiryo UI" panose="020B0604030504040204" pitchFamily="50" charset="-128"/>
              </a:rPr>
              <a:t>PeerToPeer</a:t>
            </a:r>
            <a:r>
              <a:rPr lang="en-US" altLang="ja-JP" sz="1200" dirty="0">
                <a:solidFill>
                  <a:srgbClr val="663300"/>
                </a:solidFill>
                <a:latin typeface="Meiryo UI" panose="020B0604030504040204" pitchFamily="50" charset="-128"/>
                <a:ea typeface="Meiryo UI" panose="020B0604030504040204" pitchFamily="50" charset="-128"/>
              </a:rPr>
              <a:t>(P2P)</a:t>
            </a:r>
            <a:r>
              <a:rPr lang="ja-JP" altLang="en-US" sz="1200" dirty="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ja-JP" altLang="en-US" sz="1200" dirty="0">
                <a:solidFill>
                  <a:srgbClr val="C000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P2P</a:t>
            </a:r>
            <a:r>
              <a:rPr lang="ja-JP" altLang="en-US" sz="1200" dirty="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p>
        </p:txBody>
      </p:sp>
      <p:sp>
        <p:nvSpPr>
          <p:cNvPr id="1023129" name="AutoShape 153"/>
          <p:cNvSpPr>
            <a:spLocks noChangeArrowheads="1"/>
          </p:cNvSpPr>
          <p:nvPr/>
        </p:nvSpPr>
        <p:spPr bwMode="auto">
          <a:xfrm>
            <a:off x="7967664" y="2852739"/>
            <a:ext cx="2700337" cy="2592387"/>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US" altLang="ja-JP" sz="12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200" dirty="0">
              <a:solidFill>
                <a:srgbClr val="663300"/>
              </a:solidFill>
              <a:latin typeface="Meiryo UI" panose="020B0604030504040204" pitchFamily="50" charset="-128"/>
              <a:ea typeface="Meiryo UI" panose="020B0604030504040204" pitchFamily="50" charset="-128"/>
            </a:endParaRPr>
          </a:p>
        </p:txBody>
      </p:sp>
      <p:sp>
        <p:nvSpPr>
          <p:cNvPr id="1023130" name="AutoShape 154"/>
          <p:cNvSpPr>
            <a:spLocks noChangeArrowheads="1"/>
          </p:cNvSpPr>
          <p:nvPr/>
        </p:nvSpPr>
        <p:spPr bwMode="auto">
          <a:xfrm>
            <a:off x="2279650" y="3141664"/>
            <a:ext cx="1296988" cy="287337"/>
          </a:xfrm>
          <a:prstGeom prst="wedgeRectCallout">
            <a:avLst>
              <a:gd name="adj1" fmla="val 37028"/>
              <a:gd name="adj2" fmla="val 119611"/>
            </a:avLst>
          </a:prstGeom>
          <a:noFill/>
          <a:ln w="9525">
            <a:solidFill>
              <a:srgbClr val="0000FF"/>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0000FF"/>
                </a:solidFill>
                <a:latin typeface="Meiryo UI" panose="020B0604030504040204" pitchFamily="50" charset="-128"/>
                <a:ea typeface="Meiryo UI" panose="020B0604030504040204" pitchFamily="50" charset="-128"/>
              </a:rPr>
              <a:t>コンテンツ閲覧</a:t>
            </a:r>
          </a:p>
        </p:txBody>
      </p:sp>
      <p:sp>
        <p:nvSpPr>
          <p:cNvPr id="1023132" name="Oval 156"/>
          <p:cNvSpPr>
            <a:spLocks noChangeArrowheads="1"/>
          </p:cNvSpPr>
          <p:nvPr/>
        </p:nvSpPr>
        <p:spPr bwMode="auto">
          <a:xfrm>
            <a:off x="6456364" y="1341439"/>
            <a:ext cx="2592387" cy="20161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3" name="Oval 157"/>
          <p:cNvSpPr>
            <a:spLocks noChangeArrowheads="1"/>
          </p:cNvSpPr>
          <p:nvPr/>
        </p:nvSpPr>
        <p:spPr bwMode="auto">
          <a:xfrm>
            <a:off x="6240464" y="3573464"/>
            <a:ext cx="2160587" cy="18002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4" name="Oval 158"/>
          <p:cNvSpPr>
            <a:spLocks noChangeArrowheads="1"/>
          </p:cNvSpPr>
          <p:nvPr/>
        </p:nvSpPr>
        <p:spPr bwMode="auto">
          <a:xfrm>
            <a:off x="8112125" y="5300664"/>
            <a:ext cx="2089150" cy="1368425"/>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海外の国立図書館、</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デジタルアーカイブ機関等</a:t>
            </a:r>
          </a:p>
        </p:txBody>
      </p:sp>
      <p:cxnSp>
        <p:nvCxnSpPr>
          <p:cNvPr id="1023135" name="AutoShape 159"/>
          <p:cNvCxnSpPr>
            <a:cxnSpLocks noChangeShapeType="1"/>
            <a:stCxn id="1023000" idx="2"/>
            <a:endCxn id="1023134" idx="2"/>
          </p:cNvCxnSpPr>
          <p:nvPr/>
        </p:nvCxnSpPr>
        <p:spPr bwMode="auto">
          <a:xfrm>
            <a:off x="5295901" y="4187825"/>
            <a:ext cx="2816225" cy="1797050"/>
          </a:xfrm>
          <a:prstGeom prst="straightConnector1">
            <a:avLst/>
          </a:prstGeom>
          <a:noFill/>
          <a:ln w="381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36" name="Rectangle 160"/>
          <p:cNvSpPr>
            <a:spLocks noGrp="1" noChangeArrowheads="1"/>
          </p:cNvSpPr>
          <p:nvPr>
            <p:ph type="title" sz="quarter"/>
          </p:nvPr>
        </p:nvSpPr>
        <p:spPr>
          <a:xfrm>
            <a:off x="0" y="11113"/>
            <a:ext cx="12192000" cy="1028702"/>
          </a:xfrm>
        </p:spPr>
        <p:txBody>
          <a:bodyPr>
            <a:normAutofit/>
          </a:bodyPr>
          <a:lstStyle/>
          <a:p>
            <a:pPr algn="ctr"/>
            <a:r>
              <a:rPr lang="ja-JP" altLang="en-US" sz="4000" dirty="0"/>
              <a:t>☆対等な関係でのデジタルアーカイブの構築イメージ</a:t>
            </a:r>
            <a:endParaRPr lang="ja-JP" altLang="en-US" sz="2800" dirty="0"/>
          </a:p>
        </p:txBody>
      </p:sp>
      <p:sp>
        <p:nvSpPr>
          <p:cNvPr id="1023137" name="AutoShape 161"/>
          <p:cNvSpPr>
            <a:spLocks noChangeArrowheads="1"/>
          </p:cNvSpPr>
          <p:nvPr/>
        </p:nvSpPr>
        <p:spPr bwMode="auto">
          <a:xfrm>
            <a:off x="8759825" y="1052514"/>
            <a:ext cx="1728788" cy="574675"/>
          </a:xfrm>
          <a:prstGeom prst="wedgeRoundRectCallout">
            <a:avLst>
              <a:gd name="adj1" fmla="val 19972"/>
              <a:gd name="adj2" fmla="val 8342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dirty="0">
                <a:solidFill>
                  <a:srgbClr val="C00000"/>
                </a:solidFill>
                <a:latin typeface="Meiryo UI" panose="020B0604030504040204" pitchFamily="50" charset="-128"/>
                <a:ea typeface="Meiryo UI" panose="020B0604030504040204" pitchFamily="50" charset="-128"/>
              </a:rPr>
              <a:t>P2P</a:t>
            </a:r>
            <a:r>
              <a:rPr lang="ja-JP" altLang="en-US" sz="1200" b="1" dirty="0">
                <a:solidFill>
                  <a:srgbClr val="C00000"/>
                </a:solidFill>
                <a:latin typeface="Meiryo UI" panose="020B0604030504040204" pitchFamily="50" charset="-128"/>
                <a:ea typeface="Meiryo UI" panose="020B0604030504040204" pitchFamily="50" charset="-128"/>
              </a:rPr>
              <a:t>型ネットワークによる分散保存</a:t>
            </a:r>
          </a:p>
        </p:txBody>
      </p:sp>
      <p:sp>
        <p:nvSpPr>
          <p:cNvPr id="1023138" name="AutoShape 162"/>
          <p:cNvSpPr>
            <a:spLocks noChangeArrowheads="1"/>
          </p:cNvSpPr>
          <p:nvPr/>
        </p:nvSpPr>
        <p:spPr bwMode="auto">
          <a:xfrm>
            <a:off x="5735638" y="5661026"/>
            <a:ext cx="2665412" cy="1196975"/>
          </a:xfrm>
          <a:prstGeom prst="cloudCallout">
            <a:avLst>
              <a:gd name="adj1" fmla="val -30523"/>
              <a:gd name="adj2" fmla="val -114986"/>
            </a:avLst>
          </a:prstGeom>
          <a:gradFill rotWithShape="1">
            <a:gsLst>
              <a:gs pos="0">
                <a:schemeClr val="bg1">
                  <a:alpha val="36000"/>
                </a:schemeClr>
              </a:gs>
              <a:gs pos="100000">
                <a:srgbClr val="FFCC99">
                  <a:alpha val="36000"/>
                </a:srgbClr>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663300"/>
                </a:solidFill>
                <a:latin typeface="Meiryo UI" panose="020B0604030504040204" pitchFamily="50" charset="-128"/>
                <a:ea typeface="Meiryo UI" panose="020B0604030504040204" pitchFamily="50" charset="-128"/>
              </a:rPr>
              <a:t>世界レベルでのデジタルアーカイブを目指して</a:t>
            </a:r>
          </a:p>
          <a:p>
            <a:pPr fontAlgn="base">
              <a:spcBef>
                <a:spcPct val="0"/>
              </a:spcBef>
              <a:spcAft>
                <a:spcPct val="0"/>
              </a:spcAft>
            </a:pPr>
            <a:r>
              <a:rPr lang="ja-JP" altLang="en-US" sz="1000">
                <a:solidFill>
                  <a:srgbClr val="663300"/>
                </a:solidFill>
                <a:latin typeface="Meiryo UI" panose="020B0604030504040204" pitchFamily="50" charset="-128"/>
                <a:ea typeface="Meiryo UI" panose="020B0604030504040204" pitchFamily="50" charset="-128"/>
              </a:rPr>
              <a:t>国際的なコンテンツ及びメタデータ交換の仕組み</a:t>
            </a:r>
            <a:endParaRPr lang="ja-JP" altLang="en-US" sz="1400">
              <a:solidFill>
                <a:srgbClr val="000000"/>
              </a:solidFill>
              <a:latin typeface="Meiryo UI" panose="020B0604030504040204" pitchFamily="50" charset="-128"/>
              <a:ea typeface="Meiryo UI" panose="020B0604030504040204" pitchFamily="50" charset="-128"/>
            </a:endParaRPr>
          </a:p>
        </p:txBody>
      </p:sp>
      <p:sp>
        <p:nvSpPr>
          <p:cNvPr id="165" name="横巻き 164"/>
          <p:cNvSpPr/>
          <p:nvPr/>
        </p:nvSpPr>
        <p:spPr>
          <a:xfrm>
            <a:off x="9666400" y="635570"/>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166" name="円/楕円 16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64991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a:t>☆ナショナルアーカイブにおける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54</a:t>
            </a:fld>
            <a:endParaRPr kumimoji="0" lang="en-US"/>
          </a:p>
        </p:txBody>
      </p:sp>
      <p:sp>
        <p:nvSpPr>
          <p:cNvPr id="4" name="AutoShape 8"/>
          <p:cNvSpPr>
            <a:spLocks noChangeArrowheads="1"/>
          </p:cNvSpPr>
          <p:nvPr/>
        </p:nvSpPr>
        <p:spPr bwMode="auto">
          <a:xfrm>
            <a:off x="1695391" y="1010570"/>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1660786" y="3627204"/>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695391" y="1883048"/>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情報活用基盤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1695391" y="2768506"/>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smtClean="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a:t>
            </a:r>
            <a:r>
              <a:rPr lang="ja-JP" altLang="en-US" sz="1600" b="1" dirty="0" smtClean="0">
                <a:latin typeface="Meiryo UI" panose="020B0604030504040204" pitchFamily="50" charset="-128"/>
                <a:ea typeface="Meiryo UI" panose="020B0604030504040204" pitchFamily="50" charset="-128"/>
              </a:rPr>
              <a:t>創造</a:t>
            </a:r>
            <a:r>
              <a:rPr lang="ja-JP" altLang="en-US" sz="1600" b="1" dirty="0">
                <a:latin typeface="Meiryo UI" panose="020B0604030504040204" pitchFamily="50" charset="-128"/>
                <a:ea typeface="Meiryo UI" panose="020B0604030504040204" pitchFamily="50" charset="-128"/>
              </a:rPr>
              <a:t>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2063553" y="4077072"/>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1892090" y="5730235"/>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1867997" y="4724625"/>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503712" y="4778757"/>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7218442" y="4755952"/>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4551" y="4882545"/>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6000966" y="6024376"/>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5373338" y="5159367"/>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7279822" y="5075020"/>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8971698" y="5810728"/>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6614632" y="2936895"/>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97198" y="3077895"/>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36836" y="3078434"/>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8198837" y="2264138"/>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1934730" y="2266504"/>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4163795" y="2303872"/>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9089245" y="1329436"/>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6370670" y="1258858"/>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7950163" y="1316677"/>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3627215" y="1322384"/>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5371473" y="2303872"/>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5030319" y="1237808"/>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2332277" y="1279446"/>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6699112" y="2305748"/>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776626" y="2962000"/>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3655" y="2009316"/>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1567673" y="1535969"/>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7599213" y="3175349"/>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7618652" y="2359142"/>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7657151" y="1514378"/>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6000966" y="4644374"/>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8440914" y="3722586"/>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9109135" y="4938120"/>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3870416" y="6002446"/>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8662529" y="730727"/>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円/楕円 4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7821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国のオープンデータ戦略</a:t>
            </a:r>
            <a:endParaRPr kumimoji="1" lang="ja-JP" altLang="en-US" dirty="0"/>
          </a:p>
        </p:txBody>
      </p:sp>
      <p:sp>
        <p:nvSpPr>
          <p:cNvPr id="6" name="コンテンツ プレースホルダ 5"/>
          <p:cNvSpPr>
            <a:spLocks noGrp="1"/>
          </p:cNvSpPr>
          <p:nvPr>
            <p:ph sz="half" idx="1"/>
          </p:nvPr>
        </p:nvSpPr>
        <p:spPr>
          <a:xfrm>
            <a:off x="162560" y="971867"/>
            <a:ext cx="6129752" cy="5749608"/>
          </a:xfrm>
        </p:spPr>
        <p:txBody>
          <a:bodyPr>
            <a:normAutofit fontScale="92500" lnSpcReduction="20000"/>
          </a:bodyPr>
          <a:lstStyle/>
          <a:p>
            <a:r>
              <a:rPr lang="ja-JP" altLang="en-US" dirty="0" smtClean="0"/>
              <a:t>府省のデータ公開に関する基本的考え方（ガイドライン）</a:t>
            </a:r>
            <a:endParaRPr lang="en-US" altLang="ja-JP" dirty="0" smtClean="0"/>
          </a:p>
          <a:p>
            <a:pPr lvl="1"/>
            <a:r>
              <a:rPr lang="en-US" altLang="ja-JP" dirty="0" smtClean="0"/>
              <a:t>【</a:t>
            </a:r>
            <a:r>
              <a:rPr lang="ja-JP" altLang="en-US" dirty="0" smtClean="0"/>
              <a:t>基本原則</a:t>
            </a:r>
            <a:r>
              <a:rPr lang="en-US" altLang="ja-JP" dirty="0" smtClean="0"/>
              <a:t>】</a:t>
            </a:r>
          </a:p>
          <a:p>
            <a:pPr lvl="2"/>
            <a:r>
              <a:rPr lang="en-US" altLang="ja-JP" dirty="0" smtClean="0"/>
              <a:t> ① </a:t>
            </a:r>
            <a:r>
              <a:rPr lang="ja-JP" altLang="en-US" dirty="0" smtClean="0"/>
              <a:t>政府自ら積極的に公共データを公開すること </a:t>
            </a:r>
          </a:p>
          <a:p>
            <a:pPr lvl="2"/>
            <a:r>
              <a:rPr lang="ja-JP" altLang="en-US" dirty="0" smtClean="0"/>
              <a:t> ② 機械判読可能な形式で公開すること </a:t>
            </a:r>
          </a:p>
          <a:p>
            <a:pPr lvl="2"/>
            <a:r>
              <a:rPr lang="ja-JP" altLang="en-US" dirty="0" smtClean="0"/>
              <a:t> ③ 営利目的、非営利目的を問わず活用を促進すること </a:t>
            </a:r>
          </a:p>
          <a:p>
            <a:pPr lvl="2"/>
            <a:r>
              <a:rPr lang="ja-JP" altLang="en-US" dirty="0" smtClean="0"/>
              <a:t> ④ 取組可能な公共データから速やかに公開等の具体的な取組に着手し、成果を確実に蓄積していくこと </a:t>
            </a:r>
            <a:endParaRPr lang="en-US" altLang="ja-JP" dirty="0" smtClean="0"/>
          </a:p>
          <a:p>
            <a:pPr lvl="1"/>
            <a:r>
              <a:rPr lang="ja-JP" altLang="en-US" dirty="0" smtClean="0"/>
              <a:t>具体的な取組内容</a:t>
            </a:r>
            <a:endParaRPr lang="en-US" altLang="ja-JP" dirty="0" smtClean="0"/>
          </a:p>
          <a:p>
            <a:pPr lvl="2"/>
            <a:r>
              <a:rPr lang="ja-JP" altLang="en-US" dirty="0" smtClean="0"/>
              <a:t>（１）二次利用を促進する利用ルールの在り方</a:t>
            </a:r>
            <a:endParaRPr lang="en-US" altLang="ja-JP" dirty="0" smtClean="0"/>
          </a:p>
          <a:p>
            <a:pPr lvl="2"/>
            <a:r>
              <a:rPr lang="ja-JP" altLang="en-US" dirty="0" smtClean="0"/>
              <a:t>（２）機械判読に適したデータ形式による公開の拡大の考え方</a:t>
            </a:r>
            <a:endParaRPr lang="en-US" altLang="ja-JP" dirty="0" smtClean="0"/>
          </a:p>
          <a:p>
            <a:pPr lvl="2"/>
            <a:r>
              <a:rPr lang="ja-JP" altLang="en-US" dirty="0" smtClean="0"/>
              <a:t>（３）インターネットを通じて公開するデータの拡大についての考え方</a:t>
            </a:r>
            <a:endParaRPr kumimoji="1" lang="ja-JP" altLang="en-US" dirty="0"/>
          </a:p>
        </p:txBody>
      </p:sp>
      <p:sp>
        <p:nvSpPr>
          <p:cNvPr id="7" name="コンテンツ プレースホルダ 6"/>
          <p:cNvSpPr>
            <a:spLocks noGrp="1"/>
          </p:cNvSpPr>
          <p:nvPr>
            <p:ph sz="half" idx="2"/>
          </p:nvPr>
        </p:nvSpPr>
        <p:spPr/>
        <p:txBody>
          <a:bodyPr>
            <a:normAutofit fontScale="92500" lnSpcReduction="20000"/>
          </a:bodyPr>
          <a:lstStyle/>
          <a:p>
            <a:r>
              <a:rPr kumimoji="1" lang="en-US" altLang="ja-JP" dirty="0" smtClean="0"/>
              <a:t>NDL</a:t>
            </a:r>
            <a:r>
              <a:rPr kumimoji="1" lang="ja-JP" altLang="en-US" dirty="0" smtClean="0"/>
              <a:t>が持つ文化資産</a:t>
            </a:r>
            <a:endParaRPr kumimoji="1" lang="en-US" altLang="ja-JP" dirty="0" smtClean="0"/>
          </a:p>
          <a:p>
            <a:pPr lvl="1"/>
            <a:r>
              <a:rPr kumimoji="1" lang="ja-JP" altLang="en-US" dirty="0" smtClean="0"/>
              <a:t>ビッグデータ</a:t>
            </a:r>
            <a:endParaRPr kumimoji="1" lang="en-US" altLang="ja-JP" dirty="0" smtClean="0"/>
          </a:p>
          <a:p>
            <a:pPr lvl="2"/>
            <a:r>
              <a:rPr lang="ja-JP" altLang="en-US" dirty="0" smtClean="0"/>
              <a:t>国内刊行物</a:t>
            </a:r>
            <a:endParaRPr kumimoji="1" lang="en-US" altLang="ja-JP" dirty="0" smtClean="0"/>
          </a:p>
          <a:p>
            <a:pPr lvl="3"/>
            <a:r>
              <a:rPr lang="ja-JP" altLang="en-US" dirty="0" smtClean="0"/>
              <a:t>冊子体資料</a:t>
            </a:r>
            <a:endParaRPr lang="en-US" altLang="ja-JP" dirty="0" smtClean="0"/>
          </a:p>
          <a:p>
            <a:pPr lvl="3"/>
            <a:r>
              <a:rPr kumimoji="1" lang="ja-JP" altLang="en-US" dirty="0" smtClean="0"/>
              <a:t>デジタル化イメージ資料</a:t>
            </a:r>
            <a:endParaRPr kumimoji="1" lang="en-US" altLang="ja-JP" dirty="0" smtClean="0"/>
          </a:p>
          <a:p>
            <a:pPr lvl="3"/>
            <a:r>
              <a:rPr kumimoji="1" lang="ja-JP" altLang="en-US" dirty="0" smtClean="0"/>
              <a:t>本文テキスト化資料</a:t>
            </a:r>
            <a:endParaRPr kumimoji="1" lang="en-US" altLang="ja-JP" dirty="0" smtClean="0"/>
          </a:p>
          <a:p>
            <a:pPr lvl="3"/>
            <a:r>
              <a:rPr lang="ja-JP" altLang="en-US" dirty="0" smtClean="0"/>
              <a:t>電子書籍・電子雑誌</a:t>
            </a:r>
            <a:endParaRPr kumimoji="1" lang="en-US" altLang="ja-JP" dirty="0" smtClean="0"/>
          </a:p>
          <a:p>
            <a:pPr lvl="2"/>
            <a:r>
              <a:rPr lang="ja-JP" altLang="en-US" dirty="0" smtClean="0"/>
              <a:t>書誌・記事索引・メタデータ</a:t>
            </a:r>
            <a:endParaRPr lang="en-US" altLang="ja-JP" dirty="0" smtClean="0"/>
          </a:p>
          <a:p>
            <a:pPr lvl="2"/>
            <a:r>
              <a:rPr kumimoji="1" lang="ja-JP" altLang="en-US" dirty="0" smtClean="0"/>
              <a:t>ウェブアーカイブ</a:t>
            </a:r>
            <a:endParaRPr kumimoji="1" lang="en-US" altLang="ja-JP" dirty="0" smtClean="0"/>
          </a:p>
          <a:p>
            <a:pPr lvl="2"/>
            <a:r>
              <a:rPr kumimoji="1" lang="ja-JP" altLang="en-US" dirty="0" smtClean="0"/>
              <a:t>大震災アーカイブ</a:t>
            </a:r>
            <a:endParaRPr kumimoji="1" lang="en-US" altLang="ja-JP" dirty="0" smtClean="0"/>
          </a:p>
          <a:p>
            <a:pPr lvl="3"/>
            <a:r>
              <a:rPr lang="ja-JP" altLang="en-US" dirty="0" smtClean="0"/>
              <a:t>大震災に関連するあらゆる記録</a:t>
            </a:r>
            <a:endParaRPr kumimoji="1" lang="en-US" altLang="ja-JP" dirty="0" smtClean="0"/>
          </a:p>
          <a:p>
            <a:pPr lvl="1"/>
            <a:r>
              <a:rPr kumimoji="1" lang="ja-JP" altLang="en-US" dirty="0" smtClean="0"/>
              <a:t>著作者種別の利活用条件</a:t>
            </a:r>
            <a:endParaRPr kumimoji="1" lang="en-US" altLang="ja-JP" dirty="0" smtClean="0"/>
          </a:p>
          <a:p>
            <a:pPr lvl="2"/>
            <a:r>
              <a:rPr lang="ja-JP" altLang="en-US" dirty="0" smtClean="0"/>
              <a:t>国が作成したもの</a:t>
            </a:r>
            <a:endParaRPr lang="en-US" altLang="ja-JP" dirty="0" smtClean="0"/>
          </a:p>
          <a:p>
            <a:pPr lvl="2"/>
            <a:r>
              <a:rPr kumimoji="1" lang="ja-JP" altLang="en-US" dirty="0" smtClean="0"/>
              <a:t>民間が作成したもの</a:t>
            </a:r>
            <a:endParaRPr kumimoji="1" lang="en-US" altLang="ja-JP" dirty="0" smtClean="0"/>
          </a:p>
          <a:p>
            <a:pPr lvl="3"/>
            <a:r>
              <a:rPr lang="ja-JP" altLang="en-US" dirty="0" smtClean="0"/>
              <a:t>著作権が切れたもの</a:t>
            </a:r>
            <a:endParaRPr lang="en-US" altLang="ja-JP" dirty="0" smtClean="0"/>
          </a:p>
          <a:p>
            <a:pPr lvl="3"/>
            <a:r>
              <a:rPr kumimoji="1" lang="ja-JP" altLang="en-US" dirty="0" smtClean="0"/>
              <a:t>著作権が不明なもの</a:t>
            </a:r>
            <a:endParaRPr kumimoji="1" lang="en-US" altLang="ja-JP" dirty="0" smtClean="0"/>
          </a:p>
          <a:p>
            <a:pPr lvl="3"/>
            <a:r>
              <a:rPr lang="ja-JP" altLang="en-US" dirty="0" smtClean="0"/>
              <a:t>著作権が切れていないもの</a:t>
            </a:r>
            <a:endParaRPr lang="en-US" altLang="ja-JP" dirty="0" smtClean="0"/>
          </a:p>
          <a:p>
            <a:pPr lvl="1"/>
            <a:r>
              <a:rPr kumimoji="1" lang="ja-JP" altLang="en-US" dirty="0" smtClean="0"/>
              <a:t>組織の枠を越えて、有償・無償問わず、所在場所へのナビゲート＆コンテンツの閲覧・提供</a:t>
            </a:r>
            <a:endParaRPr kumimoji="1" lang="en-US" altLang="ja-JP" dirty="0" smtClean="0"/>
          </a:p>
          <a:p>
            <a:pPr lvl="1"/>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55</a:t>
            </a:fld>
            <a:endParaRPr kumimoji="0" lang="en-US"/>
          </a:p>
        </p:txBody>
      </p:sp>
    </p:spTree>
    <p:extLst>
      <p:ext uri="{BB962C8B-B14F-4D97-AF65-F5344CB8AC3E}">
        <p14:creationId xmlns:p14="http://schemas.microsoft.com/office/powerpoint/2010/main" val="7798979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smtClean="0"/>
              <a:t>図書館</a:t>
            </a:r>
            <a:r>
              <a:rPr lang="ja-JP" altLang="ja-JP" sz="3200" dirty="0"/>
              <a:t>のさまざまなデータを標準化する意義，</a:t>
            </a:r>
            <a:r>
              <a:rPr lang="en-US" altLang="ja-JP" sz="3200" dirty="0"/>
              <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a:t>
            </a:r>
            <a:r>
              <a:rPr lang="ja-JP" altLang="en-US" dirty="0" smtClean="0"/>
              <a:t>な情報を</a:t>
            </a:r>
            <a:r>
              <a:rPr lang="ja-JP" altLang="en-US" dirty="0"/>
              <a:t>提供</a:t>
            </a:r>
            <a:r>
              <a:rPr lang="ja-JP" altLang="en-US" dirty="0" smtClean="0"/>
              <a:t>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pPr marL="228600" lvl="1">
              <a:spcBef>
                <a:spcPts val="1000"/>
              </a:spcBef>
            </a:pPr>
            <a:r>
              <a:rPr lang="ja-JP" altLang="en-US" dirty="0" smtClean="0"/>
              <a:t>関係機関が標準仕様と適用することが必須</a:t>
            </a:r>
            <a:endParaRPr lang="en-US" altLang="ja-JP" dirty="0"/>
          </a:p>
          <a:p>
            <a:pPr marL="685800" lvl="2">
              <a:spcBef>
                <a:spcPts val="1000"/>
              </a:spcBef>
            </a:pPr>
            <a:r>
              <a:rPr lang="ja-JP" altLang="en-US" dirty="0" smtClean="0"/>
              <a:t>共通</a:t>
            </a:r>
            <a:r>
              <a:rPr lang="ja-JP" altLang="en-US" dirty="0"/>
              <a:t>仕様を提示して、共通</a:t>
            </a:r>
            <a:r>
              <a:rPr lang="ja-JP" altLang="en-US" dirty="0" smtClean="0"/>
              <a:t>仕様の普及</a:t>
            </a:r>
            <a:r>
              <a:rPr lang="ja-JP" altLang="en-US" dirty="0"/>
              <a:t>活動</a:t>
            </a:r>
            <a:r>
              <a:rPr lang="ja-JP" altLang="en-US" dirty="0" smtClean="0"/>
              <a:t>を推進</a:t>
            </a:r>
            <a:endParaRPr lang="en-US" altLang="ja-JP" dirty="0" smtClean="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a:t>
            </a:r>
            <a:r>
              <a:rPr lang="ja-JP" altLang="en-US" dirty="0" smtClean="0"/>
              <a:t>規則</a:t>
            </a:r>
            <a:endParaRPr lang="en-US" altLang="ja-JP" dirty="0" smtClean="0"/>
          </a:p>
          <a:p>
            <a:pPr lvl="1"/>
            <a:r>
              <a:rPr lang="ja-JP" altLang="en-US" dirty="0"/>
              <a:t>個々</a:t>
            </a:r>
            <a:r>
              <a:rPr lang="ja-JP" altLang="en-US" dirty="0" smtClean="0"/>
              <a:t>の書誌情報</a:t>
            </a:r>
            <a:endParaRPr lang="en-US" altLang="ja-JP" dirty="0" smtClean="0"/>
          </a:p>
          <a:p>
            <a:pPr lvl="1"/>
            <a:r>
              <a:rPr lang="ja-JP" altLang="en-US" dirty="0"/>
              <a:t>個々</a:t>
            </a:r>
            <a:r>
              <a:rPr lang="ja-JP" altLang="en-US" dirty="0" smtClean="0"/>
              <a:t>の情報の永続的識別子</a:t>
            </a:r>
            <a:endParaRPr lang="en-US" altLang="ja-JP" dirty="0"/>
          </a:p>
          <a:p>
            <a:pPr lvl="1"/>
            <a:r>
              <a:rPr lang="ja-JP" altLang="en-US" dirty="0" smtClean="0"/>
              <a:t>同義語辞書、シソーラス</a:t>
            </a:r>
            <a:endParaRPr lang="en-US" altLang="ja-JP" dirty="0"/>
          </a:p>
          <a:p>
            <a:r>
              <a:rPr lang="ja-JP" altLang="en-US" dirty="0"/>
              <a:t>メタデータ交換通信規約</a:t>
            </a:r>
            <a:endParaRPr lang="en-US" altLang="ja-JP" dirty="0"/>
          </a:p>
          <a:p>
            <a:pPr lvl="1"/>
            <a:r>
              <a:rPr lang="ja-JP" altLang="en-US" dirty="0" smtClean="0"/>
              <a:t>収集（ハーベスト）</a:t>
            </a:r>
            <a:endParaRPr lang="en-US" altLang="ja-JP" dirty="0"/>
          </a:p>
          <a:p>
            <a:pPr lvl="1"/>
            <a:r>
              <a:rPr lang="ja-JP" altLang="en-US" dirty="0"/>
              <a:t>横断検索</a:t>
            </a:r>
            <a:endParaRPr lang="en-US" altLang="ja-JP" dirty="0"/>
          </a:p>
          <a:p>
            <a:pPr lvl="1"/>
            <a:r>
              <a:rPr lang="ja-JP" altLang="en-US" dirty="0" smtClean="0"/>
              <a:t>格納・保存</a:t>
            </a:r>
            <a:endParaRPr lang="en-US" altLang="ja-JP" dirty="0"/>
          </a:p>
          <a:p>
            <a:pPr lvl="1"/>
            <a:r>
              <a:rPr lang="ja-JP" altLang="en-US" dirty="0"/>
              <a:t>提供</a:t>
            </a:r>
            <a:endParaRPr lang="en-US" altLang="ja-JP" dirty="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56</a:t>
            </a:fld>
            <a:endParaRPr kumimoji="0" lang="en-US"/>
          </a:p>
        </p:txBody>
      </p:sp>
      <p:sp>
        <p:nvSpPr>
          <p:cNvPr id="7" name="横巻き 6"/>
          <p:cNvSpPr/>
          <p:nvPr/>
        </p:nvSpPr>
        <p:spPr>
          <a:xfrm>
            <a:off x="1865784" y="952444"/>
            <a:ext cx="8460432" cy="621742"/>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様々な機関が提供するデータベースを効率的に利活用するために</a:t>
            </a:r>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内容は？</a:t>
            </a:r>
            <a:endParaRPr kumimoji="1" lang="ja-JP" altLang="en-US" dirty="0"/>
          </a:p>
        </p:txBody>
      </p:sp>
      <p:sp>
        <p:nvSpPr>
          <p:cNvPr id="9" name="円/楕円 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21460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1524000" y="4653136"/>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1524000" y="2348880"/>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2135560" y="4941169"/>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9516888" y="2454492"/>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8112224" y="2420888"/>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6023992" y="2454492"/>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smtClean="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8786936" y="6500373"/>
            <a:ext cx="2133600" cy="316442"/>
          </a:xfrm>
        </p:spPr>
        <p:txBody>
          <a:bodyPr/>
          <a:lstStyle/>
          <a:p>
            <a:fld id="{042AED99-7FB4-404E-8A97-64753DCE42EC}" type="slidenum">
              <a:rPr kumimoji="0" lang="en-US" sz="1100"/>
              <a:pPr/>
              <a:t>57</a:t>
            </a:fld>
            <a:endParaRPr kumimoji="0" lang="en-US" sz="1100" dirty="0"/>
          </a:p>
        </p:txBody>
      </p:sp>
      <p:sp>
        <p:nvSpPr>
          <p:cNvPr id="6" name="AutoShape 8"/>
          <p:cNvSpPr>
            <a:spLocks noChangeArrowheads="1"/>
          </p:cNvSpPr>
          <p:nvPr/>
        </p:nvSpPr>
        <p:spPr bwMode="auto">
          <a:xfrm>
            <a:off x="4007768" y="1556792"/>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2244080" y="2454492"/>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7248128" y="4869160"/>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4943872" y="7101408"/>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9155832" y="4653136"/>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6456040" y="7101408"/>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3755232" y="2454492"/>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6888088" y="1268760"/>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3035152" y="2420889"/>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4619328" y="2348881"/>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7032104" y="2348881"/>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8724800" y="2132857"/>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10056440" y="2132857"/>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4727848" y="4869161"/>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8832304" y="4797152"/>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3719736" y="4869161"/>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9803904" y="4465915"/>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6888089" y="4753947"/>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8472264" y="764704"/>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1631504" y="692696"/>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7716688" y="3789041"/>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3791745" y="836713"/>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5085074" y="1049921"/>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1703514" y="2516899"/>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1703514" y="4869161"/>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1703513" y="1484784"/>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4583832" y="4941169"/>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3575720" y="1916832"/>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2567608" y="4221088"/>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6023992" y="4221089"/>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3431704" y="3356992"/>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p:txBody>
          <a:bodyPr/>
          <a:lstStyle/>
          <a:p>
            <a:endParaRPr kumimoji="0" lang="en-US"/>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49782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en-US" altLang="ja-JP" dirty="0" smtClean="0"/>
              <a:t>OAI-PMH</a:t>
            </a:r>
            <a:r>
              <a:rPr kumimoji="1" lang="ja-JP" altLang="en-US" dirty="0" smtClean="0"/>
              <a:t>から</a:t>
            </a:r>
            <a:r>
              <a:rPr lang="en-US" altLang="ja-JP" dirty="0" err="1" smtClean="0"/>
              <a:t>ResourceSync</a:t>
            </a:r>
            <a:r>
              <a:rPr lang="ja-JP" altLang="en-US" dirty="0" smtClean="0"/>
              <a:t>へ</a:t>
            </a:r>
            <a:r>
              <a:rPr lang="en-US" altLang="ja-JP" dirty="0" smtClean="0"/>
              <a:t/>
            </a:r>
            <a:br>
              <a:rPr lang="en-US" altLang="ja-JP" dirty="0" smtClean="0"/>
            </a:br>
            <a:r>
              <a:rPr lang="ja-JP" altLang="en-US" dirty="0" smtClean="0"/>
              <a:t>さらに</a:t>
            </a:r>
            <a:r>
              <a:rPr lang="en-US" altLang="ja-JP" dirty="0" smtClean="0"/>
              <a:t>IIIF</a:t>
            </a:r>
            <a:r>
              <a:rPr lang="ja-JP" altLang="en-US" dirty="0" smtClean="0"/>
              <a:t>へ</a:t>
            </a:r>
            <a:endParaRPr kumimoji="1" lang="ja-JP" altLang="en-US" dirty="0"/>
          </a:p>
        </p:txBody>
      </p:sp>
    </p:spTree>
    <p:extLst>
      <p:ext uri="{BB962C8B-B14F-4D97-AF65-F5344CB8AC3E}">
        <p14:creationId xmlns:p14="http://schemas.microsoft.com/office/powerpoint/2010/main" val="40772918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smtClean="0"/>
              <a:t>新しいメタデータ・コンテンツ交換プロトコル　</a:t>
            </a:r>
            <a:r>
              <a:rPr lang="en-US" altLang="ja-JP" dirty="0" err="1" smtClean="0"/>
              <a:t>ResourceSync</a:t>
            </a:r>
            <a:endParaRPr kumimoji="1" lang="ja-JP" altLang="en-US" dirty="0"/>
          </a:p>
        </p:txBody>
      </p:sp>
      <p:sp>
        <p:nvSpPr>
          <p:cNvPr id="3" name="コンテンツ プレースホルダー 2"/>
          <p:cNvSpPr>
            <a:spLocks noGrp="1"/>
          </p:cNvSpPr>
          <p:nvPr>
            <p:ph sz="half" idx="1"/>
          </p:nvPr>
        </p:nvSpPr>
        <p:spPr/>
        <p:txBody>
          <a:bodyPr>
            <a:normAutofit fontScale="77500" lnSpcReduction="20000"/>
          </a:bodyPr>
          <a:lstStyle/>
          <a:p>
            <a:r>
              <a:rPr lang="en-US" altLang="ja-JP" dirty="0" err="1" smtClean="0"/>
              <a:t>ResourceSync</a:t>
            </a:r>
            <a:endParaRPr lang="en-US" altLang="ja-JP" dirty="0" smtClean="0"/>
          </a:p>
          <a:p>
            <a:pPr lvl="1"/>
            <a:r>
              <a:rPr lang="en-US" altLang="ja-JP" dirty="0" smtClean="0"/>
              <a:t>2</a:t>
            </a:r>
            <a:r>
              <a:rPr lang="ja-JP" altLang="en-US" dirty="0" err="1"/>
              <a:t>つの</a:t>
            </a:r>
            <a:r>
              <a:rPr lang="ja-JP" altLang="en-US" dirty="0"/>
              <a:t>ウェブサーバの間でコンテンツ</a:t>
            </a:r>
            <a:r>
              <a:rPr lang="ja-JP" altLang="en-US" dirty="0" smtClean="0"/>
              <a:t>の同期を</a:t>
            </a:r>
            <a:r>
              <a:rPr lang="ja-JP" altLang="en-US" dirty="0"/>
              <a:t>行うためのプロトコルで</a:t>
            </a:r>
            <a:r>
              <a:rPr lang="ja-JP" altLang="en-US" dirty="0" smtClean="0"/>
              <a:t>ある</a:t>
            </a:r>
            <a:endParaRPr lang="en-US" altLang="ja-JP" dirty="0" smtClean="0"/>
          </a:p>
          <a:p>
            <a:r>
              <a:rPr kumimoji="1" lang="ja-JP" altLang="en-US" dirty="0" smtClean="0"/>
              <a:t>特徴</a:t>
            </a:r>
            <a:endParaRPr kumimoji="1" lang="en-US" altLang="ja-JP" dirty="0" smtClean="0"/>
          </a:p>
          <a:p>
            <a:pPr lvl="1"/>
            <a:r>
              <a:rPr lang="ja-JP" altLang="en-US" dirty="0" smtClean="0"/>
              <a:t>同期</a:t>
            </a:r>
            <a:r>
              <a:rPr lang="ja-JP" altLang="en-US" dirty="0"/>
              <a:t>の対象は</a:t>
            </a:r>
            <a:r>
              <a:rPr lang="ja-JP" altLang="en-US" dirty="0">
                <a:solidFill>
                  <a:srgbClr val="FF0000"/>
                </a:solidFill>
              </a:rPr>
              <a:t>、</a:t>
            </a:r>
            <a:r>
              <a:rPr lang="en-US" altLang="ja-JP" dirty="0">
                <a:solidFill>
                  <a:srgbClr val="FF0000"/>
                </a:solidFill>
              </a:rPr>
              <a:t>URI</a:t>
            </a:r>
            <a:r>
              <a:rPr lang="ja-JP" altLang="en-US" dirty="0">
                <a:solidFill>
                  <a:srgbClr val="FF0000"/>
                </a:solidFill>
              </a:rPr>
              <a:t>を持つあらゆるウェブ上の</a:t>
            </a:r>
            <a:r>
              <a:rPr lang="ja-JP" altLang="en-US" dirty="0" smtClean="0">
                <a:solidFill>
                  <a:srgbClr val="FF0000"/>
                </a:solidFill>
              </a:rPr>
              <a:t>リソースで</a:t>
            </a:r>
            <a:r>
              <a:rPr lang="ja-JP" altLang="en-US" dirty="0">
                <a:solidFill>
                  <a:srgbClr val="FF0000"/>
                </a:solidFill>
              </a:rPr>
              <a:t>あり、</a:t>
            </a:r>
            <a:r>
              <a:rPr lang="en-US" altLang="ja-JP" dirty="0">
                <a:solidFill>
                  <a:srgbClr val="FF0000"/>
                </a:solidFill>
              </a:rPr>
              <a:t>OAI-PMH</a:t>
            </a:r>
            <a:r>
              <a:rPr lang="ja-JP" altLang="en-US" dirty="0" err="1">
                <a:solidFill>
                  <a:srgbClr val="FF0000"/>
                </a:solidFill>
              </a:rPr>
              <a:t>のように</a:t>
            </a:r>
            <a:r>
              <a:rPr lang="ja-JP" altLang="en-US" dirty="0">
                <a:solidFill>
                  <a:srgbClr val="FF0000"/>
                </a:solidFill>
              </a:rPr>
              <a:t>メタデータには限定されない</a:t>
            </a:r>
            <a:r>
              <a:rPr lang="ja-JP" altLang="en-US" dirty="0" smtClean="0"/>
              <a:t>。</a:t>
            </a:r>
            <a:endParaRPr lang="en-US" altLang="ja-JP" dirty="0" smtClean="0"/>
          </a:p>
          <a:p>
            <a:pPr lvl="1"/>
            <a:r>
              <a:rPr lang="en-US" altLang="ja-JP" dirty="0"/>
              <a:t>Google</a:t>
            </a:r>
            <a:r>
              <a:rPr lang="ja-JP" altLang="en-US" dirty="0"/>
              <a:t>などの検索エンジンに対してクロールすべき</a:t>
            </a:r>
            <a:r>
              <a:rPr lang="en-US" altLang="ja-JP" dirty="0"/>
              <a:t>URL</a:t>
            </a:r>
            <a:r>
              <a:rPr lang="ja-JP" altLang="en-US" dirty="0"/>
              <a:t>を知らせるための標準的な仕様である</a:t>
            </a:r>
            <a:r>
              <a:rPr lang="en-US" altLang="ja-JP" dirty="0"/>
              <a:t>Sitemap</a:t>
            </a:r>
            <a:r>
              <a:rPr lang="ja-JP" altLang="en-US" dirty="0" smtClean="0"/>
              <a:t>プロトコルをベース</a:t>
            </a:r>
            <a:endParaRPr lang="en-US" altLang="ja-JP" dirty="0" smtClean="0"/>
          </a:p>
          <a:p>
            <a:pPr lvl="1"/>
            <a:r>
              <a:rPr lang="en-US" altLang="ja-JP" dirty="0" smtClean="0"/>
              <a:t>Resource </a:t>
            </a:r>
            <a:r>
              <a:rPr lang="en-US" altLang="ja-JP" dirty="0"/>
              <a:t>List</a:t>
            </a:r>
          </a:p>
          <a:p>
            <a:pPr lvl="2"/>
            <a:r>
              <a:rPr lang="ja-JP" altLang="en-US" dirty="0"/>
              <a:t>ある時点におけるソースのリソースを全て列挙するもの</a:t>
            </a:r>
            <a:endParaRPr lang="en-US" altLang="ja-JP" dirty="0"/>
          </a:p>
          <a:p>
            <a:pPr lvl="1"/>
            <a:r>
              <a:rPr lang="en-US" altLang="ja-JP" dirty="0"/>
              <a:t>Resource Dump</a:t>
            </a:r>
          </a:p>
          <a:p>
            <a:pPr lvl="2"/>
            <a:r>
              <a:rPr lang="ja-JP" altLang="en-US" dirty="0"/>
              <a:t>ある時点におけるリソース全体をパッケージングした</a:t>
            </a:r>
            <a:r>
              <a:rPr lang="en-US" altLang="ja-JP" dirty="0"/>
              <a:t>ZIP</a:t>
            </a:r>
            <a:r>
              <a:rPr lang="ja-JP" altLang="en-US" dirty="0"/>
              <a:t>ファイルの場所を示すもの</a:t>
            </a:r>
            <a:endParaRPr lang="en-US" altLang="ja-JP" dirty="0"/>
          </a:p>
          <a:p>
            <a:pPr lvl="1"/>
            <a:r>
              <a:rPr lang="en-US" altLang="ja-JP" dirty="0"/>
              <a:t>Change List</a:t>
            </a:r>
          </a:p>
          <a:p>
            <a:pPr lvl="2"/>
            <a:r>
              <a:rPr lang="en-US" altLang="ja-JP" dirty="0"/>
              <a:t>Resource List</a:t>
            </a:r>
            <a:r>
              <a:rPr lang="ja-JP" altLang="en-US" dirty="0"/>
              <a:t>のある時点からの変化を記述</a:t>
            </a:r>
            <a:endParaRPr lang="en-US" altLang="ja-JP" dirty="0"/>
          </a:p>
          <a:p>
            <a:pPr lvl="1"/>
            <a:r>
              <a:rPr lang="en-US" altLang="ja-JP" dirty="0"/>
              <a:t>Change Dump </a:t>
            </a:r>
          </a:p>
          <a:p>
            <a:pPr lvl="2"/>
            <a:r>
              <a:rPr lang="en-US" altLang="ja-JP" dirty="0"/>
              <a:t>Resource Dump</a:t>
            </a:r>
            <a:r>
              <a:rPr lang="ja-JP" altLang="en-US" dirty="0"/>
              <a:t>のある時点からの変化を記述</a:t>
            </a:r>
            <a:endParaRPr lang="en-US" altLang="ja-JP" dirty="0"/>
          </a:p>
          <a:p>
            <a:pPr lvl="1"/>
            <a:endParaRPr kumimoji="1" lang="ja-JP" altLang="en-US" dirty="0"/>
          </a:p>
        </p:txBody>
      </p:sp>
      <p:sp>
        <p:nvSpPr>
          <p:cNvPr id="4" name="コンテンツ プレースホルダー 3"/>
          <p:cNvSpPr>
            <a:spLocks noGrp="1"/>
          </p:cNvSpPr>
          <p:nvPr>
            <p:ph sz="half" idx="2"/>
          </p:nvPr>
        </p:nvSpPr>
        <p:spPr/>
        <p:txBody>
          <a:bodyPr>
            <a:normAutofit fontScale="77500" lnSpcReduction="20000"/>
          </a:bodyPr>
          <a:lstStyle/>
          <a:p>
            <a:r>
              <a:rPr lang="ja-JP" altLang="en-US" dirty="0" smtClean="0"/>
              <a:t>デスティネーション</a:t>
            </a:r>
            <a:r>
              <a:rPr lang="ja-JP" altLang="en-US" dirty="0"/>
              <a:t>の取りうる</a:t>
            </a:r>
            <a:r>
              <a:rPr lang="ja-JP" altLang="en-US" dirty="0" smtClean="0"/>
              <a:t>プロセス</a:t>
            </a:r>
            <a:endParaRPr lang="en-US" altLang="ja-JP" dirty="0" smtClean="0"/>
          </a:p>
          <a:p>
            <a:pPr lvl="1"/>
            <a:r>
              <a:rPr lang="ja-JP" altLang="en-US" dirty="0" smtClean="0"/>
              <a:t>ベースライン</a:t>
            </a:r>
            <a:r>
              <a:rPr lang="ja-JP" altLang="en-US" dirty="0"/>
              <a:t>同期（</a:t>
            </a:r>
            <a:r>
              <a:rPr lang="en-US" altLang="ja-JP" dirty="0"/>
              <a:t>Baseline Synchronization</a:t>
            </a:r>
            <a:r>
              <a:rPr lang="ja-JP" altLang="en-US" dirty="0" smtClean="0"/>
              <a:t>）</a:t>
            </a:r>
            <a:endParaRPr lang="en-US" altLang="ja-JP" dirty="0" smtClean="0"/>
          </a:p>
          <a:p>
            <a:pPr lvl="2"/>
            <a:r>
              <a:rPr lang="ja-JP" altLang="en-US" dirty="0"/>
              <a:t>初回同期時などに行われるもので、</a:t>
            </a:r>
            <a:r>
              <a:rPr lang="en-US" altLang="ja-JP" dirty="0"/>
              <a:t>Resource List</a:t>
            </a:r>
            <a:r>
              <a:rPr lang="ja-JP" altLang="en-US" dirty="0"/>
              <a:t>や</a:t>
            </a:r>
            <a:r>
              <a:rPr lang="en-US" altLang="ja-JP" dirty="0"/>
              <a:t>Resource Dump</a:t>
            </a:r>
            <a:r>
              <a:rPr lang="ja-JP" altLang="en-US" dirty="0"/>
              <a:t>によって実現</a:t>
            </a:r>
            <a:endParaRPr lang="en-US" altLang="ja-JP" dirty="0" smtClean="0"/>
          </a:p>
          <a:p>
            <a:pPr lvl="1"/>
            <a:r>
              <a:rPr lang="ja-JP" altLang="en-US" dirty="0" smtClean="0"/>
              <a:t>増分</a:t>
            </a:r>
            <a:r>
              <a:rPr lang="ja-JP" altLang="en-US" dirty="0"/>
              <a:t>同期（</a:t>
            </a:r>
            <a:r>
              <a:rPr lang="en-US" altLang="ja-JP" dirty="0"/>
              <a:t>Incremental Synchronization</a:t>
            </a:r>
            <a:r>
              <a:rPr lang="ja-JP" altLang="en-US" dirty="0" smtClean="0"/>
              <a:t>）</a:t>
            </a:r>
            <a:endParaRPr lang="en-US" altLang="ja-JP" dirty="0" smtClean="0"/>
          </a:p>
          <a:p>
            <a:pPr lvl="2"/>
            <a:r>
              <a:rPr lang="ja-JP" altLang="en-US" dirty="0"/>
              <a:t>前回同期時から変化したリソースのみを収集するもので、</a:t>
            </a:r>
            <a:r>
              <a:rPr lang="en-US" altLang="ja-JP" dirty="0"/>
              <a:t>Change List</a:t>
            </a:r>
            <a:r>
              <a:rPr lang="ja-JP" altLang="en-US" dirty="0"/>
              <a:t>や</a:t>
            </a:r>
            <a:r>
              <a:rPr lang="en-US" altLang="ja-JP" dirty="0"/>
              <a:t>Change Dump</a:t>
            </a:r>
            <a:r>
              <a:rPr lang="ja-JP" altLang="en-US" dirty="0"/>
              <a:t>によって実現される</a:t>
            </a:r>
            <a:r>
              <a:rPr lang="ja-JP" altLang="en-US" dirty="0" smtClean="0"/>
              <a:t>。</a:t>
            </a:r>
            <a:endParaRPr lang="en-US" altLang="ja-JP" dirty="0" smtClean="0"/>
          </a:p>
          <a:p>
            <a:pPr lvl="1"/>
            <a:r>
              <a:rPr lang="ja-JP" altLang="en-US" dirty="0" smtClean="0"/>
              <a:t>監査</a:t>
            </a:r>
            <a:r>
              <a:rPr lang="ja-JP" altLang="en-US" dirty="0"/>
              <a:t>（</a:t>
            </a:r>
            <a:r>
              <a:rPr lang="en-US" altLang="ja-JP" dirty="0"/>
              <a:t>Audit</a:t>
            </a:r>
            <a:r>
              <a:rPr lang="ja-JP" altLang="en-US" dirty="0"/>
              <a:t>）の</a:t>
            </a:r>
            <a:r>
              <a:rPr lang="en-US" altLang="ja-JP" dirty="0"/>
              <a:t>3</a:t>
            </a:r>
            <a:r>
              <a:rPr lang="ja-JP" altLang="en-US" dirty="0" smtClean="0"/>
              <a:t>種類</a:t>
            </a:r>
            <a:endParaRPr lang="en-US" altLang="ja-JP" dirty="0" smtClean="0"/>
          </a:p>
          <a:p>
            <a:pPr lvl="2"/>
            <a:r>
              <a:rPr lang="ja-JP" altLang="en-US" dirty="0" smtClean="0"/>
              <a:t>同期</a:t>
            </a:r>
            <a:r>
              <a:rPr lang="ja-JP" altLang="en-US" dirty="0"/>
              <a:t>が正しく行われているかをチェックするもので、ソースが各機能にリソースのハッシュ値などの固定化情報（</a:t>
            </a:r>
            <a:r>
              <a:rPr lang="en-US" altLang="ja-JP" dirty="0"/>
              <a:t>fixity</a:t>
            </a:r>
            <a:r>
              <a:rPr lang="ja-JP" altLang="en-US" dirty="0"/>
              <a:t>）を含めることで可能となる</a:t>
            </a:r>
            <a:r>
              <a:rPr lang="ja-JP" altLang="en-US" dirty="0" smtClean="0"/>
              <a:t>。</a:t>
            </a:r>
            <a:endParaRPr lang="en-US" altLang="ja-JP" dirty="0" smtClean="0"/>
          </a:p>
          <a:p>
            <a:r>
              <a:rPr lang="ja-JP" altLang="en-US" dirty="0" smtClean="0"/>
              <a:t>今後</a:t>
            </a:r>
            <a:endParaRPr lang="en-US" altLang="ja-JP" dirty="0" smtClean="0"/>
          </a:p>
          <a:p>
            <a:pPr lvl="1"/>
            <a:r>
              <a:rPr lang="ja-JP" altLang="en-US" dirty="0"/>
              <a:t>コア以外の仕様も固まりつつある</a:t>
            </a:r>
            <a:r>
              <a:rPr lang="en-US" altLang="ja-JP" dirty="0" err="1"/>
              <a:t>ResourceSync</a:t>
            </a:r>
            <a:r>
              <a:rPr lang="ja-JP" altLang="en-US" dirty="0"/>
              <a:t>だが、実装は現時点では実験段階に留まり、今後実際に広く活用されていくかは未知数</a:t>
            </a:r>
            <a:endParaRPr lang="en-US" altLang="ja-JP" dirty="0" smtClean="0"/>
          </a:p>
          <a:p>
            <a:pPr lvl="1"/>
            <a:r>
              <a:rPr lang="ja-JP" altLang="en-US" dirty="0" smtClean="0"/>
              <a:t>電子</a:t>
            </a:r>
            <a:r>
              <a:rPr lang="ja-JP" altLang="en-US" dirty="0"/>
              <a:t>コンテンツの長期的な保存など、リソース同期の標準的な方法が必要となる場面が存在することは疑いがないだろう。図書館界を超えて広く採用</a:t>
            </a:r>
            <a:r>
              <a:rPr lang="ja-JP" altLang="en-US" dirty="0" smtClean="0"/>
              <a:t>される</a:t>
            </a:r>
            <a:r>
              <a:rPr lang="ja-JP" altLang="en-US" dirty="0"/>
              <a:t>こと</a:t>
            </a:r>
            <a:r>
              <a:rPr lang="ja-JP" altLang="en-US" dirty="0" smtClean="0"/>
              <a:t>が期待される</a:t>
            </a:r>
            <a:endParaRPr lang="ja-JP" altLang="en-US" dirty="0"/>
          </a:p>
        </p:txBody>
      </p:sp>
      <p:sp>
        <p:nvSpPr>
          <p:cNvPr id="5" name="正方形/長方形 4"/>
          <p:cNvSpPr/>
          <p:nvPr/>
        </p:nvSpPr>
        <p:spPr>
          <a:xfrm>
            <a:off x="6137564" y="5976049"/>
            <a:ext cx="5900974" cy="646331"/>
          </a:xfrm>
          <a:prstGeom prst="rect">
            <a:avLst/>
          </a:prstGeom>
        </p:spPr>
        <p:txBody>
          <a:bodyPr wrap="none">
            <a:spAutoFit/>
          </a:bodyPr>
          <a:lstStyle/>
          <a:p>
            <a:r>
              <a:rPr lang="ja-JP" altLang="en-US" dirty="0" smtClean="0"/>
              <a:t>引用：</a:t>
            </a:r>
            <a:r>
              <a:rPr lang="en-US" altLang="ja-JP" dirty="0" smtClean="0"/>
              <a:t>CA1845 </a:t>
            </a:r>
            <a:r>
              <a:rPr lang="en-US" altLang="ja-JP" dirty="0"/>
              <a:t>- </a:t>
            </a:r>
            <a:r>
              <a:rPr lang="en-US" altLang="ja-JP" dirty="0" err="1"/>
              <a:t>ResourceSync</a:t>
            </a:r>
            <a:r>
              <a:rPr lang="ja-JP" altLang="en-US" dirty="0"/>
              <a:t>：</a:t>
            </a:r>
            <a:r>
              <a:rPr lang="en-US" altLang="ja-JP" dirty="0"/>
              <a:t>OAI-PMH</a:t>
            </a:r>
            <a:r>
              <a:rPr lang="ja-JP" altLang="en-US" dirty="0"/>
              <a:t>の後継規格 </a:t>
            </a:r>
            <a:r>
              <a:rPr lang="en-US" altLang="ja-JP" dirty="0"/>
              <a:t>/ </a:t>
            </a:r>
            <a:r>
              <a:rPr lang="ja-JP" altLang="en-US" dirty="0"/>
              <a:t>林　</a:t>
            </a:r>
            <a:r>
              <a:rPr lang="ja-JP" altLang="en-US" dirty="0" smtClean="0"/>
              <a:t>豊</a:t>
            </a:r>
            <a:endParaRPr lang="en-US" altLang="ja-JP" dirty="0" smtClean="0"/>
          </a:p>
          <a:p>
            <a:r>
              <a:rPr lang="en-US" altLang="ja-JP" dirty="0">
                <a:hlinkClick r:id="rId2"/>
              </a:rPr>
              <a:t>http://</a:t>
            </a:r>
            <a:r>
              <a:rPr lang="en-US" altLang="ja-JP" dirty="0" smtClean="0">
                <a:hlinkClick r:id="rId2"/>
              </a:rPr>
              <a:t>current.ndl.go.jp/ca1845</a:t>
            </a:r>
            <a:endParaRPr lang="en-US" altLang="ja-JP" dirty="0" smtClean="0"/>
          </a:p>
        </p:txBody>
      </p:sp>
    </p:spTree>
    <p:extLst>
      <p:ext uri="{BB962C8B-B14F-4D97-AF65-F5344CB8AC3E}">
        <p14:creationId xmlns:p14="http://schemas.microsoft.com/office/powerpoint/2010/main" val="324258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952596" y="214290"/>
            <a:ext cx="7467600" cy="500066"/>
          </a:xfrm>
        </p:spPr>
        <p:txBody>
          <a:bodyPr>
            <a:normAutofit fontScale="90000"/>
          </a:bodyPr>
          <a:lstStyle/>
          <a:p>
            <a:pPr eaLnBrk="1" hangingPunct="1"/>
            <a:r>
              <a:rPr lang="ja-JP" altLang="en-US" sz="4000" dirty="0"/>
              <a:t>情報の組織化</a:t>
            </a:r>
          </a:p>
        </p:txBody>
      </p:sp>
      <p:sp>
        <p:nvSpPr>
          <p:cNvPr id="1041411" name="AutoShape 3"/>
          <p:cNvSpPr>
            <a:spLocks noChangeArrowheads="1"/>
          </p:cNvSpPr>
          <p:nvPr/>
        </p:nvSpPr>
        <p:spPr bwMode="auto">
          <a:xfrm>
            <a:off x="1731500" y="2392450"/>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情報の属性付与</a:t>
            </a:r>
          </a:p>
        </p:txBody>
      </p:sp>
      <p:sp>
        <p:nvSpPr>
          <p:cNvPr id="1041412" name="AutoShape 4"/>
          <p:cNvSpPr>
            <a:spLocks noChangeArrowheads="1"/>
          </p:cNvSpPr>
          <p:nvPr/>
        </p:nvSpPr>
        <p:spPr bwMode="auto">
          <a:xfrm>
            <a:off x="1852077" y="3530575"/>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情報と情報の</a:t>
            </a:r>
          </a:p>
          <a:p>
            <a:pPr>
              <a:defRPr/>
            </a:pPr>
            <a:r>
              <a:rPr lang="ja-JP" altLang="en-US" sz="1400" dirty="0">
                <a:solidFill>
                  <a:srgbClr val="0000FF"/>
                </a:solidFill>
                <a:latin typeface="HG丸ｺﾞｼｯｸM-PRO" pitchFamily="50" charset="-128"/>
                <a:ea typeface="HG丸ｺﾞｼｯｸM-PRO" pitchFamily="50" charset="-128"/>
              </a:rPr>
              <a:t>関連付け</a:t>
            </a:r>
          </a:p>
        </p:txBody>
      </p:sp>
      <p:sp>
        <p:nvSpPr>
          <p:cNvPr id="1041413" name="AutoShape 5"/>
          <p:cNvSpPr>
            <a:spLocks noChangeArrowheads="1"/>
          </p:cNvSpPr>
          <p:nvPr/>
        </p:nvSpPr>
        <p:spPr bwMode="auto">
          <a:xfrm>
            <a:off x="6108294" y="908720"/>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自動組織化</a:t>
            </a:r>
            <a:br>
              <a:rPr lang="ja-JP" altLang="en-US" sz="1200">
                <a:solidFill>
                  <a:schemeClr val="accent2"/>
                </a:solidFill>
                <a:latin typeface="HG丸ｺﾞｼｯｸM-PRO" pitchFamily="50" charset="-128"/>
                <a:ea typeface="HG丸ｺﾞｼｯｸM-PRO" pitchFamily="50" charset="-128"/>
              </a:rPr>
            </a:br>
            <a:r>
              <a:rPr lang="ja-JP" altLang="en-US" sz="1200">
                <a:solidFill>
                  <a:schemeClr val="accent2"/>
                </a:solidFill>
                <a:latin typeface="HG丸ｺﾞｼｯｸM-PRO" pitchFamily="50" charset="-128"/>
                <a:ea typeface="HG丸ｺﾞｼｯｸM-PRO" pitchFamily="50" charset="-128"/>
              </a:rPr>
              <a:t>（自動メタデータ付与）</a:t>
            </a:r>
          </a:p>
        </p:txBody>
      </p:sp>
      <p:sp>
        <p:nvSpPr>
          <p:cNvPr id="1041414" name="AutoShape 6"/>
          <p:cNvSpPr>
            <a:spLocks noChangeArrowheads="1"/>
          </p:cNvSpPr>
          <p:nvPr/>
        </p:nvSpPr>
        <p:spPr bwMode="auto">
          <a:xfrm>
            <a:off x="3672208" y="3123855"/>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セマンティックウェブ技術の適用</a:t>
            </a:r>
          </a:p>
        </p:txBody>
      </p:sp>
      <p:sp>
        <p:nvSpPr>
          <p:cNvPr id="1041415" name="AutoShape 7"/>
          <p:cNvSpPr>
            <a:spLocks noChangeArrowheads="1"/>
          </p:cNvSpPr>
          <p:nvPr/>
        </p:nvSpPr>
        <p:spPr bwMode="auto">
          <a:xfrm>
            <a:off x="8693021" y="1110930"/>
            <a:ext cx="1667987"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利用者の</a:t>
            </a:r>
          </a:p>
          <a:p>
            <a:pPr>
              <a:defRPr/>
            </a:pPr>
            <a:r>
              <a:rPr lang="ja-JP" altLang="en-US" sz="1400" dirty="0">
                <a:solidFill>
                  <a:srgbClr val="0000FF"/>
                </a:solidFill>
                <a:latin typeface="HG丸ｺﾞｼｯｸM-PRO" pitchFamily="50" charset="-128"/>
                <a:ea typeface="HG丸ｺﾞｼｯｸM-PRO" pitchFamily="50" charset="-128"/>
              </a:rPr>
              <a:t>属性・知識の活用</a:t>
            </a:r>
          </a:p>
        </p:txBody>
      </p:sp>
      <p:sp>
        <p:nvSpPr>
          <p:cNvPr id="1041416" name="AutoShape 8"/>
          <p:cNvSpPr>
            <a:spLocks noChangeArrowheads="1"/>
          </p:cNvSpPr>
          <p:nvPr/>
        </p:nvSpPr>
        <p:spPr bwMode="auto">
          <a:xfrm>
            <a:off x="8583075" y="5030773"/>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人と人の</a:t>
            </a:r>
          </a:p>
          <a:p>
            <a:pPr>
              <a:defRPr/>
            </a:pPr>
            <a:r>
              <a:rPr lang="ja-JP" altLang="en-US" sz="1400" dirty="0">
                <a:solidFill>
                  <a:srgbClr val="0000FF"/>
                </a:solidFill>
                <a:latin typeface="HG丸ｺﾞｼｯｸM-PRO" pitchFamily="50" charset="-128"/>
                <a:ea typeface="HG丸ｺﾞｼｯｸM-PRO" pitchFamily="50" charset="-128"/>
              </a:rPr>
              <a:t>関連付け</a:t>
            </a:r>
          </a:p>
        </p:txBody>
      </p:sp>
      <p:sp>
        <p:nvSpPr>
          <p:cNvPr id="1041417" name="AutoShape 9"/>
          <p:cNvSpPr>
            <a:spLocks noChangeArrowheads="1"/>
          </p:cNvSpPr>
          <p:nvPr/>
        </p:nvSpPr>
        <p:spPr bwMode="auto">
          <a:xfrm>
            <a:off x="4463186" y="503077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情報と利用した人の</a:t>
            </a:r>
          </a:p>
          <a:p>
            <a:pPr>
              <a:defRPr/>
            </a:pPr>
            <a:r>
              <a:rPr lang="ja-JP" altLang="en-US" sz="1400" dirty="0">
                <a:solidFill>
                  <a:srgbClr val="0000FF"/>
                </a:solidFill>
                <a:latin typeface="HG丸ｺﾞｼｯｸM-PRO" pitchFamily="50" charset="-128"/>
                <a:ea typeface="HG丸ｺﾞｼｯｸM-PRO" pitchFamily="50" charset="-128"/>
              </a:rPr>
              <a:t>関係付け</a:t>
            </a:r>
          </a:p>
        </p:txBody>
      </p:sp>
      <p:cxnSp>
        <p:nvCxnSpPr>
          <p:cNvPr id="47116" name="AutoShape 11"/>
          <p:cNvCxnSpPr>
            <a:cxnSpLocks noChangeShapeType="1"/>
            <a:stCxn id="170" idx="3"/>
            <a:endCxn id="1041416" idx="0"/>
          </p:cNvCxnSpPr>
          <p:nvPr/>
        </p:nvCxnSpPr>
        <p:spPr bwMode="auto">
          <a:xfrm>
            <a:off x="8215316" y="4652469"/>
            <a:ext cx="845358" cy="378305"/>
          </a:xfrm>
          <a:prstGeom prst="straightConnector1">
            <a:avLst/>
          </a:prstGeom>
          <a:noFill/>
          <a:ln w="38100">
            <a:solidFill>
              <a:srgbClr val="6699FF"/>
            </a:solidFill>
            <a:round/>
            <a:headEnd/>
            <a:tailEnd type="triangle" w="med" len="med"/>
          </a:ln>
        </p:spPr>
      </p:cxnSp>
      <p:cxnSp>
        <p:nvCxnSpPr>
          <p:cNvPr id="47117" name="AutoShape 12"/>
          <p:cNvCxnSpPr>
            <a:cxnSpLocks noChangeShapeType="1"/>
            <a:stCxn id="1041411" idx="2"/>
            <a:endCxn id="1041412" idx="0"/>
          </p:cNvCxnSpPr>
          <p:nvPr/>
        </p:nvCxnSpPr>
        <p:spPr bwMode="auto">
          <a:xfrm rot="16200000" flipH="1">
            <a:off x="2087987" y="3111133"/>
            <a:ext cx="797607" cy="41276"/>
          </a:xfrm>
          <a:prstGeom prst="straightConnector1">
            <a:avLst/>
          </a:prstGeom>
          <a:noFill/>
          <a:ln w="38100">
            <a:solidFill>
              <a:srgbClr val="6699FF"/>
            </a:solidFill>
            <a:round/>
            <a:headEnd/>
            <a:tailEnd type="triangle" w="med" len="med"/>
          </a:ln>
        </p:spPr>
      </p:cxnSp>
      <p:cxnSp>
        <p:nvCxnSpPr>
          <p:cNvPr id="47118" name="AutoShape 13"/>
          <p:cNvCxnSpPr>
            <a:cxnSpLocks noChangeShapeType="1"/>
            <a:stCxn id="1041412" idx="3"/>
            <a:endCxn id="1041417" idx="1"/>
          </p:cNvCxnSpPr>
          <p:nvPr/>
        </p:nvCxnSpPr>
        <p:spPr bwMode="auto">
          <a:xfrm>
            <a:off x="3162778" y="3820016"/>
            <a:ext cx="1300409" cy="1500198"/>
          </a:xfrm>
          <a:prstGeom prst="straightConnector1">
            <a:avLst/>
          </a:prstGeom>
          <a:noFill/>
          <a:ln w="38100">
            <a:solidFill>
              <a:srgbClr val="6699FF"/>
            </a:solidFill>
            <a:round/>
            <a:headEnd/>
            <a:tailEnd type="triangle" w="med" len="med"/>
          </a:ln>
        </p:spPr>
      </p:cxnSp>
      <p:cxnSp>
        <p:nvCxnSpPr>
          <p:cNvPr id="47119" name="AutoShape 14"/>
          <p:cNvCxnSpPr>
            <a:cxnSpLocks noChangeShapeType="1"/>
            <a:stCxn id="1041416" idx="1"/>
            <a:endCxn id="1041417" idx="3"/>
          </p:cNvCxnSpPr>
          <p:nvPr/>
        </p:nvCxnSpPr>
        <p:spPr bwMode="auto">
          <a:xfrm rot="10800000">
            <a:off x="6315918" y="5320214"/>
            <a:ext cx="2267156" cy="1588"/>
          </a:xfrm>
          <a:prstGeom prst="straightConnector1">
            <a:avLst/>
          </a:prstGeom>
          <a:noFill/>
          <a:ln w="38100">
            <a:solidFill>
              <a:srgbClr val="6699FF"/>
            </a:solidFill>
            <a:round/>
            <a:headEnd/>
            <a:tailEnd type="triangle" w="med" len="med"/>
          </a:ln>
        </p:spPr>
      </p:cxnSp>
      <p:cxnSp>
        <p:nvCxnSpPr>
          <p:cNvPr id="47121" name="AutoShape 16"/>
          <p:cNvCxnSpPr>
            <a:cxnSpLocks noChangeShapeType="1"/>
            <a:stCxn id="1041430" idx="3"/>
            <a:endCxn id="1041413" idx="1"/>
          </p:cNvCxnSpPr>
          <p:nvPr/>
        </p:nvCxnSpPr>
        <p:spPr bwMode="auto">
          <a:xfrm flipV="1">
            <a:off x="5705579" y="1164110"/>
            <a:ext cx="402715" cy="671559"/>
          </a:xfrm>
          <a:prstGeom prst="straightConnector1">
            <a:avLst/>
          </a:prstGeom>
          <a:noFill/>
          <a:ln w="38100">
            <a:solidFill>
              <a:srgbClr val="6699FF"/>
            </a:solidFill>
            <a:round/>
            <a:headEnd/>
            <a:tailEnd type="triangle" w="med" len="med"/>
          </a:ln>
        </p:spPr>
      </p:cxnSp>
      <p:cxnSp>
        <p:nvCxnSpPr>
          <p:cNvPr id="47122" name="AutoShape 17"/>
          <p:cNvCxnSpPr>
            <a:cxnSpLocks noChangeShapeType="1"/>
            <a:stCxn id="1041412" idx="3"/>
            <a:endCxn id="1041414" idx="1"/>
          </p:cNvCxnSpPr>
          <p:nvPr/>
        </p:nvCxnSpPr>
        <p:spPr bwMode="auto">
          <a:xfrm flipV="1">
            <a:off x="3162778" y="3277088"/>
            <a:ext cx="509431" cy="542928"/>
          </a:xfrm>
          <a:prstGeom prst="straightConnector1">
            <a:avLst/>
          </a:prstGeom>
          <a:noFill/>
          <a:ln w="38100">
            <a:solidFill>
              <a:srgbClr val="6699FF"/>
            </a:solidFill>
            <a:round/>
            <a:headEnd/>
            <a:tailEnd type="triangle" w="med" len="med"/>
          </a:ln>
        </p:spPr>
      </p:cxnSp>
      <p:sp>
        <p:nvSpPr>
          <p:cNvPr id="1041426" name="AutoShape 18"/>
          <p:cNvSpPr>
            <a:spLocks noChangeArrowheads="1"/>
          </p:cNvSpPr>
          <p:nvPr/>
        </p:nvSpPr>
        <p:spPr bwMode="auto">
          <a:xfrm>
            <a:off x="4024298" y="2468253"/>
            <a:ext cx="2034786"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FRBR</a:t>
            </a:r>
            <a:r>
              <a:rPr lang="ja-JP" altLang="en-US" sz="1200" dirty="0">
                <a:solidFill>
                  <a:schemeClr val="accent2"/>
                </a:solidFill>
                <a:latin typeface="HG丸ｺﾞｼｯｸM-PRO" pitchFamily="50" charset="-128"/>
                <a:ea typeface="HG丸ｺﾞｼｯｸM-PRO" pitchFamily="50" charset="-128"/>
              </a:rPr>
              <a:t>的な概念での組織化</a:t>
            </a:r>
          </a:p>
        </p:txBody>
      </p:sp>
      <p:cxnSp>
        <p:nvCxnSpPr>
          <p:cNvPr id="47124" name="AutoShape 19"/>
          <p:cNvCxnSpPr>
            <a:cxnSpLocks noChangeShapeType="1"/>
            <a:stCxn id="1041430" idx="2"/>
            <a:endCxn id="1041426" idx="0"/>
          </p:cNvCxnSpPr>
          <p:nvPr/>
        </p:nvCxnSpPr>
        <p:spPr bwMode="auto">
          <a:xfrm rot="16200000" flipH="1">
            <a:off x="4660062" y="2086621"/>
            <a:ext cx="479351" cy="283910"/>
          </a:xfrm>
          <a:prstGeom prst="straightConnector1">
            <a:avLst/>
          </a:prstGeom>
          <a:noFill/>
          <a:ln w="38100">
            <a:solidFill>
              <a:srgbClr val="6699FF"/>
            </a:solidFill>
            <a:round/>
            <a:headEnd/>
            <a:tailEnd type="triangle" w="med" len="med"/>
          </a:ln>
        </p:spPr>
      </p:cxnSp>
      <p:sp>
        <p:nvSpPr>
          <p:cNvPr id="1041428" name="AutoShape 20"/>
          <p:cNvSpPr>
            <a:spLocks noChangeArrowheads="1"/>
          </p:cNvSpPr>
          <p:nvPr/>
        </p:nvSpPr>
        <p:spPr bwMode="auto">
          <a:xfrm>
            <a:off x="9525437" y="2338037"/>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個人情報保護</a:t>
            </a:r>
          </a:p>
        </p:txBody>
      </p:sp>
      <p:cxnSp>
        <p:nvCxnSpPr>
          <p:cNvPr id="47126" name="AutoShape 21"/>
          <p:cNvCxnSpPr>
            <a:cxnSpLocks noChangeShapeType="1"/>
            <a:stCxn id="1041415" idx="2"/>
            <a:endCxn id="1041428" idx="0"/>
          </p:cNvCxnSpPr>
          <p:nvPr/>
        </p:nvCxnSpPr>
        <p:spPr bwMode="auto">
          <a:xfrm rot="16200000" flipH="1">
            <a:off x="9484470" y="1732356"/>
            <a:ext cx="648224" cy="563136"/>
          </a:xfrm>
          <a:prstGeom prst="straightConnector1">
            <a:avLst/>
          </a:prstGeom>
          <a:noFill/>
          <a:ln w="38100">
            <a:solidFill>
              <a:srgbClr val="6699FF"/>
            </a:solidFill>
            <a:round/>
            <a:headEnd/>
            <a:tailEnd type="triangle" w="med" len="med"/>
          </a:ln>
        </p:spPr>
      </p:cxnSp>
      <p:sp>
        <p:nvSpPr>
          <p:cNvPr id="1041430" name="AutoShape 22"/>
          <p:cNvSpPr>
            <a:spLocks noChangeArrowheads="1"/>
          </p:cNvSpPr>
          <p:nvPr/>
        </p:nvSpPr>
        <p:spPr bwMode="auto">
          <a:xfrm>
            <a:off x="3809984" y="1682435"/>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組織化を容易にする機能</a:t>
            </a:r>
          </a:p>
        </p:txBody>
      </p:sp>
      <p:cxnSp>
        <p:nvCxnSpPr>
          <p:cNvPr id="47128" name="AutoShape 23"/>
          <p:cNvCxnSpPr>
            <a:cxnSpLocks noChangeShapeType="1"/>
            <a:stCxn id="1041411" idx="3"/>
            <a:endCxn id="1041430" idx="1"/>
          </p:cNvCxnSpPr>
          <p:nvPr/>
        </p:nvCxnSpPr>
        <p:spPr bwMode="auto">
          <a:xfrm flipV="1">
            <a:off x="3200802" y="1835669"/>
            <a:ext cx="609182" cy="727041"/>
          </a:xfrm>
          <a:prstGeom prst="straightConnector1">
            <a:avLst/>
          </a:prstGeom>
          <a:noFill/>
          <a:ln w="38100">
            <a:solidFill>
              <a:srgbClr val="6699FF"/>
            </a:solidFill>
            <a:round/>
            <a:headEnd/>
            <a:tailEnd type="triangle" w="med" len="med"/>
          </a:ln>
        </p:spPr>
      </p:cxnSp>
      <p:sp>
        <p:nvSpPr>
          <p:cNvPr id="1041432" name="AutoShape 24"/>
          <p:cNvSpPr>
            <a:spLocks noChangeArrowheads="1"/>
          </p:cNvSpPr>
          <p:nvPr/>
        </p:nvSpPr>
        <p:spPr bwMode="auto">
          <a:xfrm>
            <a:off x="6535681" y="2338037"/>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利用履歴を管理する機能</a:t>
            </a:r>
          </a:p>
        </p:txBody>
      </p:sp>
      <p:sp>
        <p:nvSpPr>
          <p:cNvPr id="1041433" name="AutoShape 25"/>
          <p:cNvSpPr>
            <a:spLocks noChangeArrowheads="1"/>
          </p:cNvSpPr>
          <p:nvPr/>
        </p:nvSpPr>
        <p:spPr bwMode="auto">
          <a:xfrm>
            <a:off x="6248441" y="1695095"/>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利用者属性を管理する機能</a:t>
            </a:r>
          </a:p>
        </p:txBody>
      </p:sp>
      <p:cxnSp>
        <p:nvCxnSpPr>
          <p:cNvPr id="47131" name="AutoShape 26"/>
          <p:cNvCxnSpPr>
            <a:cxnSpLocks noChangeShapeType="1"/>
            <a:stCxn id="1041415" idx="1"/>
            <a:endCxn id="1041433" idx="3"/>
          </p:cNvCxnSpPr>
          <p:nvPr/>
        </p:nvCxnSpPr>
        <p:spPr bwMode="auto">
          <a:xfrm rot="10800000" flipV="1">
            <a:off x="8299413" y="1400371"/>
            <a:ext cx="393609" cy="447957"/>
          </a:xfrm>
          <a:prstGeom prst="straightConnector1">
            <a:avLst/>
          </a:prstGeom>
          <a:noFill/>
          <a:ln w="38100">
            <a:solidFill>
              <a:srgbClr val="6699FF"/>
            </a:solidFill>
            <a:round/>
            <a:headEnd/>
            <a:tailEnd type="triangle" w="med" len="med"/>
          </a:ln>
        </p:spPr>
      </p:cxnSp>
      <p:cxnSp>
        <p:nvCxnSpPr>
          <p:cNvPr id="47132" name="AutoShape 27"/>
          <p:cNvCxnSpPr>
            <a:cxnSpLocks noChangeShapeType="1"/>
            <a:stCxn id="1041415" idx="2"/>
            <a:endCxn id="166" idx="3"/>
          </p:cNvCxnSpPr>
          <p:nvPr/>
        </p:nvCxnSpPr>
        <p:spPr bwMode="auto">
          <a:xfrm rot="5400000">
            <a:off x="8410508" y="1781959"/>
            <a:ext cx="1208655" cy="1024360"/>
          </a:xfrm>
          <a:prstGeom prst="straightConnector1">
            <a:avLst/>
          </a:prstGeom>
          <a:noFill/>
          <a:ln w="38100">
            <a:solidFill>
              <a:srgbClr val="6699FF"/>
            </a:solidFill>
            <a:round/>
            <a:headEnd/>
            <a:tailEnd type="triangle" w="med" len="med"/>
          </a:ln>
        </p:spPr>
      </p:cxnSp>
      <p:sp>
        <p:nvSpPr>
          <p:cNvPr id="1041449" name="AutoShape 41"/>
          <p:cNvSpPr>
            <a:spLocks noChangeArrowheads="1"/>
          </p:cNvSpPr>
          <p:nvPr/>
        </p:nvSpPr>
        <p:spPr bwMode="auto">
          <a:xfrm>
            <a:off x="4028741" y="1039493"/>
            <a:ext cx="144315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データマイニング</a:t>
            </a:r>
          </a:p>
        </p:txBody>
      </p:sp>
      <p:cxnSp>
        <p:nvCxnSpPr>
          <p:cNvPr id="47147" name="AutoShape 42"/>
          <p:cNvCxnSpPr>
            <a:cxnSpLocks noChangeShapeType="1"/>
            <a:stCxn id="1041411" idx="3"/>
            <a:endCxn id="1041449" idx="1"/>
          </p:cNvCxnSpPr>
          <p:nvPr/>
        </p:nvCxnSpPr>
        <p:spPr bwMode="auto">
          <a:xfrm flipV="1">
            <a:off x="3200803" y="1192727"/>
            <a:ext cx="827939" cy="1369983"/>
          </a:xfrm>
          <a:prstGeom prst="straightConnector1">
            <a:avLst/>
          </a:prstGeom>
          <a:noFill/>
          <a:ln w="38100">
            <a:solidFill>
              <a:srgbClr val="6699FF"/>
            </a:solidFill>
            <a:round/>
            <a:headEnd/>
            <a:tailEnd type="triangle" w="med" len="med"/>
          </a:ln>
        </p:spPr>
      </p:cxnSp>
      <p:cxnSp>
        <p:nvCxnSpPr>
          <p:cNvPr id="47153" name="AutoShape 48"/>
          <p:cNvCxnSpPr>
            <a:cxnSpLocks noChangeShapeType="1"/>
            <a:stCxn id="1041449" idx="3"/>
            <a:endCxn id="1041413" idx="1"/>
          </p:cNvCxnSpPr>
          <p:nvPr/>
        </p:nvCxnSpPr>
        <p:spPr bwMode="auto">
          <a:xfrm flipV="1">
            <a:off x="5471899" y="1164110"/>
            <a:ext cx="636394" cy="28617"/>
          </a:xfrm>
          <a:prstGeom prst="straightConnector1">
            <a:avLst/>
          </a:prstGeom>
          <a:noFill/>
          <a:ln w="38100">
            <a:solidFill>
              <a:srgbClr val="6699FF"/>
            </a:solidFill>
            <a:round/>
            <a:headEnd/>
            <a:tailEnd type="triangle" w="med" len="med"/>
          </a:ln>
        </p:spPr>
      </p:cxnSp>
      <p:sp>
        <p:nvSpPr>
          <p:cNvPr id="139" name="下矢印 138"/>
          <p:cNvSpPr/>
          <p:nvPr/>
        </p:nvSpPr>
        <p:spPr>
          <a:xfrm>
            <a:off x="4952992" y="5611524"/>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140" name="雲 139"/>
          <p:cNvSpPr/>
          <p:nvPr/>
        </p:nvSpPr>
        <p:spPr>
          <a:xfrm>
            <a:off x="2495600" y="5949280"/>
            <a:ext cx="5904656" cy="64807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solidFill>
                  <a:schemeClr val="tx1"/>
                </a:solidFill>
                <a:latin typeface="HG丸ｺﾞｼｯｸM-PRO" pitchFamily="50" charset="-128"/>
                <a:ea typeface="HG丸ｺﾞｼｯｸM-PRO" pitchFamily="50" charset="-128"/>
              </a:rPr>
              <a:t>これにより、ある程度、組織化が可能</a:t>
            </a:r>
          </a:p>
        </p:txBody>
      </p:sp>
      <p:sp>
        <p:nvSpPr>
          <p:cNvPr id="141" name="雲 140"/>
          <p:cNvSpPr/>
          <p:nvPr/>
        </p:nvSpPr>
        <p:spPr>
          <a:xfrm>
            <a:off x="1524000" y="89661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166" name="AutoShape 4"/>
          <p:cNvSpPr>
            <a:spLocks noChangeArrowheads="1"/>
          </p:cNvSpPr>
          <p:nvPr/>
        </p:nvSpPr>
        <p:spPr bwMode="auto">
          <a:xfrm>
            <a:off x="6667504" y="2754005"/>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専門家の知識を集約</a:t>
            </a:r>
          </a:p>
        </p:txBody>
      </p:sp>
      <p:sp>
        <p:nvSpPr>
          <p:cNvPr id="167" name="AutoShape 5"/>
          <p:cNvSpPr>
            <a:spLocks noChangeArrowheads="1"/>
          </p:cNvSpPr>
          <p:nvPr/>
        </p:nvSpPr>
        <p:spPr bwMode="auto">
          <a:xfrm>
            <a:off x="6738942" y="3897013"/>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個人の知識を集約</a:t>
            </a:r>
          </a:p>
        </p:txBody>
      </p:sp>
      <p:sp>
        <p:nvSpPr>
          <p:cNvPr id="168" name="AutoShape 8"/>
          <p:cNvSpPr>
            <a:spLocks noChangeArrowheads="1"/>
          </p:cNvSpPr>
          <p:nvPr/>
        </p:nvSpPr>
        <p:spPr bwMode="auto">
          <a:xfrm>
            <a:off x="6381753" y="3266174"/>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ナレッジのデータベース化</a:t>
            </a:r>
          </a:p>
        </p:txBody>
      </p:sp>
      <p:cxnSp>
        <p:nvCxnSpPr>
          <p:cNvPr id="169" name="AutoShape 11"/>
          <p:cNvCxnSpPr>
            <a:cxnSpLocks noChangeShapeType="1"/>
            <a:stCxn id="166" idx="2"/>
            <a:endCxn id="168" idx="0"/>
          </p:cNvCxnSpPr>
          <p:nvPr/>
        </p:nvCxnSpPr>
        <p:spPr bwMode="auto">
          <a:xfrm rot="5400000">
            <a:off x="7214298" y="2895391"/>
            <a:ext cx="223245" cy="518320"/>
          </a:xfrm>
          <a:prstGeom prst="straightConnector1">
            <a:avLst/>
          </a:prstGeom>
          <a:noFill/>
          <a:ln w="38100">
            <a:solidFill>
              <a:srgbClr val="6699FF"/>
            </a:solidFill>
            <a:round/>
            <a:headEnd/>
            <a:tailEnd type="triangle" w="med" len="med"/>
          </a:ln>
        </p:spPr>
      </p:cxnSp>
      <p:sp>
        <p:nvSpPr>
          <p:cNvPr id="170" name="AutoShape 30"/>
          <p:cNvSpPr>
            <a:spLocks noChangeArrowheads="1"/>
          </p:cNvSpPr>
          <p:nvPr/>
        </p:nvSpPr>
        <p:spPr bwMode="auto">
          <a:xfrm>
            <a:off x="6524628" y="4294924"/>
            <a:ext cx="1690688"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ソーシャルネットワーク</a:t>
            </a:r>
          </a:p>
          <a:p>
            <a:pPr>
              <a:defRPr/>
            </a:pPr>
            <a:r>
              <a:rPr lang="ja-JP" altLang="en-US" sz="1200" dirty="0">
                <a:solidFill>
                  <a:schemeClr val="accent2"/>
                </a:solidFill>
                <a:latin typeface="HG丸ｺﾞｼｯｸM-PRO" pitchFamily="50" charset="-128"/>
                <a:ea typeface="HG丸ｺﾞｼｯｸM-PRO" pitchFamily="50" charset="-128"/>
              </a:rPr>
              <a:t>フォークソノミー</a:t>
            </a:r>
          </a:p>
        </p:txBody>
      </p:sp>
      <p:cxnSp>
        <p:nvCxnSpPr>
          <p:cNvPr id="171" name="AutoShape 31"/>
          <p:cNvCxnSpPr>
            <a:cxnSpLocks noChangeShapeType="1"/>
            <a:stCxn id="167" idx="2"/>
            <a:endCxn id="170" idx="0"/>
          </p:cNvCxnSpPr>
          <p:nvPr/>
        </p:nvCxnSpPr>
        <p:spPr bwMode="auto">
          <a:xfrm rot="5400000">
            <a:off x="7458752" y="4097159"/>
            <a:ext cx="108986" cy="286545"/>
          </a:xfrm>
          <a:prstGeom prst="straightConnector1">
            <a:avLst/>
          </a:prstGeom>
          <a:noFill/>
          <a:ln w="38100">
            <a:solidFill>
              <a:srgbClr val="6699FF"/>
            </a:solidFill>
            <a:round/>
            <a:headEnd/>
            <a:tailEnd type="triangle" w="med" len="med"/>
          </a:ln>
        </p:spPr>
      </p:cxnSp>
      <p:cxnSp>
        <p:nvCxnSpPr>
          <p:cNvPr id="201" name="AutoShape 27"/>
          <p:cNvCxnSpPr>
            <a:cxnSpLocks noChangeShapeType="1"/>
            <a:stCxn id="1041415" idx="1"/>
            <a:endCxn id="1041432" idx="3"/>
          </p:cNvCxnSpPr>
          <p:nvPr/>
        </p:nvCxnSpPr>
        <p:spPr bwMode="auto">
          <a:xfrm rot="10800000" flipV="1">
            <a:off x="8431277" y="1400371"/>
            <a:ext cx="261745" cy="1090899"/>
          </a:xfrm>
          <a:prstGeom prst="straightConnector1">
            <a:avLst/>
          </a:prstGeom>
          <a:noFill/>
          <a:ln w="38100">
            <a:solidFill>
              <a:srgbClr val="6699FF"/>
            </a:solidFill>
            <a:round/>
            <a:headEnd/>
            <a:tailEnd type="triangle" w="med" len="med"/>
          </a:ln>
        </p:spPr>
      </p:cxnSp>
      <p:cxnSp>
        <p:nvCxnSpPr>
          <p:cNvPr id="204" name="AutoShape 27"/>
          <p:cNvCxnSpPr>
            <a:cxnSpLocks noChangeShapeType="1"/>
            <a:stCxn id="1041415" idx="2"/>
            <a:endCxn id="167" idx="3"/>
          </p:cNvCxnSpPr>
          <p:nvPr/>
        </p:nvCxnSpPr>
        <p:spPr bwMode="auto">
          <a:xfrm rot="5400000">
            <a:off x="7874723" y="2389182"/>
            <a:ext cx="2351663" cy="952922"/>
          </a:xfrm>
          <a:prstGeom prst="straightConnector1">
            <a:avLst/>
          </a:prstGeom>
          <a:noFill/>
          <a:ln w="38100">
            <a:solidFill>
              <a:srgbClr val="6699FF"/>
            </a:solidFill>
            <a:round/>
            <a:headEnd/>
            <a:tailEnd type="triangle" w="med" len="med"/>
          </a:ln>
        </p:spPr>
      </p:cxnSp>
      <p:cxnSp>
        <p:nvCxnSpPr>
          <p:cNvPr id="210" name="AutoShape 27"/>
          <p:cNvCxnSpPr>
            <a:cxnSpLocks noChangeShapeType="1"/>
            <a:stCxn id="1041415" idx="2"/>
            <a:endCxn id="1041416" idx="0"/>
          </p:cNvCxnSpPr>
          <p:nvPr/>
        </p:nvCxnSpPr>
        <p:spPr bwMode="auto">
          <a:xfrm rot="5400000">
            <a:off x="7623365" y="3127122"/>
            <a:ext cx="3340961" cy="466340"/>
          </a:xfrm>
          <a:prstGeom prst="straightConnector1">
            <a:avLst/>
          </a:prstGeom>
          <a:noFill/>
          <a:ln w="38100">
            <a:solidFill>
              <a:srgbClr val="6699FF"/>
            </a:solidFill>
            <a:round/>
            <a:headEnd/>
            <a:tailEnd type="triangle" w="med" len="med"/>
          </a:ln>
        </p:spPr>
      </p:cxnSp>
      <p:sp>
        <p:nvSpPr>
          <p:cNvPr id="216" name="下矢印 215"/>
          <p:cNvSpPr/>
          <p:nvPr/>
        </p:nvSpPr>
        <p:spPr>
          <a:xfrm>
            <a:off x="2095472" y="1968186"/>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44" name="スライド番号プレースホルダ 43"/>
          <p:cNvSpPr>
            <a:spLocks noGrp="1"/>
          </p:cNvSpPr>
          <p:nvPr>
            <p:ph type="sldNum" sz="quarter" idx="11"/>
          </p:nvPr>
        </p:nvSpPr>
        <p:spPr>
          <a:xfrm>
            <a:off x="4583832" y="6237313"/>
            <a:ext cx="2895600" cy="365125"/>
          </a:xfrm>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6</a:t>
            </a:fld>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58371943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デジタルアーカイブの新しい規格　</a:t>
            </a:r>
            <a:r>
              <a:rPr lang="en-US" altLang="ja-JP" dirty="0" smtClean="0"/>
              <a:t>IIIF</a:t>
            </a:r>
            <a:endParaRPr kumimoji="1" lang="ja-JP" altLang="en-US" dirty="0"/>
          </a:p>
        </p:txBody>
      </p:sp>
      <p:sp>
        <p:nvSpPr>
          <p:cNvPr id="5" name="コンテンツ プレースホルダー 4"/>
          <p:cNvSpPr>
            <a:spLocks noGrp="1"/>
          </p:cNvSpPr>
          <p:nvPr>
            <p:ph sz="half" idx="1"/>
          </p:nvPr>
        </p:nvSpPr>
        <p:spPr/>
        <p:txBody>
          <a:bodyPr>
            <a:normAutofit lnSpcReduction="10000"/>
          </a:bodyPr>
          <a:lstStyle/>
          <a:p>
            <a:r>
              <a:rPr lang="ja-JP" altLang="en-US" dirty="0"/>
              <a:t>デジタルアーカイブにおいて画像を公開し共有するための国際的な</a:t>
            </a:r>
            <a:r>
              <a:rPr lang="ja-JP" altLang="en-US" dirty="0" smtClean="0"/>
              <a:t>枠組み</a:t>
            </a:r>
            <a:endParaRPr lang="en-US" altLang="ja-JP" dirty="0" smtClean="0"/>
          </a:p>
          <a:p>
            <a:r>
              <a:rPr lang="ja-JP" altLang="en-US" dirty="0"/>
              <a:t>画像データやそれに対する注釈情報等のコンピュータ間でのやりとりの仕方を各機関の間で一元化することによって、利用者が色々な使い方を自由に選べるように</a:t>
            </a:r>
            <a:r>
              <a:rPr lang="ja-JP" altLang="en-US" dirty="0" smtClean="0"/>
              <a:t>する</a:t>
            </a:r>
            <a:endParaRPr lang="en-US" altLang="ja-JP" dirty="0" smtClean="0"/>
          </a:p>
          <a:p>
            <a:r>
              <a:rPr lang="en-US" altLang="ja-JP" dirty="0" smtClean="0"/>
              <a:t>IIIF</a:t>
            </a:r>
            <a:r>
              <a:rPr lang="ja-JP" altLang="en-US" dirty="0" smtClean="0"/>
              <a:t>コンソーシアム設立</a:t>
            </a:r>
            <a:endParaRPr lang="en-US" altLang="ja-JP" dirty="0" smtClean="0"/>
          </a:p>
          <a:p>
            <a:pPr lvl="1"/>
            <a:r>
              <a:rPr lang="ja-JP" altLang="en-US" dirty="0" smtClean="0"/>
              <a:t>「インターネット上</a:t>
            </a:r>
            <a:r>
              <a:rPr lang="ja-JP" altLang="en-US" dirty="0"/>
              <a:t>の画像ベースの情報資源の多くは、これまでサイロの中に閉じ込められてきたが、</a:t>
            </a:r>
            <a:r>
              <a:rPr lang="en-US" altLang="ja-JP" dirty="0"/>
              <a:t>IIIF</a:t>
            </a:r>
            <a:r>
              <a:rPr lang="ja-JP" altLang="en-US" dirty="0"/>
              <a:t>はそういった画像の表示や操作、アノテーションなどの仕方を世界中で共通化できるように支援</a:t>
            </a:r>
            <a:r>
              <a:rPr lang="ja-JP" altLang="en-US" dirty="0" smtClean="0"/>
              <a:t>する」</a:t>
            </a:r>
            <a:endParaRPr lang="en-US" altLang="ja-JP" dirty="0" smtClean="0"/>
          </a:p>
          <a:p>
            <a:r>
              <a:rPr lang="en-US" altLang="ja-JP" dirty="0">
                <a:hlinkClick r:id="rId2"/>
              </a:rPr>
              <a:t>IIIF Image </a:t>
            </a:r>
            <a:r>
              <a:rPr lang="en-US" altLang="ja-JP" dirty="0" smtClean="0">
                <a:hlinkClick r:id="rId2"/>
              </a:rPr>
              <a:t>API</a:t>
            </a:r>
            <a:endParaRPr lang="en-US" altLang="ja-JP" dirty="0" smtClean="0"/>
          </a:p>
          <a:p>
            <a:pPr lvl="1"/>
            <a:endParaRPr kumimoji="1" lang="ja-JP" altLang="en-US" dirty="0"/>
          </a:p>
        </p:txBody>
      </p:sp>
      <p:sp>
        <p:nvSpPr>
          <p:cNvPr id="6" name="コンテンツ プレースホルダー 5"/>
          <p:cNvSpPr>
            <a:spLocks noGrp="1"/>
          </p:cNvSpPr>
          <p:nvPr>
            <p:ph sz="half" idx="2"/>
          </p:nvPr>
        </p:nvSpPr>
        <p:spPr/>
        <p:txBody>
          <a:bodyPr>
            <a:normAutofit lnSpcReduction="10000"/>
          </a:bodyPr>
          <a:lstStyle/>
          <a:p>
            <a:r>
              <a:rPr lang="en-US" altLang="ja-JP" dirty="0">
                <a:hlinkClick r:id="rId3"/>
              </a:rPr>
              <a:t>IIIF Presentation </a:t>
            </a:r>
            <a:r>
              <a:rPr lang="en-US" altLang="ja-JP" dirty="0" smtClean="0">
                <a:hlinkClick r:id="rId3"/>
              </a:rPr>
              <a:t>API</a:t>
            </a:r>
            <a:endParaRPr lang="en-US" altLang="ja-JP" dirty="0" smtClean="0"/>
          </a:p>
          <a:p>
            <a:pPr lvl="1"/>
            <a:r>
              <a:rPr lang="en-US" altLang="ja-JP" dirty="0" smtClean="0"/>
              <a:t>IIIF </a:t>
            </a:r>
            <a:r>
              <a:rPr lang="en-US" altLang="ja-JP" dirty="0"/>
              <a:t>Presentation API</a:t>
            </a:r>
            <a:r>
              <a:rPr lang="ja-JP" altLang="en-US" dirty="0"/>
              <a:t>に沿った形式の</a:t>
            </a:r>
            <a:r>
              <a:rPr lang="en-US" altLang="ja-JP" dirty="0"/>
              <a:t>JSON</a:t>
            </a:r>
            <a:r>
              <a:rPr lang="ja-JP" altLang="en-US" dirty="0"/>
              <a:t>ファイルで画像ファイルの情報をサーバに置いておくとどこのどのビューワでも自由に表示できるし画像上に注釈を付けたりすることもできる</a:t>
            </a:r>
            <a:r>
              <a:rPr lang="ja-JP" altLang="en-US" dirty="0" smtClean="0"/>
              <a:t>。</a:t>
            </a:r>
            <a:endParaRPr lang="en-US" altLang="ja-JP" dirty="0" smtClean="0"/>
          </a:p>
          <a:p>
            <a:pPr lvl="2"/>
            <a:r>
              <a:rPr lang="ja-JP" altLang="en-US" dirty="0"/>
              <a:t>いくつかの選択肢の中から好きなビューワを選んで使える</a:t>
            </a:r>
          </a:p>
          <a:p>
            <a:pPr lvl="2"/>
            <a:r>
              <a:rPr lang="en-US" altLang="ja-JP" dirty="0"/>
              <a:t>•</a:t>
            </a:r>
            <a:r>
              <a:rPr lang="ja-JP" altLang="en-US" dirty="0"/>
              <a:t>どこのサーバで公開されていても一つのビューワの中で一元的に</a:t>
            </a:r>
            <a:r>
              <a:rPr lang="ja-JP" altLang="en-US" dirty="0" smtClean="0"/>
              <a:t>扱える</a:t>
            </a:r>
            <a:endParaRPr lang="en-US" altLang="ja-JP" dirty="0" smtClean="0"/>
          </a:p>
          <a:p>
            <a:r>
              <a:rPr lang="en-US" altLang="ja-JP" dirty="0" err="1">
                <a:hlinkClick r:id="rId4"/>
              </a:rPr>
              <a:t>IIPImage</a:t>
            </a:r>
            <a:r>
              <a:rPr lang="en-US" altLang="ja-JP" dirty="0">
                <a:hlinkClick r:id="rId4"/>
              </a:rPr>
              <a:t> </a:t>
            </a:r>
            <a:r>
              <a:rPr lang="en-US" altLang="ja-JP" dirty="0" smtClean="0">
                <a:hlinkClick r:id="rId4"/>
              </a:rPr>
              <a:t>Server</a:t>
            </a:r>
            <a:endParaRPr lang="en-US" altLang="ja-JP" dirty="0" smtClean="0"/>
          </a:p>
          <a:p>
            <a:pPr lvl="1"/>
            <a:endParaRPr lang="en-US" altLang="ja-JP" dirty="0" smtClean="0"/>
          </a:p>
          <a:p>
            <a:endParaRPr lang="ja-JP" altLang="en-US" dirty="0"/>
          </a:p>
          <a:p>
            <a:pPr lvl="1"/>
            <a:endParaRPr kumimoji="1" lang="ja-JP" altLang="en-US" dirty="0"/>
          </a:p>
        </p:txBody>
      </p:sp>
    </p:spTree>
    <p:extLst>
      <p:ext uri="{BB962C8B-B14F-4D97-AF65-F5344CB8AC3E}">
        <p14:creationId xmlns:p14="http://schemas.microsoft.com/office/powerpoint/2010/main" val="30365926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altLang="ja-JP" dirty="0"/>
              <a:t>Linked Open Data</a:t>
            </a:r>
            <a:r>
              <a:rPr lang="ja-JP" altLang="en-US" dirty="0"/>
              <a:t>化の推進</a:t>
            </a:r>
            <a:endParaRPr kumimoji="1" lang="ja-JP" altLang="en-US" dirty="0"/>
          </a:p>
        </p:txBody>
      </p:sp>
    </p:spTree>
    <p:extLst>
      <p:ext uri="{BB962C8B-B14F-4D97-AF65-F5344CB8AC3E}">
        <p14:creationId xmlns:p14="http://schemas.microsoft.com/office/powerpoint/2010/main" val="3506421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 </a:t>
            </a:r>
            <a:r>
              <a:rPr lang="en-US" altLang="ja-JP" dirty="0" smtClean="0"/>
              <a:t>Linked </a:t>
            </a:r>
            <a:r>
              <a:rPr lang="en-US" altLang="ja-JP" dirty="0"/>
              <a:t>Open Data</a:t>
            </a:r>
            <a:r>
              <a:rPr lang="ja-JP" altLang="en-US" dirty="0"/>
              <a:t>化の推進</a:t>
            </a:r>
            <a:endParaRPr kumimoji="1" lang="ja-JP" altLang="en-US" dirty="0"/>
          </a:p>
        </p:txBody>
      </p:sp>
      <p:pic>
        <p:nvPicPr>
          <p:cNvPr id="3" name="図 2"/>
          <p:cNvPicPr>
            <a:picLocks noChangeAspect="1"/>
          </p:cNvPicPr>
          <p:nvPr/>
        </p:nvPicPr>
        <p:blipFill>
          <a:blip r:embed="rId3"/>
          <a:stretch>
            <a:fillRect/>
          </a:stretch>
        </p:blipFill>
        <p:spPr>
          <a:xfrm>
            <a:off x="477711" y="1013675"/>
            <a:ext cx="6800850" cy="4076700"/>
          </a:xfrm>
          <a:prstGeom prst="rect">
            <a:avLst/>
          </a:prstGeom>
        </p:spPr>
      </p:pic>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9737" y="760287"/>
            <a:ext cx="4313731" cy="3173214"/>
          </a:xfrm>
          <a:prstGeom prst="rect">
            <a:avLst/>
          </a:prstGeom>
        </p:spPr>
      </p:pic>
      <p:pic>
        <p:nvPicPr>
          <p:cNvPr id="5" name="図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37773" y="2162643"/>
            <a:ext cx="3551964" cy="2584890"/>
          </a:xfrm>
          <a:prstGeom prst="rect">
            <a:avLst/>
          </a:prstGeom>
        </p:spPr>
      </p:pic>
      <p:pic>
        <p:nvPicPr>
          <p:cNvPr id="6" name="図 5"/>
          <p:cNvPicPr>
            <a:picLocks noChangeAspect="1"/>
          </p:cNvPicPr>
          <p:nvPr/>
        </p:nvPicPr>
        <p:blipFill>
          <a:blip r:embed="rId6"/>
          <a:stretch>
            <a:fillRect/>
          </a:stretch>
        </p:blipFill>
        <p:spPr>
          <a:xfrm>
            <a:off x="81265" y="3455088"/>
            <a:ext cx="4444101" cy="2989255"/>
          </a:xfrm>
          <a:prstGeom prst="rect">
            <a:avLst/>
          </a:prstGeom>
        </p:spPr>
      </p:pic>
      <p:pic>
        <p:nvPicPr>
          <p:cNvPr id="7" name="図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25366" y="4782829"/>
            <a:ext cx="7229220" cy="1804991"/>
          </a:xfrm>
          <a:prstGeom prst="rect">
            <a:avLst/>
          </a:prstGeom>
        </p:spPr>
      </p:pic>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456399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901700" cy="6823391"/>
          </a:xfrm>
        </p:spPr>
        <p:txBody>
          <a:bodyPr vert="eaVert">
            <a:normAutofit fontScale="90000"/>
          </a:bodyPr>
          <a:lstStyle/>
          <a:p>
            <a:r>
              <a:rPr lang="ja-JP" altLang="en-US" dirty="0"/>
              <a:t>☆出版情報を含めた書誌関連</a:t>
            </a:r>
            <a:r>
              <a:rPr lang="en-US" altLang="ja-JP" dirty="0"/>
              <a:t>ER</a:t>
            </a:r>
            <a:r>
              <a:rPr lang="ja-JP" altLang="en-US" dirty="0"/>
              <a:t>図</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Tree>
    <p:extLst>
      <p:ext uri="{BB962C8B-B14F-4D97-AF65-F5344CB8AC3E}">
        <p14:creationId xmlns:p14="http://schemas.microsoft.com/office/powerpoint/2010/main" val="15423911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821690" cy="6823391"/>
          </a:xfrm>
        </p:spPr>
        <p:txBody>
          <a:bodyPr vert="eaVert"/>
          <a:lstStyle/>
          <a:p>
            <a:r>
              <a:rPr lang="ja-JP" altLang="en-US" dirty="0"/>
              <a:t>☆ </a:t>
            </a:r>
            <a:r>
              <a:rPr kumimoji="1" lang="en-US" altLang="ja-JP" dirty="0" smtClean="0"/>
              <a:t>Open Data</a:t>
            </a:r>
            <a:r>
              <a:rPr kumimoji="1" lang="ja-JP" altLang="en-US" dirty="0" smtClean="0"/>
              <a:t>の定義</a:t>
            </a:r>
            <a:endParaRPr kumimoji="1" lang="ja-JP" altLang="en-US" dirty="0"/>
          </a:p>
        </p:txBody>
      </p:sp>
      <p:graphicFrame>
        <p:nvGraphicFramePr>
          <p:cNvPr id="3" name="オブジェクト 2"/>
          <p:cNvGraphicFramePr>
            <a:graphicFrameLocks noChangeAspect="1"/>
          </p:cNvGraphicFramePr>
          <p:nvPr>
            <p:extLst/>
          </p:nvPr>
        </p:nvGraphicFramePr>
        <p:xfrm>
          <a:off x="1143000" y="34609"/>
          <a:ext cx="12401550" cy="6823392"/>
        </p:xfrm>
        <a:graphic>
          <a:graphicData uri="http://schemas.openxmlformats.org/presentationml/2006/ole">
            <mc:AlternateContent xmlns:mc="http://schemas.openxmlformats.org/markup-compatibility/2006">
              <mc:Choice xmlns:v="urn:schemas-microsoft-com:vml" Requires="v">
                <p:oleObj spid="_x0000_s8201" name="Visio" r:id="rId5" imgW="6676813" imgH="4038600" progId="Visio.Drawing.15">
                  <p:embed/>
                </p:oleObj>
              </mc:Choice>
              <mc:Fallback>
                <p:oleObj name="Visio" r:id="rId5" imgW="6676813" imgH="4038600" progId="Visio.Drawing.15">
                  <p:embed/>
                  <p:pic>
                    <p:nvPicPr>
                      <p:cNvPr id="0" name=""/>
                      <p:cNvPicPr/>
                      <p:nvPr/>
                    </p:nvPicPr>
                    <p:blipFill>
                      <a:blip r:embed="rId6"/>
                      <a:stretch>
                        <a:fillRect/>
                      </a:stretch>
                    </p:blipFill>
                    <p:spPr>
                      <a:xfrm>
                        <a:off x="1143000" y="34609"/>
                        <a:ext cx="12401550" cy="6823392"/>
                      </a:xfrm>
                      <a:prstGeom prst="rect">
                        <a:avLst/>
                      </a:prstGeom>
                    </p:spPr>
                  </p:pic>
                </p:oleObj>
              </mc:Fallback>
            </mc:AlternateContent>
          </a:graphicData>
        </a:graphic>
      </p:graphicFrame>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20468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a:xfrm>
            <a:off x="0" y="-77847"/>
            <a:ext cx="12192000" cy="732024"/>
          </a:xfrm>
        </p:spPr>
        <p:txBody>
          <a:bodyPr>
            <a:noAutofit/>
          </a:bodyPr>
          <a:lstStyle/>
          <a:p>
            <a:r>
              <a:rPr lang="ja-JP" altLang="en-US" sz="4000" dirty="0"/>
              <a:t>「ナショナルアーカイブ」の構築を目指して</a:t>
            </a:r>
          </a:p>
        </p:txBody>
      </p:sp>
      <p:grpSp>
        <p:nvGrpSpPr>
          <p:cNvPr id="6" name="グループ化 5"/>
          <p:cNvGrpSpPr/>
          <p:nvPr/>
        </p:nvGrpSpPr>
        <p:grpSpPr>
          <a:xfrm>
            <a:off x="1507666" y="626969"/>
            <a:ext cx="10232050" cy="5720778"/>
            <a:chOff x="-7232" y="670107"/>
            <a:chExt cx="10232050" cy="5822769"/>
          </a:xfrm>
        </p:grpSpPr>
        <p:sp>
          <p:nvSpPr>
            <p:cNvPr id="51" name="上矢印 50"/>
            <p:cNvSpPr/>
            <p:nvPr/>
          </p:nvSpPr>
          <p:spPr>
            <a:xfrm>
              <a:off x="2695920" y="1871677"/>
              <a:ext cx="977000" cy="205944"/>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4" name="上矢印 103"/>
            <p:cNvSpPr/>
            <p:nvPr/>
          </p:nvSpPr>
          <p:spPr>
            <a:xfrm>
              <a:off x="5968289" y="1892386"/>
              <a:ext cx="1017041" cy="196848"/>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1" name="正方形/長方形 110"/>
            <p:cNvSpPr/>
            <p:nvPr/>
          </p:nvSpPr>
          <p:spPr>
            <a:xfrm>
              <a:off x="1655647" y="3543611"/>
              <a:ext cx="7441007" cy="1961224"/>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10" name="正方形/長方形 109"/>
            <p:cNvSpPr/>
            <p:nvPr/>
          </p:nvSpPr>
          <p:spPr>
            <a:xfrm>
              <a:off x="1839112" y="5616067"/>
              <a:ext cx="7303977" cy="824892"/>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grpSp>
          <p:nvGrpSpPr>
            <p:cNvPr id="50" name="グループ化 49"/>
            <p:cNvGrpSpPr/>
            <p:nvPr/>
          </p:nvGrpSpPr>
          <p:grpSpPr>
            <a:xfrm>
              <a:off x="1920209" y="5130326"/>
              <a:ext cx="1123156" cy="1090538"/>
              <a:chOff x="911946" y="4719138"/>
              <a:chExt cx="1029590" cy="1210753"/>
            </a:xfrm>
          </p:grpSpPr>
          <p:cxnSp>
            <p:nvCxnSpPr>
              <p:cNvPr id="9" name="直線コネクタ 8"/>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32" name="グループ化 31"/>
              <p:cNvGrpSpPr/>
              <p:nvPr/>
            </p:nvGrpSpPr>
            <p:grpSpPr>
              <a:xfrm>
                <a:off x="1647588" y="5603263"/>
                <a:ext cx="293948" cy="322310"/>
                <a:chOff x="1415441" y="4359058"/>
                <a:chExt cx="1102291" cy="776613"/>
              </a:xfrm>
            </p:grpSpPr>
            <p:sp>
              <p:nvSpPr>
                <p:cNvPr id="33" name="二等辺三角形 3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4" name="台形 3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36" name="グループ化 35"/>
              <p:cNvGrpSpPr/>
              <p:nvPr/>
            </p:nvGrpSpPr>
            <p:grpSpPr>
              <a:xfrm>
                <a:off x="1050142" y="4719138"/>
                <a:ext cx="718955" cy="464171"/>
                <a:chOff x="1415441" y="4359058"/>
                <a:chExt cx="1102291" cy="776613"/>
              </a:xfrm>
            </p:grpSpPr>
            <p:sp>
              <p:nvSpPr>
                <p:cNvPr id="37" name="二等辺三角形 3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8" name="台形 3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0" name="グループ化 39"/>
              <p:cNvGrpSpPr/>
              <p:nvPr/>
            </p:nvGrpSpPr>
            <p:grpSpPr>
              <a:xfrm>
                <a:off x="1281679" y="5607581"/>
                <a:ext cx="293948" cy="322310"/>
                <a:chOff x="1415441" y="4359058"/>
                <a:chExt cx="1102291" cy="776613"/>
              </a:xfrm>
            </p:grpSpPr>
            <p:sp>
              <p:nvSpPr>
                <p:cNvPr id="41" name="二等辺三角形 4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2" name="台形 4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3" name="グループ化 42"/>
              <p:cNvGrpSpPr/>
              <p:nvPr/>
            </p:nvGrpSpPr>
            <p:grpSpPr>
              <a:xfrm>
                <a:off x="911946" y="5603263"/>
                <a:ext cx="293948" cy="322310"/>
                <a:chOff x="1415441" y="4359058"/>
                <a:chExt cx="1102291" cy="776613"/>
              </a:xfrm>
            </p:grpSpPr>
            <p:sp>
              <p:nvSpPr>
                <p:cNvPr id="44" name="二等辺三角形 4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5" name="台形 4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46" name="角丸四角形 45"/>
            <p:cNvSpPr/>
            <p:nvPr/>
          </p:nvSpPr>
          <p:spPr>
            <a:xfrm>
              <a:off x="1807248" y="2096680"/>
              <a:ext cx="5355197" cy="2638021"/>
            </a:xfrm>
            <a:prstGeom prst="roundRect">
              <a:avLst/>
            </a:prstGeom>
            <a:noFill/>
            <a:ln w="57150" cmpd="dbl">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　</a:t>
              </a:r>
              <a:r>
                <a:rPr lang="ja-JP" altLang="en-US" sz="2000" i="1" dirty="0">
                  <a:solidFill>
                    <a:prstClr val="black"/>
                  </a:solidFill>
                  <a:latin typeface="Meiryo UI" panose="020B0604030504040204" pitchFamily="50" charset="-128"/>
                  <a:ea typeface="Meiryo UI" panose="020B0604030504040204" pitchFamily="50" charset="-128"/>
                </a:rPr>
                <a:t>国立国会図書館が果たす役割</a:t>
              </a:r>
              <a:endParaRPr lang="en-US" altLang="ja-JP" sz="2000" i="1"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600" dirty="0">
                <a:solidFill>
                  <a:prstClr val="black"/>
                </a:solidFill>
                <a:latin typeface="Meiryo UI" panose="020B0604030504040204" pitchFamily="50" charset="-128"/>
                <a:ea typeface="Meiryo UI" panose="020B0604030504040204" pitchFamily="50" charset="-128"/>
              </a:endParaRPr>
            </a:p>
            <a:p>
              <a:endParaRPr lang="en-US" altLang="ja-JP" sz="800" dirty="0">
                <a:solidFill>
                  <a:prstClr val="black"/>
                </a:solidFill>
                <a:latin typeface="Meiryo UI" panose="020B0604030504040204" pitchFamily="50" charset="-128"/>
                <a:ea typeface="Meiryo UI" panose="020B0604030504040204" pitchFamily="50" charset="-128"/>
              </a:endParaRPr>
            </a:p>
            <a:p>
              <a:pPr marL="108000" indent="-457200">
                <a:lnSpc>
                  <a:spcPct val="90000"/>
                </a:lnSpc>
              </a:pPr>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恒久的保存基盤の整備</a:t>
              </a:r>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・アーカイブ構築のための法整備（孤児著作物への対策等）への協力　・維持困難アーカイブのコンテンツ保護　・各図書館がデジタル化した入手困難書籍の収集・保存</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9" name="上下矢印 48"/>
            <p:cNvSpPr/>
            <p:nvPr/>
          </p:nvSpPr>
          <p:spPr>
            <a:xfrm rot="1168921" flipH="1">
              <a:off x="2518633" y="4713642"/>
              <a:ext cx="232679" cy="37055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上下矢印 51"/>
            <p:cNvSpPr/>
            <p:nvPr/>
          </p:nvSpPr>
          <p:spPr>
            <a:xfrm rot="316309" flipH="1">
              <a:off x="3486797" y="4772593"/>
              <a:ext cx="232678" cy="3552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53" name="グループ化 52"/>
            <p:cNvGrpSpPr/>
            <p:nvPr/>
          </p:nvGrpSpPr>
          <p:grpSpPr>
            <a:xfrm>
              <a:off x="3137781" y="5134297"/>
              <a:ext cx="988248" cy="1077156"/>
              <a:chOff x="911946" y="4719138"/>
              <a:chExt cx="1029590" cy="1210753"/>
            </a:xfrm>
          </p:grpSpPr>
          <p:cxnSp>
            <p:nvCxnSpPr>
              <p:cNvPr id="54" name="直線コネクタ 5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5" name="直線コネクタ 5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6" name="直線コネクタ 5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57" name="グループ化 56"/>
              <p:cNvGrpSpPr/>
              <p:nvPr/>
            </p:nvGrpSpPr>
            <p:grpSpPr>
              <a:xfrm>
                <a:off x="1647588" y="5603263"/>
                <a:ext cx="293948" cy="322310"/>
                <a:chOff x="1415441" y="4359058"/>
                <a:chExt cx="1102291" cy="776613"/>
              </a:xfrm>
            </p:grpSpPr>
            <p:sp>
              <p:nvSpPr>
                <p:cNvPr id="67" name="二等辺三角形 6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8" name="台形 6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8" name="グループ化 57"/>
              <p:cNvGrpSpPr/>
              <p:nvPr/>
            </p:nvGrpSpPr>
            <p:grpSpPr>
              <a:xfrm>
                <a:off x="1050142" y="4719138"/>
                <a:ext cx="718955" cy="464171"/>
                <a:chOff x="1415441" y="4359058"/>
                <a:chExt cx="1102291" cy="776613"/>
              </a:xfrm>
            </p:grpSpPr>
            <p:sp>
              <p:nvSpPr>
                <p:cNvPr id="65" name="二等辺三角形 6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6" name="台形 6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9" name="グループ化 58"/>
              <p:cNvGrpSpPr/>
              <p:nvPr/>
            </p:nvGrpSpPr>
            <p:grpSpPr>
              <a:xfrm>
                <a:off x="1281679" y="5607581"/>
                <a:ext cx="293948" cy="322310"/>
                <a:chOff x="1415441" y="4359058"/>
                <a:chExt cx="1102291" cy="776613"/>
              </a:xfrm>
            </p:grpSpPr>
            <p:sp>
              <p:nvSpPr>
                <p:cNvPr id="63" name="二等辺三角形 6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4" name="台形 6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0" name="グループ化 59"/>
              <p:cNvGrpSpPr/>
              <p:nvPr/>
            </p:nvGrpSpPr>
            <p:grpSpPr>
              <a:xfrm>
                <a:off x="911946" y="5603263"/>
                <a:ext cx="293948" cy="322310"/>
                <a:chOff x="1415441" y="4359058"/>
                <a:chExt cx="1102291" cy="776613"/>
              </a:xfrm>
            </p:grpSpPr>
            <p:sp>
              <p:nvSpPr>
                <p:cNvPr id="61" name="二等辺三角形 6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2" name="台形 6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69" name="グループ化 68"/>
            <p:cNvGrpSpPr/>
            <p:nvPr/>
          </p:nvGrpSpPr>
          <p:grpSpPr>
            <a:xfrm>
              <a:off x="4156024" y="5130327"/>
              <a:ext cx="1068217" cy="1085068"/>
              <a:chOff x="911946" y="4719138"/>
              <a:chExt cx="1029590" cy="1210753"/>
            </a:xfrm>
          </p:grpSpPr>
          <p:cxnSp>
            <p:nvCxnSpPr>
              <p:cNvPr id="70" name="直線コネクタ 69"/>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1" name="直線コネクタ 70"/>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3" name="グループ化 72"/>
              <p:cNvGrpSpPr/>
              <p:nvPr/>
            </p:nvGrpSpPr>
            <p:grpSpPr>
              <a:xfrm>
                <a:off x="1647588" y="5603263"/>
                <a:ext cx="293948" cy="322310"/>
                <a:chOff x="1415441" y="4359058"/>
                <a:chExt cx="1102291" cy="776613"/>
              </a:xfrm>
            </p:grpSpPr>
            <p:sp>
              <p:nvSpPr>
                <p:cNvPr id="83" name="二等辺三角形 8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4" name="台形 8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4" name="グループ化 73"/>
              <p:cNvGrpSpPr/>
              <p:nvPr/>
            </p:nvGrpSpPr>
            <p:grpSpPr>
              <a:xfrm>
                <a:off x="1050142" y="4719138"/>
                <a:ext cx="718955" cy="464171"/>
                <a:chOff x="1415441" y="4359058"/>
                <a:chExt cx="1102291" cy="776613"/>
              </a:xfrm>
            </p:grpSpPr>
            <p:sp>
              <p:nvSpPr>
                <p:cNvPr id="81" name="二等辺三角形 8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2" name="台形 8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5" name="グループ化 74"/>
              <p:cNvGrpSpPr/>
              <p:nvPr/>
            </p:nvGrpSpPr>
            <p:grpSpPr>
              <a:xfrm>
                <a:off x="1281679" y="5607581"/>
                <a:ext cx="293948" cy="322310"/>
                <a:chOff x="1415441" y="4359058"/>
                <a:chExt cx="1102291" cy="776613"/>
              </a:xfrm>
            </p:grpSpPr>
            <p:sp>
              <p:nvSpPr>
                <p:cNvPr id="79" name="二等辺三角形 7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0" name="台形 7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6" name="グループ化 75"/>
              <p:cNvGrpSpPr/>
              <p:nvPr/>
            </p:nvGrpSpPr>
            <p:grpSpPr>
              <a:xfrm>
                <a:off x="911946" y="5603263"/>
                <a:ext cx="293948" cy="322310"/>
                <a:chOff x="1415441" y="4359058"/>
                <a:chExt cx="1102291" cy="776613"/>
              </a:xfrm>
            </p:grpSpPr>
            <p:sp>
              <p:nvSpPr>
                <p:cNvPr id="77" name="二等辺三角形 7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8" name="台形 7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85" name="グループ化 84"/>
            <p:cNvGrpSpPr/>
            <p:nvPr/>
          </p:nvGrpSpPr>
          <p:grpSpPr>
            <a:xfrm>
              <a:off x="5325997" y="5127541"/>
              <a:ext cx="1016883" cy="1047881"/>
              <a:chOff x="911946" y="4719138"/>
              <a:chExt cx="1029590" cy="1210753"/>
            </a:xfrm>
          </p:grpSpPr>
          <p:cxnSp>
            <p:nvCxnSpPr>
              <p:cNvPr id="86" name="直線コネクタ 85"/>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9" name="グループ化 88"/>
              <p:cNvGrpSpPr/>
              <p:nvPr/>
            </p:nvGrpSpPr>
            <p:grpSpPr>
              <a:xfrm>
                <a:off x="1647588" y="5603263"/>
                <a:ext cx="293948" cy="322310"/>
                <a:chOff x="1415441" y="4359058"/>
                <a:chExt cx="1102291" cy="776613"/>
              </a:xfrm>
            </p:grpSpPr>
            <p:sp>
              <p:nvSpPr>
                <p:cNvPr id="99" name="二等辺三角形 9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0" name="台形 9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0" name="グループ化 89"/>
              <p:cNvGrpSpPr/>
              <p:nvPr/>
            </p:nvGrpSpPr>
            <p:grpSpPr>
              <a:xfrm>
                <a:off x="1050142" y="4719138"/>
                <a:ext cx="718955" cy="464171"/>
                <a:chOff x="1415441" y="4359058"/>
                <a:chExt cx="1102291" cy="776613"/>
              </a:xfrm>
            </p:grpSpPr>
            <p:sp>
              <p:nvSpPr>
                <p:cNvPr id="97" name="二等辺三角形 9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8" name="台形 9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1" name="グループ化 90"/>
              <p:cNvGrpSpPr/>
              <p:nvPr/>
            </p:nvGrpSpPr>
            <p:grpSpPr>
              <a:xfrm>
                <a:off x="1281679" y="5607581"/>
                <a:ext cx="293948" cy="322310"/>
                <a:chOff x="1415441" y="4359058"/>
                <a:chExt cx="1102291" cy="776613"/>
              </a:xfrm>
            </p:grpSpPr>
            <p:sp>
              <p:nvSpPr>
                <p:cNvPr id="95" name="二等辺三角形 9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6" name="台形 9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2" name="グループ化 91"/>
              <p:cNvGrpSpPr/>
              <p:nvPr/>
            </p:nvGrpSpPr>
            <p:grpSpPr>
              <a:xfrm>
                <a:off x="911946" y="5603263"/>
                <a:ext cx="293948" cy="322310"/>
                <a:chOff x="1415441" y="4359058"/>
                <a:chExt cx="1102291" cy="776613"/>
              </a:xfrm>
            </p:grpSpPr>
            <p:sp>
              <p:nvSpPr>
                <p:cNvPr id="93" name="二等辺三角形 9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4" name="台形 9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01" name="上下矢印 100"/>
            <p:cNvSpPr/>
            <p:nvPr/>
          </p:nvSpPr>
          <p:spPr>
            <a:xfrm rot="20699563" flipH="1">
              <a:off x="4479339" y="4743397"/>
              <a:ext cx="232679" cy="34328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2" name="上下矢印 101"/>
            <p:cNvSpPr/>
            <p:nvPr/>
          </p:nvSpPr>
          <p:spPr>
            <a:xfrm rot="20367549" flipH="1">
              <a:off x="5554389" y="4716822"/>
              <a:ext cx="232678" cy="34955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5" name="角丸四角形 104"/>
            <p:cNvSpPr/>
            <p:nvPr/>
          </p:nvSpPr>
          <p:spPr>
            <a:xfrm>
              <a:off x="6215474" y="753521"/>
              <a:ext cx="4009344" cy="1181234"/>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sz="2000" spc="-50" dirty="0">
                  <a:solidFill>
                    <a:prstClr val="black"/>
                  </a:solidFill>
                  <a:latin typeface="Meiryo UI" panose="020B0604030504040204" pitchFamily="50" charset="-128"/>
                  <a:ea typeface="Meiryo UI" panose="020B0604030504040204" pitchFamily="50" charset="-128"/>
                </a:rPr>
                <a:t>メタデータ</a:t>
              </a:r>
              <a:r>
                <a:rPr lang="ja-JP" altLang="en-US" sz="2000" dirty="0">
                  <a:solidFill>
                    <a:prstClr val="black"/>
                  </a:solidFill>
                  <a:latin typeface="Meiryo UI" panose="020B0604030504040204" pitchFamily="50" charset="-128"/>
                  <a:ea typeface="Meiryo UI" panose="020B0604030504040204" pitchFamily="50" charset="-128"/>
                </a:rPr>
                <a:t>の利活用の促進</a:t>
              </a:r>
              <a:r>
                <a:rPr lang="en-US" altLang="ja-JP" sz="2000" spc="-30" dirty="0">
                  <a:solidFill>
                    <a:prstClr val="black"/>
                  </a:solidFill>
                  <a:latin typeface="Meiryo UI" panose="020B0604030504040204" pitchFamily="50" charset="-128"/>
                  <a:ea typeface="Meiryo UI" panose="020B0604030504040204" pitchFamily="50" charset="-128"/>
                </a:rPr>
                <a:t>】</a:t>
              </a:r>
            </a:p>
            <a:p>
              <a:pPr marL="108000" lvl="1">
                <a:lnSpc>
                  <a:spcPct val="80000"/>
                </a:lnSpc>
              </a:pPr>
              <a:r>
                <a:rPr lang="ja-JP" altLang="en-US" dirty="0">
                  <a:solidFill>
                    <a:prstClr val="black"/>
                  </a:solidFill>
                  <a:latin typeface="Meiryo UI" panose="020B0604030504040204" pitchFamily="50" charset="-128"/>
                  <a:ea typeface="Meiryo UI" panose="020B0604030504040204" pitchFamily="50" charset="-128"/>
                </a:rPr>
                <a:t>・目的別、テーマ</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ジャンル別の検索プラットフォームの</a:t>
              </a:r>
              <a:r>
                <a:rPr lang="ja-JP" altLang="en-US" dirty="0" smtClean="0">
                  <a:solidFill>
                    <a:prstClr val="black"/>
                  </a:solidFill>
                  <a:latin typeface="Meiryo UI" panose="020B0604030504040204" pitchFamily="50" charset="-128"/>
                  <a:ea typeface="Meiryo UI" panose="020B0604030504040204" pitchFamily="50" charset="-128"/>
                </a:rPr>
                <a:t>提供</a:t>
              </a:r>
              <a:endParaRPr lang="en-US" altLang="ja-JP" dirty="0" smtClean="0">
                <a:solidFill>
                  <a:prstClr val="black"/>
                </a:solidFill>
                <a:latin typeface="Meiryo UI" panose="020B0604030504040204" pitchFamily="50" charset="-128"/>
                <a:ea typeface="Meiryo UI" panose="020B0604030504040204" pitchFamily="50" charset="-128"/>
              </a:endParaRPr>
            </a:p>
            <a:p>
              <a:pPr marL="108000" lvl="1">
                <a:lnSpc>
                  <a:spcPct val="80000"/>
                </a:lnSpc>
              </a:pPr>
              <a:r>
                <a:rPr lang="ja-JP" altLang="en-US" dirty="0" smtClean="0">
                  <a:solidFill>
                    <a:prstClr val="black"/>
                  </a:solidFill>
                  <a:latin typeface="Meiryo UI" panose="020B0604030504040204" pitchFamily="50" charset="-128"/>
                  <a:ea typeface="Meiryo UI" panose="020B0604030504040204" pitchFamily="50" charset="-128"/>
                </a:rPr>
                <a:t>・</a:t>
              </a:r>
              <a:r>
                <a:rPr lang="ja-JP" altLang="en-US" spc="-90" dirty="0">
                  <a:solidFill>
                    <a:prstClr val="black"/>
                  </a:solidFill>
                  <a:latin typeface="Meiryo UI" panose="020B0604030504040204" pitchFamily="50" charset="-128"/>
                  <a:ea typeface="Meiryo UI" panose="020B0604030504040204" pitchFamily="50" charset="-128"/>
                </a:rPr>
                <a:t>付加価値情報の付与</a:t>
              </a:r>
              <a:r>
                <a:rPr lang="ja-JP" altLang="en-US" sz="1200" spc="-90" dirty="0">
                  <a:solidFill>
                    <a:prstClr val="black"/>
                  </a:solidFill>
                  <a:latin typeface="Meiryo UI" panose="020B0604030504040204" pitchFamily="50" charset="-128"/>
                  <a:ea typeface="Meiryo UI" panose="020B0604030504040204" pitchFamily="50" charset="-128"/>
                </a:rPr>
                <a:t>（多言語化、画像化等）</a:t>
              </a:r>
            </a:p>
          </p:txBody>
        </p:sp>
        <p:sp>
          <p:nvSpPr>
            <p:cNvPr id="106" name="角丸四角形 105"/>
            <p:cNvSpPr/>
            <p:nvPr/>
          </p:nvSpPr>
          <p:spPr>
            <a:xfrm>
              <a:off x="1904948" y="860982"/>
              <a:ext cx="3841280" cy="1010695"/>
            </a:xfrm>
            <a:prstGeom prst="roundRect">
              <a:avLst/>
            </a:prstGeom>
            <a:solidFill>
              <a:schemeClr val="accent4">
                <a:lumMod val="60000"/>
                <a:lumOff val="4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sz="2000" spc="-30" dirty="0">
                  <a:solidFill>
                    <a:prstClr val="black"/>
                  </a:solidFill>
                  <a:latin typeface="Meiryo UI" panose="020B0604030504040204" pitchFamily="50" charset="-128"/>
                  <a:ea typeface="Meiryo UI" panose="020B0604030504040204" pitchFamily="50" charset="-128"/>
                </a:rPr>
                <a:t>コンテンツの活用</a:t>
              </a:r>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sz="2000" spc="-30" dirty="0">
                  <a:solidFill>
                    <a:prstClr val="black"/>
                  </a:solidFill>
                  <a:latin typeface="Meiryo UI" panose="020B0604030504040204" pitchFamily="50" charset="-128"/>
                  <a:ea typeface="Meiryo UI" panose="020B0604030504040204" pitchFamily="50" charset="-128"/>
                </a:rPr>
                <a:t>創出の促進</a:t>
              </a:r>
              <a:r>
                <a:rPr lang="en-US" altLang="ja-JP" sz="2000" spc="-30" dirty="0" smtClean="0">
                  <a:solidFill>
                    <a:prstClr val="black"/>
                  </a:solidFill>
                  <a:latin typeface="Meiryo UI" panose="020B0604030504040204" pitchFamily="50" charset="-128"/>
                  <a:ea typeface="Meiryo UI" panose="020B0604030504040204" pitchFamily="50" charset="-128"/>
                </a:rPr>
                <a:t>】</a:t>
              </a:r>
            </a:p>
            <a:p>
              <a:r>
                <a:rPr lang="ja-JP" altLang="en-US" dirty="0" smtClean="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目的別検索　・付加価値</a:t>
              </a:r>
              <a:r>
                <a:rPr lang="ja-JP" altLang="en-US" dirty="0" smtClean="0">
                  <a:solidFill>
                    <a:prstClr val="black"/>
                  </a:solidFill>
                  <a:latin typeface="Meiryo UI" panose="020B0604030504040204" pitchFamily="50" charset="-128"/>
                  <a:ea typeface="Meiryo UI" panose="020B0604030504040204" pitchFamily="50" charset="-128"/>
                </a:rPr>
                <a:t>サービス</a:t>
              </a:r>
              <a:endParaRPr lang="en-US" altLang="ja-JP" dirty="0" smtClean="0">
                <a:solidFill>
                  <a:prstClr val="black"/>
                </a:solidFill>
                <a:latin typeface="Meiryo UI" panose="020B0604030504040204" pitchFamily="50" charset="-128"/>
                <a:ea typeface="Meiryo UI" panose="020B0604030504040204" pitchFamily="50" charset="-128"/>
              </a:endParaRPr>
            </a:p>
            <a:p>
              <a:r>
                <a:rPr lang="ja-JP" altLang="en-US" dirty="0" smtClean="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新規コンテンツ創出</a:t>
              </a:r>
            </a:p>
          </p:txBody>
        </p:sp>
        <p:sp>
          <p:nvSpPr>
            <p:cNvPr id="107" name="上矢印 106"/>
            <p:cNvSpPr/>
            <p:nvPr/>
          </p:nvSpPr>
          <p:spPr>
            <a:xfrm rot="16020095">
              <a:off x="5691230" y="1398987"/>
              <a:ext cx="579242" cy="392669"/>
            </a:xfrm>
            <a:prstGeom prst="up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8" name="左矢印 117"/>
            <p:cNvSpPr/>
            <p:nvPr/>
          </p:nvSpPr>
          <p:spPr>
            <a:xfrm>
              <a:off x="1661648" y="1295645"/>
              <a:ext cx="362964" cy="640716"/>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36847" y="2096680"/>
              <a:ext cx="1564243" cy="292999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endParaRPr lang="en-US" altLang="ja-JP" sz="1600" dirty="0">
                <a:solidFill>
                  <a:prstClr val="white"/>
                </a:solidFill>
                <a:latin typeface="Meiryo UI" panose="020B0604030504040204" pitchFamily="50" charset="-128"/>
                <a:ea typeface="Meiryo UI" panose="020B0604030504040204" pitchFamily="50" charset="-128"/>
              </a:endParaRPr>
            </a:p>
            <a:p>
              <a:pPr marL="108000" indent="-457200"/>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lnSpc>
                  <a:spcPts val="1700"/>
                </a:lnSpc>
              </a:pPr>
              <a:r>
                <a:rPr lang="ja-JP" altLang="en-US" sz="1600" dirty="0">
                  <a:solidFill>
                    <a:prstClr val="black"/>
                  </a:solidFill>
                  <a:latin typeface="Meiryo UI" panose="020B0604030504040204" pitchFamily="50" charset="-128"/>
                  <a:ea typeface="Meiryo UI" panose="020B0604030504040204" pitchFamily="50" charset="-128"/>
                </a:rPr>
                <a:t> ・海外からの注目 </a:t>
              </a:r>
              <a:endParaRPr lang="en-US" altLang="ja-JP" sz="1600" dirty="0" smtClean="0">
                <a:solidFill>
                  <a:prstClr val="black"/>
                </a:solidFill>
                <a:latin typeface="Meiryo UI" panose="020B0604030504040204" pitchFamily="50" charset="-128"/>
                <a:ea typeface="Meiryo UI" panose="020B0604030504040204" pitchFamily="50" charset="-128"/>
              </a:endParaRPr>
            </a:p>
            <a:p>
              <a:pPr marL="108000" indent="-457200">
                <a:lnSpc>
                  <a:spcPts val="1700"/>
                </a:lnSpc>
              </a:pPr>
              <a:r>
                <a:rPr lang="ja-JP" altLang="en-US" sz="1600" dirty="0" smtClean="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地方への注目  </a:t>
              </a:r>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lnSpc>
                  <a:spcPts val="1700"/>
                </a:lnSpc>
              </a:pPr>
              <a:r>
                <a:rPr lang="ja-JP" altLang="en-US" sz="1600" dirty="0">
                  <a:solidFill>
                    <a:prstClr val="black"/>
                  </a:solidFill>
                  <a:latin typeface="Meiryo UI" panose="020B0604030504040204" pitchFamily="50" charset="-128"/>
                  <a:ea typeface="Meiryo UI" panose="020B0604030504040204" pitchFamily="50" charset="-128"/>
                </a:rPr>
                <a:t> ・教育／商業／防災等へ</a:t>
              </a:r>
              <a:r>
                <a:rPr lang="ja-JP" altLang="en-US" sz="1600" dirty="0" smtClean="0">
                  <a:solidFill>
                    <a:prstClr val="black"/>
                  </a:solidFill>
                  <a:latin typeface="Meiryo UI" panose="020B0604030504040204" pitchFamily="50" charset="-128"/>
                  <a:ea typeface="Meiryo UI" panose="020B0604030504040204" pitchFamily="50" charset="-128"/>
                </a:rPr>
                <a:t>の利用</a:t>
              </a: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2" name="円/楕円 121"/>
            <p:cNvSpPr/>
            <p:nvPr/>
          </p:nvSpPr>
          <p:spPr>
            <a:xfrm>
              <a:off x="-6515" y="670107"/>
              <a:ext cx="1668163" cy="2258558"/>
            </a:xfrm>
            <a:prstGeom prst="ellipse">
              <a:avLst/>
            </a:prstGeom>
          </p:spPr>
          <p:style>
            <a:lnRef idx="3">
              <a:schemeClr val="lt1"/>
            </a:lnRef>
            <a:fillRef idx="1">
              <a:schemeClr val="accent2"/>
            </a:fillRef>
            <a:effectRef idx="1">
              <a:schemeClr val="accent2"/>
            </a:effectRef>
            <a:fontRef idx="minor">
              <a:schemeClr val="lt1"/>
            </a:fontRef>
          </p:style>
          <p:txBody>
            <a:bodyPr lIns="54000" tIns="54000" rIns="54000" rtlCol="0" anchor="ctr">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新たな発見と価値の創出へ</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123" name="屈折矢印 122"/>
            <p:cNvSpPr/>
            <p:nvPr/>
          </p:nvSpPr>
          <p:spPr>
            <a:xfrm rot="5400000">
              <a:off x="412463" y="4952898"/>
              <a:ext cx="1564298" cy="1152924"/>
            </a:xfrm>
            <a:prstGeom prst="bentUpArrow">
              <a:avLst>
                <a:gd name="adj1" fmla="val 25000"/>
                <a:gd name="adj2" fmla="val 25000"/>
                <a:gd name="adj3" fmla="val 25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6659349" y="5618706"/>
              <a:ext cx="2402108" cy="681348"/>
            </a:xfrm>
            <a:prstGeom prst="rect">
              <a:avLst/>
            </a:prstGeom>
            <a:noFill/>
          </p:spPr>
          <p:txBody>
            <a:bodyPr wrap="square" rtlCol="0">
              <a:spAutoFit/>
            </a:bodyPr>
            <a:lstStyle/>
            <a:p>
              <a:pPr>
                <a:lnSpc>
                  <a:spcPts val="1500"/>
                </a:lnSpc>
              </a:pPr>
              <a:r>
                <a:rPr lang="ja-JP" altLang="en-US" sz="1600" dirty="0">
                  <a:solidFill>
                    <a:prstClr val="black"/>
                  </a:solidFill>
                  <a:latin typeface="Meiryo UI" panose="020B0604030504040204" pitchFamily="50" charset="-128"/>
                  <a:ea typeface="Meiryo UI" panose="020B0604030504040204" pitchFamily="50" charset="-128"/>
                </a:rPr>
                <a:t>・所蔵目録</a:t>
              </a:r>
              <a:r>
                <a:rPr lang="en-US" altLang="ja-JP" sz="1600" dirty="0">
                  <a:solidFill>
                    <a:prstClr val="black"/>
                  </a:solidFill>
                  <a:latin typeface="Meiryo UI" panose="020B0604030504040204" pitchFamily="50" charset="-128"/>
                  <a:ea typeface="Meiryo UI" panose="020B0604030504040204" pitchFamily="50" charset="-128"/>
                </a:rPr>
                <a:t>DB</a:t>
              </a:r>
              <a:r>
                <a:rPr lang="ja-JP" altLang="en-US" sz="1600" dirty="0">
                  <a:solidFill>
                    <a:prstClr val="black"/>
                  </a:solidFill>
                  <a:latin typeface="Meiryo UI" panose="020B0604030504040204" pitchFamily="50" charset="-128"/>
                  <a:ea typeface="Meiryo UI" panose="020B0604030504040204" pitchFamily="50" charset="-128"/>
                </a:rPr>
                <a:t>化</a:t>
              </a:r>
              <a:endParaRPr lang="en-US" altLang="ja-JP" sz="1600" dirty="0">
                <a:solidFill>
                  <a:prstClr val="black"/>
                </a:solidFill>
                <a:latin typeface="Meiryo UI" panose="020B0604030504040204" pitchFamily="50" charset="-128"/>
                <a:ea typeface="Meiryo UI" panose="020B0604030504040204" pitchFamily="50" charset="-128"/>
              </a:endParaRPr>
            </a:p>
            <a:p>
              <a:pPr>
                <a:lnSpc>
                  <a:spcPts val="1500"/>
                </a:lnSpc>
              </a:pPr>
              <a:r>
                <a:rPr lang="ja-JP" altLang="en-US" sz="1600" dirty="0">
                  <a:solidFill>
                    <a:prstClr val="black"/>
                  </a:solidFill>
                  <a:latin typeface="Meiryo UI" panose="020B0604030504040204" pitchFamily="50" charset="-128"/>
                  <a:ea typeface="Meiryo UI" panose="020B0604030504040204" pitchFamily="50" charset="-128"/>
                </a:rPr>
                <a:t>・デジタル化＝コンテンツ作成 ・ウェブ公開の推進</a:t>
              </a:r>
            </a:p>
          </p:txBody>
        </p:sp>
        <p:sp>
          <p:nvSpPr>
            <p:cNvPr id="125" name="テキスト ボックス 124"/>
            <p:cNvSpPr txBox="1"/>
            <p:nvPr/>
          </p:nvSpPr>
          <p:spPr>
            <a:xfrm>
              <a:off x="6836538" y="4746435"/>
              <a:ext cx="2321810" cy="759664"/>
            </a:xfrm>
            <a:prstGeom prst="rect">
              <a:avLst/>
            </a:prstGeom>
            <a:noFill/>
          </p:spPr>
          <p:txBody>
            <a:bodyPr wrap="square" rtlCol="0">
              <a:spAutoFit/>
            </a:bodyPr>
            <a:lstStyle/>
            <a:p>
              <a:pPr>
                <a:lnSpc>
                  <a:spcPts val="1700"/>
                </a:lnSpc>
              </a:pPr>
              <a:r>
                <a:rPr lang="ja-JP" altLang="en-US" sz="16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領域ごと</a:t>
              </a: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メタデータ集約</a:t>
              </a:r>
              <a:endParaRPr lang="en-US" altLang="ja-JP" sz="1600" dirty="0">
                <a:solidFill>
                  <a:prstClr val="black"/>
                </a:solidFill>
                <a:latin typeface="Meiryo UI" panose="020B0604030504040204" pitchFamily="50" charset="-128"/>
                <a:ea typeface="Meiryo UI" panose="020B0604030504040204" pitchFamily="50" charset="-128"/>
              </a:endParaRPr>
            </a:p>
            <a:p>
              <a:pPr>
                <a:lnSpc>
                  <a:spcPts val="1700"/>
                </a:lnSpc>
              </a:pPr>
              <a:r>
                <a:rPr lang="ja-JP" altLang="en-US" sz="1600" dirty="0">
                  <a:solidFill>
                    <a:prstClr val="black"/>
                  </a:solidFill>
                  <a:latin typeface="Meiryo UI" panose="020B0604030504040204" pitchFamily="50" charset="-128"/>
                  <a:ea typeface="Meiryo UI" panose="020B0604030504040204" pitchFamily="50" charset="-128"/>
                </a:rPr>
                <a:t>・メタデータ標準化</a:t>
              </a:r>
              <a:endParaRPr lang="en-US" altLang="ja-JP" sz="1600" dirty="0">
                <a:solidFill>
                  <a:prstClr val="black"/>
                </a:solidFill>
                <a:latin typeface="Meiryo UI" panose="020B0604030504040204" pitchFamily="50" charset="-128"/>
                <a:ea typeface="Meiryo UI" panose="020B0604030504040204" pitchFamily="50" charset="-128"/>
              </a:endParaRPr>
            </a:p>
            <a:p>
              <a:pPr>
                <a:lnSpc>
                  <a:spcPts val="1700"/>
                </a:lnSpc>
              </a:pPr>
              <a:r>
                <a:rPr lang="ja-JP" altLang="en-US" sz="1600" dirty="0">
                  <a:solidFill>
                    <a:prstClr val="black"/>
                  </a:solidFill>
                  <a:latin typeface="Meiryo UI" panose="020B0604030504040204" pitchFamily="50" charset="-128"/>
                  <a:ea typeface="Meiryo UI" panose="020B0604030504040204" pitchFamily="50" charset="-128"/>
                </a:rPr>
                <a:t>・デジタル化</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公開支援</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6" name="テキスト ボックス 125"/>
            <p:cNvSpPr txBox="1"/>
            <p:nvPr/>
          </p:nvSpPr>
          <p:spPr>
            <a:xfrm>
              <a:off x="3057089" y="4875722"/>
              <a:ext cx="3666794" cy="407243"/>
            </a:xfrm>
            <a:prstGeom prst="rect">
              <a:avLst/>
            </a:prstGeom>
            <a:noFill/>
          </p:spPr>
          <p:txBody>
            <a:bodyPr wrap="square" rtlCol="0">
              <a:spAutoFit/>
            </a:bodyPr>
            <a:lstStyle/>
            <a:p>
              <a:pPr algn="ctr"/>
              <a:r>
                <a:rPr lang="en-US" altLang="ja-JP" sz="2000" dirty="0">
                  <a:solidFill>
                    <a:srgbClr val="FF0000"/>
                  </a:solidFill>
                  <a:latin typeface="Meiryo UI" panose="020B0604030504040204" pitchFamily="50" charset="-128"/>
                  <a:ea typeface="Meiryo UI" panose="020B0604030504040204" pitchFamily="50" charset="-128"/>
                </a:rPr>
                <a:t>【</a:t>
              </a:r>
              <a:r>
                <a:rPr lang="ja-JP" altLang="en-US" sz="2000" dirty="0">
                  <a:solidFill>
                    <a:srgbClr val="FF0000"/>
                  </a:solidFill>
                  <a:latin typeface="Meiryo UI" panose="020B0604030504040204" pitchFamily="50" charset="-128"/>
                  <a:ea typeface="Meiryo UI" panose="020B0604030504040204" pitchFamily="50" charset="-128"/>
                </a:rPr>
                <a:t>領域ごとのアグリゲータ</a:t>
              </a:r>
              <a:r>
                <a:rPr lang="en-US" altLang="ja-JP" sz="2000" dirty="0">
                  <a:solidFill>
                    <a:srgbClr val="FF0000"/>
                  </a:solidFill>
                  <a:latin typeface="Meiryo UI" panose="020B0604030504040204" pitchFamily="50" charset="-128"/>
                  <a:ea typeface="Meiryo UI" panose="020B0604030504040204" pitchFamily="50" charset="-128"/>
                </a:rPr>
                <a:t>】</a:t>
              </a:r>
              <a:endParaRPr lang="ja-JP" altLang="en-US" sz="2000" dirty="0">
                <a:solidFill>
                  <a:srgbClr val="FF0000"/>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2064624" y="6137149"/>
              <a:ext cx="810530" cy="344590"/>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図書館</a:t>
              </a:r>
            </a:p>
          </p:txBody>
        </p:sp>
        <p:sp>
          <p:nvSpPr>
            <p:cNvPr id="132" name="テキスト ボックス 131"/>
            <p:cNvSpPr txBox="1"/>
            <p:nvPr/>
          </p:nvSpPr>
          <p:spPr>
            <a:xfrm>
              <a:off x="1965076" y="4920372"/>
              <a:ext cx="1107573" cy="375916"/>
            </a:xfrm>
            <a:prstGeom prst="rect">
              <a:avLst/>
            </a:prstGeom>
            <a:noFill/>
            <a:ln>
              <a:solidFill>
                <a:schemeClr val="accent1">
                  <a:shade val="50000"/>
                </a:schemeClr>
              </a:solidFill>
            </a:ln>
          </p:spPr>
          <p:txBody>
            <a:bodyPr wrap="square" rtlCol="0">
              <a:spAutoFit/>
            </a:bodyPr>
            <a:lstStyle/>
            <a:p>
              <a:pPr algn="ctr"/>
              <a:r>
                <a:rPr lang="ja-JP" altLang="en-US" dirty="0">
                  <a:solidFill>
                    <a:schemeClr val="accent2">
                      <a:lumMod val="50000"/>
                    </a:schemeClr>
                  </a:solidFill>
                  <a:latin typeface="Meiryo UI" panose="020B0604030504040204" pitchFamily="50" charset="-128"/>
                  <a:ea typeface="Meiryo UI" panose="020B0604030504040204" pitchFamily="50" charset="-128"/>
                </a:rPr>
                <a:t>書籍等</a:t>
              </a:r>
              <a:endParaRPr lang="en-US" altLang="ja-JP"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3038675" y="6148286"/>
              <a:ext cx="4056287" cy="344590"/>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官公庁</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企業</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美術館</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博物館</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文書館</a:t>
              </a:r>
              <a:r>
                <a:rPr lang="ja-JP" altLang="en-US" sz="1200" dirty="0">
                  <a:solidFill>
                    <a:prstClr val="black"/>
                  </a:solidFill>
                  <a:latin typeface="Meiryo UI" panose="020B0604030504040204" pitchFamily="50" charset="-128"/>
                  <a:ea typeface="Meiryo UI" panose="020B0604030504040204" pitchFamily="50" charset="-128"/>
                </a:rPr>
                <a:t>ほか</a:t>
              </a:r>
            </a:p>
          </p:txBody>
        </p:sp>
        <p:sp>
          <p:nvSpPr>
            <p:cNvPr id="150" name="テキスト ボックス 149"/>
            <p:cNvSpPr txBox="1"/>
            <p:nvPr/>
          </p:nvSpPr>
          <p:spPr>
            <a:xfrm>
              <a:off x="3543484" y="5628255"/>
              <a:ext cx="1484499" cy="344590"/>
            </a:xfrm>
            <a:prstGeom prst="rect">
              <a:avLst/>
            </a:prstGeom>
            <a:noFill/>
          </p:spPr>
          <p:txBody>
            <a:bodyPr wrap="square" rtlCol="0">
              <a:spAutoFit/>
            </a:bodyPr>
            <a:lstStyle/>
            <a:p>
              <a:pPr algn="ct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各 機 関</a:t>
              </a:r>
              <a:r>
                <a:rPr lang="en-US" altLang="ja-JP" sz="1600" dirty="0">
                  <a:solidFill>
                    <a:prstClr val="black"/>
                  </a:solidFill>
                  <a:latin typeface="Meiryo UI" panose="020B0604030504040204" pitchFamily="50" charset="-128"/>
                  <a:ea typeface="Meiryo UI" panose="020B0604030504040204" pitchFamily="50" charset="-128"/>
                </a:rPr>
                <a:t>】</a:t>
              </a: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116" name="爆発 1 115"/>
            <p:cNvSpPr/>
            <p:nvPr/>
          </p:nvSpPr>
          <p:spPr>
            <a:xfrm>
              <a:off x="-7232" y="4080259"/>
              <a:ext cx="1661023" cy="1501063"/>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経済</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sz="2000" dirty="0">
                  <a:solidFill>
                    <a:prstClr val="black"/>
                  </a:solidFill>
                  <a:latin typeface="Meiryo UI" panose="020B0604030504040204" pitchFamily="50" charset="-128"/>
                  <a:ea typeface="Meiryo UI" panose="020B0604030504040204" pitchFamily="50" charset="-128"/>
                </a:rPr>
                <a:t>効果</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12" name="テキスト ボックス 111"/>
            <p:cNvSpPr txBox="1"/>
            <p:nvPr/>
          </p:nvSpPr>
          <p:spPr>
            <a:xfrm>
              <a:off x="2074646" y="5242769"/>
              <a:ext cx="875844" cy="344590"/>
            </a:xfrm>
            <a:prstGeom prst="rect">
              <a:avLst/>
            </a:prstGeom>
            <a:noFill/>
          </p:spPr>
          <p:txBody>
            <a:bodyPr wrap="square" rtlCol="0">
              <a:spAutoFit/>
            </a:bodyPr>
            <a:lstStyle/>
            <a:p>
              <a:pPr algn="ctr"/>
              <a:r>
                <a:rPr lang="ja-JP" altLang="en-US" sz="1600" dirty="0">
                  <a:solidFill>
                    <a:schemeClr val="accent2">
                      <a:lumMod val="50000"/>
                    </a:schemeClr>
                  </a:solidFill>
                  <a:latin typeface="Meiryo UI" panose="020B0604030504040204" pitchFamily="50" charset="-128"/>
                  <a:ea typeface="Meiryo UI" panose="020B0604030504040204" pitchFamily="50" charset="-128"/>
                </a:rPr>
                <a:t>ＮＤＬ</a:t>
              </a:r>
            </a:p>
          </p:txBody>
        </p:sp>
        <p:sp>
          <p:nvSpPr>
            <p:cNvPr id="3" name="正方形/長方形 2"/>
            <p:cNvSpPr/>
            <p:nvPr/>
          </p:nvSpPr>
          <p:spPr>
            <a:xfrm>
              <a:off x="1934784" y="2513465"/>
              <a:ext cx="5097567" cy="8503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国全体の分野横断型統合ポータルの構築</a:t>
              </a:r>
              <a:r>
                <a:rPr lang="en-US" altLang="ja-JP" sz="2000" dirty="0">
                  <a:solidFill>
                    <a:prstClr val="black"/>
                  </a:solidFill>
                  <a:latin typeface="Meiryo UI" panose="020B0604030504040204" pitchFamily="50" charset="-128"/>
                  <a:ea typeface="Meiryo UI" panose="020B0604030504040204" pitchFamily="50" charset="-128"/>
                </a:rPr>
                <a:t>】</a:t>
              </a:r>
            </a:p>
            <a:p>
              <a:pPr marL="108000" indent="-457200">
                <a:lnSpc>
                  <a:spcPct val="90000"/>
                </a:lnSpc>
              </a:pPr>
              <a:r>
                <a:rPr lang="ja-JP" altLang="en-US" sz="1600" dirty="0">
                  <a:solidFill>
                    <a:prstClr val="black"/>
                  </a:solidFill>
                  <a:latin typeface="Meiryo UI" panose="020B0604030504040204" pitchFamily="50" charset="-128"/>
                  <a:ea typeface="Meiryo UI" panose="020B0604030504040204" pitchFamily="50" charset="-128"/>
                </a:rPr>
                <a:t>・国内保有のコンテンツ所在情報を含むメタデータ集約／</a:t>
              </a:r>
              <a:r>
                <a:rPr lang="en-US" altLang="ja-JP" sz="1600" dirty="0">
                  <a:solidFill>
                    <a:prstClr val="black"/>
                  </a:solidFill>
                  <a:latin typeface="Meiryo UI" panose="020B0604030504040204" pitchFamily="50" charset="-128"/>
                  <a:ea typeface="Meiryo UI" panose="020B0604030504040204" pitchFamily="50" charset="-128"/>
                </a:rPr>
                <a:t>API</a:t>
              </a:r>
              <a:r>
                <a:rPr lang="ja-JP" altLang="en-US" sz="1600" dirty="0">
                  <a:solidFill>
                    <a:prstClr val="black"/>
                  </a:solidFill>
                  <a:latin typeface="Meiryo UI" panose="020B0604030504040204" pitchFamily="50" charset="-128"/>
                  <a:ea typeface="Meiryo UI" panose="020B0604030504040204" pitchFamily="50" charset="-128"/>
                </a:rPr>
                <a:t>提供　</a:t>
              </a:r>
              <a:r>
                <a:rPr lang="ja-JP" altLang="en-US" sz="1600" spc="-90" dirty="0">
                  <a:solidFill>
                    <a:prstClr val="black"/>
                  </a:solidFill>
                  <a:latin typeface="Meiryo UI" panose="020B0604030504040204" pitchFamily="50" charset="-128"/>
                  <a:ea typeface="Meiryo UI" panose="020B0604030504040204" pitchFamily="50" charset="-128"/>
                </a:rPr>
                <a:t>・全体標準化、利活用の共通ルール策定協力</a:t>
              </a:r>
              <a:endParaRPr lang="en-US" altLang="ja-JP" sz="1600" spc="-90" dirty="0">
                <a:solidFill>
                  <a:prstClr val="black"/>
                </a:solidFill>
                <a:latin typeface="Meiryo UI" panose="020B0604030504040204" pitchFamily="50" charset="-128"/>
                <a:ea typeface="Meiryo UI" panose="020B0604030504040204" pitchFamily="50" charset="-128"/>
              </a:endParaRPr>
            </a:p>
          </p:txBody>
        </p:sp>
        <p:sp>
          <p:nvSpPr>
            <p:cNvPr id="109" name="上矢印 108"/>
            <p:cNvSpPr/>
            <p:nvPr/>
          </p:nvSpPr>
          <p:spPr>
            <a:xfrm>
              <a:off x="3894999" y="3355110"/>
              <a:ext cx="977515" cy="1808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 name="正方形/長方形 3"/>
            <p:cNvSpPr/>
            <p:nvPr/>
          </p:nvSpPr>
          <p:spPr>
            <a:xfrm>
              <a:off x="7351822" y="3766995"/>
              <a:ext cx="1557780" cy="93243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prstClr val="white"/>
                  </a:solidFill>
                  <a:latin typeface="Meiryo UI" panose="020B0604030504040204" pitchFamily="50" charset="-128"/>
                  <a:ea typeface="Meiryo UI" panose="020B0604030504040204" pitchFamily="50" charset="-128"/>
                </a:rPr>
                <a:t>恒久的</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2000" dirty="0">
                  <a:solidFill>
                    <a:prstClr val="white"/>
                  </a:solidFill>
                  <a:latin typeface="Meiryo UI" panose="020B0604030504040204" pitchFamily="50" charset="-128"/>
                  <a:ea typeface="Meiryo UI" panose="020B0604030504040204" pitchFamily="50" charset="-128"/>
                </a:rPr>
                <a:t>保存基盤</a:t>
              </a:r>
            </a:p>
          </p:txBody>
        </p:sp>
        <p:sp>
          <p:nvSpPr>
            <p:cNvPr id="5" name="左矢印 4"/>
            <p:cNvSpPr/>
            <p:nvPr/>
          </p:nvSpPr>
          <p:spPr>
            <a:xfrm>
              <a:off x="7059847" y="2539723"/>
              <a:ext cx="420239" cy="678271"/>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7" name="左矢印 116"/>
            <p:cNvSpPr/>
            <p:nvPr/>
          </p:nvSpPr>
          <p:spPr>
            <a:xfrm rot="16200000">
              <a:off x="8030601" y="3084885"/>
              <a:ext cx="291228" cy="678271"/>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4" name="上矢印 113"/>
            <p:cNvSpPr/>
            <p:nvPr/>
          </p:nvSpPr>
          <p:spPr>
            <a:xfrm rot="16200000">
              <a:off x="1234199" y="2714423"/>
              <a:ext cx="936110" cy="278046"/>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8" name="角丸四角形 107"/>
            <p:cNvSpPr/>
            <p:nvPr/>
          </p:nvSpPr>
          <p:spPr>
            <a:xfrm>
              <a:off x="7341228" y="2216988"/>
              <a:ext cx="1802772" cy="1129263"/>
            </a:xfrm>
            <a:prstGeom prst="roundRect">
              <a:avLst/>
            </a:prstGeom>
            <a:solidFill>
              <a:schemeClr val="accent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ja-JP" altLang="en-US" dirty="0">
                  <a:solidFill>
                    <a:prstClr val="black"/>
                  </a:solidFill>
                  <a:latin typeface="Meiryo UI" panose="020B0604030504040204" pitchFamily="50" charset="-128"/>
                  <a:ea typeface="Meiryo UI" panose="020B0604030504040204" pitchFamily="50" charset="-128"/>
                </a:rPr>
                <a:t>デジタルアーカイブ連携の関係府省等間の調整</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55" name="テキスト ボックス 154"/>
            <p:cNvSpPr txBox="1"/>
            <p:nvPr/>
          </p:nvSpPr>
          <p:spPr>
            <a:xfrm>
              <a:off x="50667" y="5387379"/>
              <a:ext cx="1732231" cy="845812"/>
            </a:xfrm>
            <a:prstGeom prst="rect">
              <a:avLst/>
            </a:prstGeom>
            <a:noFill/>
          </p:spPr>
          <p:txBody>
            <a:bodyPr wrap="square" rtlCol="0">
              <a:spAutoFit/>
            </a:bodyPr>
            <a:lstStyle/>
            <a:p>
              <a:pPr marL="108000" indent="-457200"/>
              <a:r>
                <a:rPr lang="ja-JP" altLang="en-US" sz="1600" dirty="0">
                  <a:solidFill>
                    <a:prstClr val="black"/>
                  </a:solidFill>
                  <a:latin typeface="Meiryo UI" panose="020B0604030504040204" pitchFamily="50" charset="-128"/>
                  <a:ea typeface="Meiryo UI" panose="020B0604030504040204" pitchFamily="50" charset="-128"/>
                </a:rPr>
                <a:t>・コンテンツ商用利用の収益還元</a:t>
              </a:r>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r>
                <a:rPr lang="ja-JP" altLang="en-US" sz="1600" dirty="0">
                  <a:solidFill>
                    <a:prstClr val="black"/>
                  </a:solidFill>
                  <a:latin typeface="Meiryo UI" panose="020B0604030504040204" pitchFamily="50" charset="-128"/>
                  <a:ea typeface="Meiryo UI" panose="020B0604030504040204" pitchFamily="50" charset="-128"/>
                </a:rPr>
                <a:t>・集客効果</a:t>
              </a:r>
            </a:p>
          </p:txBody>
        </p:sp>
      </p:grpSp>
      <p:sp>
        <p:nvSpPr>
          <p:cNvPr id="103" name="スライド番号プレースホルダー 3"/>
          <p:cNvSpPr>
            <a:spLocks noGrp="1"/>
          </p:cNvSpPr>
          <p:nvPr>
            <p:ph type="sldNum" sz="quarter" idx="12"/>
          </p:nvPr>
        </p:nvSpPr>
        <p:spPr>
          <a:xfrm>
            <a:off x="9172832" y="6408884"/>
            <a:ext cx="866518" cy="447916"/>
          </a:xfrm>
          <a:noFill/>
        </p:spPr>
        <p:txBody>
          <a:bodyPr/>
          <a:lstStyle/>
          <a:p>
            <a:r>
              <a:rPr lang="en-US" altLang="ja-JP" dirty="0"/>
              <a:t>4</a:t>
            </a:r>
            <a:r>
              <a:rPr kumimoji="1" lang="en-US" altLang="ja-JP" dirty="0" smtClean="0"/>
              <a:t>1</a:t>
            </a:r>
            <a:endParaRPr kumimoji="1" lang="ja-JP" altLang="en-US" dirty="0"/>
          </a:p>
        </p:txBody>
      </p:sp>
      <p:sp>
        <p:nvSpPr>
          <p:cNvPr id="113" name="テキスト ボックス 112"/>
          <p:cNvSpPr txBox="1"/>
          <p:nvPr/>
        </p:nvSpPr>
        <p:spPr>
          <a:xfrm>
            <a:off x="4378456" y="6394729"/>
            <a:ext cx="8347157"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solidFill>
                  <a:srgbClr val="FF0000"/>
                </a:solidFill>
                <a:latin typeface="Meiryo UI" panose="020B0604030504040204" pitchFamily="50" charset="-128"/>
                <a:ea typeface="Meiryo UI" panose="020B0604030504040204" pitchFamily="50" charset="-128"/>
              </a:rPr>
              <a:t>第</a:t>
            </a:r>
            <a:r>
              <a:rPr lang="en-US" altLang="ja-JP" dirty="0" smtClean="0">
                <a:solidFill>
                  <a:srgbClr val="FF0000"/>
                </a:solidFill>
                <a:latin typeface="Meiryo UI" panose="020B0604030504040204" pitchFamily="50" charset="-128"/>
                <a:ea typeface="Meiryo UI" panose="020B0604030504040204" pitchFamily="50" charset="-128"/>
              </a:rPr>
              <a:t>17</a:t>
            </a:r>
            <a:r>
              <a:rPr lang="ja-JP" altLang="en-US" dirty="0">
                <a:solidFill>
                  <a:srgbClr val="FF0000"/>
                </a:solidFill>
                <a:latin typeface="Meiryo UI" panose="020B0604030504040204" pitchFamily="50" charset="-128"/>
                <a:ea typeface="Meiryo UI" panose="020B0604030504040204" pitchFamily="50" charset="-128"/>
              </a:rPr>
              <a:t>回図書館</a:t>
            </a:r>
            <a:r>
              <a:rPr lang="ja-JP" altLang="en-US" dirty="0" smtClean="0">
                <a:solidFill>
                  <a:srgbClr val="FF0000"/>
                </a:solidFill>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115" name="円/楕円 114"/>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四角形吹き出し 1"/>
          <p:cNvSpPr/>
          <p:nvPr/>
        </p:nvSpPr>
        <p:spPr>
          <a:xfrm>
            <a:off x="10895981" y="2215141"/>
            <a:ext cx="1095056" cy="2964299"/>
          </a:xfrm>
          <a:prstGeom prst="wedgeRectCallout">
            <a:avLst>
              <a:gd name="adj1" fmla="val -84133"/>
              <a:gd name="adj2" fmla="val -21923"/>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電子図書館構想の実現形であるが、</a:t>
            </a:r>
            <a:r>
              <a:rPr lang="en-US" altLang="ja-JP" dirty="0" smtClean="0">
                <a:latin typeface="Meiryo UI" panose="020B0604030504040204" pitchFamily="50" charset="-128"/>
                <a:ea typeface="Meiryo UI" panose="020B0604030504040204" pitchFamily="50" charset="-128"/>
              </a:rPr>
              <a:t>NDL</a:t>
            </a:r>
            <a:r>
              <a:rPr lang="ja-JP" altLang="en-US" dirty="0" smtClean="0">
                <a:latin typeface="Meiryo UI" panose="020B0604030504040204" pitchFamily="50" charset="-128"/>
                <a:ea typeface="Meiryo UI" panose="020B0604030504040204" pitchFamily="50" charset="-128"/>
              </a:rPr>
              <a:t>は全面に立って推進役にならないのか？</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17911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インターナショナルアーカイブを目指して</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漢字文化圏での歴史的典籍の共有と利活用</a:t>
            </a:r>
            <a:endParaRPr lang="en-US" altLang="ja-JP" dirty="0" smtClean="0"/>
          </a:p>
          <a:p>
            <a:pPr lvl="1"/>
            <a:r>
              <a:rPr lang="ja-JP" altLang="en-US" dirty="0" smtClean="0"/>
              <a:t>日中</a:t>
            </a:r>
            <a:r>
              <a:rPr lang="ja-JP" altLang="en-US" dirty="0"/>
              <a:t>韓電子図書館イニシアティブ（</a:t>
            </a:r>
            <a:r>
              <a:rPr lang="en-US" altLang="ja-JP" dirty="0"/>
              <a:t>CJKDLI</a:t>
            </a:r>
            <a:r>
              <a:rPr lang="ja-JP" altLang="en-US" dirty="0" smtClean="0"/>
              <a:t>）</a:t>
            </a:r>
            <a:endParaRPr lang="en-US" altLang="ja-JP" dirty="0"/>
          </a:p>
          <a:p>
            <a:r>
              <a:rPr lang="ja-JP" altLang="en-US" dirty="0" smtClean="0"/>
              <a:t>海外にある日本関係の資料の共有と利活用</a:t>
            </a:r>
            <a:endParaRPr lang="en-US" altLang="ja-JP" dirty="0" smtClean="0"/>
          </a:p>
          <a:p>
            <a:pPr lvl="1"/>
            <a:r>
              <a:rPr lang="ja-JP" altLang="en-US" dirty="0" smtClean="0"/>
              <a:t>バチカン</a:t>
            </a:r>
            <a:r>
              <a:rPr lang="ja-JP" altLang="en-US" dirty="0"/>
              <a:t>市図書館との連携</a:t>
            </a:r>
            <a:endParaRPr lang="en-US" altLang="ja-JP" dirty="0"/>
          </a:p>
          <a:p>
            <a:pPr lvl="1"/>
            <a:r>
              <a:rPr kumimoji="1" lang="en-US" altLang="ja-JP" dirty="0" err="1" smtClean="0"/>
              <a:t>Europeana</a:t>
            </a:r>
            <a:r>
              <a:rPr kumimoji="1" lang="ja-JP" altLang="en-US" dirty="0" smtClean="0"/>
              <a:t>との連携</a:t>
            </a:r>
            <a:endParaRPr kumimoji="1" lang="en-US" altLang="ja-JP" dirty="0" smtClean="0"/>
          </a:p>
          <a:p>
            <a:r>
              <a:rPr lang="ja-JP" altLang="en-US" dirty="0" smtClean="0"/>
              <a:t>世界</a:t>
            </a:r>
            <a:r>
              <a:rPr lang="ja-JP" altLang="en-US" dirty="0"/>
              <a:t>規模</a:t>
            </a:r>
            <a:r>
              <a:rPr lang="ja-JP" altLang="en-US" dirty="0" smtClean="0"/>
              <a:t>で共有できる知識インフラの構築を目指す</a:t>
            </a:r>
            <a:endParaRPr kumimoji="1" lang="en-US" altLang="ja-JP" dirty="0" smtClean="0"/>
          </a:p>
        </p:txBody>
      </p:sp>
    </p:spTree>
    <p:extLst>
      <p:ext uri="{BB962C8B-B14F-4D97-AF65-F5344CB8AC3E}">
        <p14:creationId xmlns:p14="http://schemas.microsoft.com/office/powerpoint/2010/main" val="867537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24034" y="214290"/>
            <a:ext cx="8229600" cy="774700"/>
          </a:xfrm>
        </p:spPr>
        <p:txBody>
          <a:bodyPr>
            <a:normAutofit/>
          </a:bodyPr>
          <a:lstStyle/>
          <a:p>
            <a:pPr eaLnBrk="1" hangingPunct="1"/>
            <a:r>
              <a:rPr lang="ja-JP" altLang="en-US" sz="4000" dirty="0"/>
              <a:t>情報の「見える化」、集合知化、保存</a:t>
            </a:r>
          </a:p>
        </p:txBody>
      </p:sp>
      <p:sp>
        <p:nvSpPr>
          <p:cNvPr id="1035267" name="AutoShape 3"/>
          <p:cNvSpPr>
            <a:spLocks noChangeArrowheads="1"/>
          </p:cNvSpPr>
          <p:nvPr/>
        </p:nvSpPr>
        <p:spPr bwMode="auto">
          <a:xfrm>
            <a:off x="1952597" y="2786059"/>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情報の「見える化」</a:t>
            </a:r>
          </a:p>
          <a:p>
            <a:pPr>
              <a:defRPr/>
            </a:pPr>
            <a:r>
              <a:rPr lang="ja-JP" altLang="en-US" sz="1400" dirty="0">
                <a:solidFill>
                  <a:srgbClr val="0000FF"/>
                </a:solidFill>
                <a:latin typeface="HG丸ｺﾞｼｯｸM-PRO" pitchFamily="50" charset="-128"/>
                <a:ea typeface="HG丸ｺﾞｼｯｸM-PRO" pitchFamily="50" charset="-128"/>
              </a:rPr>
              <a:t>（可視化）</a:t>
            </a:r>
          </a:p>
        </p:txBody>
      </p:sp>
      <p:sp>
        <p:nvSpPr>
          <p:cNvPr id="1035268" name="AutoShape 4"/>
          <p:cNvSpPr>
            <a:spLocks noChangeArrowheads="1"/>
          </p:cNvSpPr>
          <p:nvPr/>
        </p:nvSpPr>
        <p:spPr bwMode="auto">
          <a:xfrm>
            <a:off x="6667505" y="379885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API</a:t>
            </a:r>
            <a:r>
              <a:rPr lang="ja-JP" altLang="en-US" sz="1200" dirty="0">
                <a:solidFill>
                  <a:schemeClr val="accent2"/>
                </a:solidFill>
                <a:latin typeface="HG丸ｺﾞｼｯｸM-PRO" pitchFamily="50" charset="-128"/>
                <a:ea typeface="HG丸ｺﾞｼｯｸM-PRO" pitchFamily="50" charset="-128"/>
              </a:rPr>
              <a:t>の実装</a:t>
            </a:r>
          </a:p>
        </p:txBody>
      </p:sp>
      <p:cxnSp>
        <p:nvCxnSpPr>
          <p:cNvPr id="44038" name="AutoShape 5"/>
          <p:cNvCxnSpPr>
            <a:cxnSpLocks noChangeShapeType="1"/>
            <a:stCxn id="116" idx="3"/>
            <a:endCxn id="1035268" idx="1"/>
          </p:cNvCxnSpPr>
          <p:nvPr/>
        </p:nvCxnSpPr>
        <p:spPr bwMode="auto">
          <a:xfrm>
            <a:off x="3802038" y="3725110"/>
            <a:ext cx="2865467" cy="226974"/>
          </a:xfrm>
          <a:prstGeom prst="straightConnector1">
            <a:avLst/>
          </a:prstGeom>
          <a:noFill/>
          <a:ln w="38100">
            <a:solidFill>
              <a:srgbClr val="6699FF"/>
            </a:solidFill>
            <a:round/>
            <a:headEnd/>
            <a:tailEnd type="triangle" w="med" len="med"/>
          </a:ln>
        </p:spPr>
      </p:cxnSp>
      <p:sp>
        <p:nvSpPr>
          <p:cNvPr id="1035270" name="AutoShape 6"/>
          <p:cNvSpPr>
            <a:spLocks noChangeArrowheads="1"/>
          </p:cNvSpPr>
          <p:nvPr/>
        </p:nvSpPr>
        <p:spPr bwMode="auto">
          <a:xfrm>
            <a:off x="4167175" y="258440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デジタル化</a:t>
            </a:r>
          </a:p>
        </p:txBody>
      </p:sp>
      <p:cxnSp>
        <p:nvCxnSpPr>
          <p:cNvPr id="44040" name="AutoShape 7"/>
          <p:cNvCxnSpPr>
            <a:cxnSpLocks noChangeShapeType="1"/>
            <a:stCxn id="1035267" idx="3"/>
            <a:endCxn id="1035270" idx="1"/>
          </p:cNvCxnSpPr>
          <p:nvPr/>
        </p:nvCxnSpPr>
        <p:spPr bwMode="auto">
          <a:xfrm flipV="1">
            <a:off x="3536922" y="2737639"/>
            <a:ext cx="630253" cy="300833"/>
          </a:xfrm>
          <a:prstGeom prst="straightConnector1">
            <a:avLst/>
          </a:prstGeom>
          <a:noFill/>
          <a:ln w="38100">
            <a:solidFill>
              <a:srgbClr val="6699FF"/>
            </a:solidFill>
            <a:round/>
            <a:headEnd/>
            <a:tailEnd type="triangle" w="med" len="med"/>
          </a:ln>
        </p:spPr>
      </p:cxnSp>
      <p:sp>
        <p:nvSpPr>
          <p:cNvPr id="1035281" name="AutoShape 17"/>
          <p:cNvSpPr>
            <a:spLocks noChangeArrowheads="1"/>
          </p:cNvSpPr>
          <p:nvPr/>
        </p:nvSpPr>
        <p:spPr bwMode="auto">
          <a:xfrm>
            <a:off x="5095869" y="322734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フルテキスト化</a:t>
            </a:r>
          </a:p>
        </p:txBody>
      </p:sp>
      <p:cxnSp>
        <p:nvCxnSpPr>
          <p:cNvPr id="44054" name="AutoShape 21"/>
          <p:cNvCxnSpPr>
            <a:cxnSpLocks noChangeShapeType="1"/>
            <a:stCxn id="1035270" idx="2"/>
            <a:endCxn id="1035281" idx="0"/>
          </p:cNvCxnSpPr>
          <p:nvPr/>
        </p:nvCxnSpPr>
        <p:spPr bwMode="auto">
          <a:xfrm rot="16200000" flipH="1">
            <a:off x="5137973" y="2594761"/>
            <a:ext cx="336475" cy="928694"/>
          </a:xfrm>
          <a:prstGeom prst="straightConnector1">
            <a:avLst/>
          </a:prstGeom>
          <a:noFill/>
          <a:ln w="38100">
            <a:solidFill>
              <a:srgbClr val="6699FF"/>
            </a:solidFill>
            <a:round/>
            <a:headEnd/>
            <a:tailEnd type="triangle" w="med" len="med"/>
          </a:ln>
        </p:spPr>
      </p:cxnSp>
      <p:sp>
        <p:nvSpPr>
          <p:cNvPr id="44" name="AutoShape 3"/>
          <p:cNvSpPr>
            <a:spLocks noChangeArrowheads="1"/>
          </p:cNvSpPr>
          <p:nvPr/>
        </p:nvSpPr>
        <p:spPr bwMode="auto">
          <a:xfrm>
            <a:off x="2095473" y="500063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情報を全体で集合知化</a:t>
            </a:r>
          </a:p>
        </p:txBody>
      </p:sp>
      <p:sp>
        <p:nvSpPr>
          <p:cNvPr id="50" name="AutoShape 9"/>
          <p:cNvSpPr>
            <a:spLocks noChangeArrowheads="1"/>
          </p:cNvSpPr>
          <p:nvPr/>
        </p:nvSpPr>
        <p:spPr bwMode="auto">
          <a:xfrm>
            <a:off x="5167306" y="5000636"/>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提供者同士が</a:t>
            </a:r>
          </a:p>
          <a:p>
            <a:pPr>
              <a:defRPr/>
            </a:pPr>
            <a:r>
              <a:rPr lang="ja-JP" altLang="en-US" sz="1200" dirty="0">
                <a:solidFill>
                  <a:schemeClr val="accent2"/>
                </a:solidFill>
                <a:latin typeface="HG丸ｺﾞｼｯｸM-PRO" pitchFamily="50" charset="-128"/>
                <a:ea typeface="HG丸ｺﾞｼｯｸM-PRO" pitchFamily="50" charset="-128"/>
              </a:rPr>
              <a:t>サービス連携</a:t>
            </a:r>
          </a:p>
        </p:txBody>
      </p:sp>
      <p:cxnSp>
        <p:nvCxnSpPr>
          <p:cNvPr id="51" name="AutoShape 10"/>
          <p:cNvCxnSpPr>
            <a:cxnSpLocks noChangeShapeType="1"/>
            <a:stCxn id="44" idx="3"/>
            <a:endCxn id="50" idx="1"/>
          </p:cNvCxnSpPr>
          <p:nvPr/>
        </p:nvCxnSpPr>
        <p:spPr bwMode="auto">
          <a:xfrm>
            <a:off x="4111598" y="5144305"/>
            <a:ext cx="1055709" cy="111720"/>
          </a:xfrm>
          <a:prstGeom prst="straightConnector1">
            <a:avLst/>
          </a:prstGeom>
          <a:noFill/>
          <a:ln w="38100">
            <a:solidFill>
              <a:srgbClr val="6699FF"/>
            </a:solidFill>
            <a:round/>
            <a:headEnd/>
            <a:tailEnd type="triangle" w="med" len="med"/>
          </a:ln>
        </p:spPr>
      </p:cxnSp>
      <p:sp>
        <p:nvSpPr>
          <p:cNvPr id="68" name="AutoShape 3"/>
          <p:cNvSpPr>
            <a:spLocks noChangeArrowheads="1"/>
          </p:cNvSpPr>
          <p:nvPr/>
        </p:nvSpPr>
        <p:spPr bwMode="auto">
          <a:xfrm>
            <a:off x="2238349" y="571501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集合知の保存</a:t>
            </a:r>
          </a:p>
        </p:txBody>
      </p:sp>
      <p:sp>
        <p:nvSpPr>
          <p:cNvPr id="69" name="AutoShape 4"/>
          <p:cNvSpPr>
            <a:spLocks noChangeArrowheads="1"/>
          </p:cNvSpPr>
          <p:nvPr/>
        </p:nvSpPr>
        <p:spPr bwMode="auto">
          <a:xfrm>
            <a:off x="3524233" y="614364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コンテンツ収集</a:t>
            </a:r>
          </a:p>
        </p:txBody>
      </p:sp>
      <p:sp>
        <p:nvSpPr>
          <p:cNvPr id="70" name="AutoShape 5"/>
          <p:cNvSpPr>
            <a:spLocks noChangeArrowheads="1"/>
          </p:cNvSpPr>
          <p:nvPr/>
        </p:nvSpPr>
        <p:spPr bwMode="auto">
          <a:xfrm>
            <a:off x="7167571" y="594199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長期保存</a:t>
            </a:r>
          </a:p>
        </p:txBody>
      </p:sp>
      <p:cxnSp>
        <p:nvCxnSpPr>
          <p:cNvPr id="71" name="AutoShape 6"/>
          <p:cNvCxnSpPr>
            <a:cxnSpLocks noChangeShapeType="1"/>
            <a:stCxn id="68" idx="2"/>
            <a:endCxn id="69" idx="1"/>
          </p:cNvCxnSpPr>
          <p:nvPr/>
        </p:nvCxnSpPr>
        <p:spPr bwMode="auto">
          <a:xfrm rot="16200000" flipH="1">
            <a:off x="3238060" y="6010705"/>
            <a:ext cx="294525" cy="277821"/>
          </a:xfrm>
          <a:prstGeom prst="straightConnector1">
            <a:avLst/>
          </a:prstGeom>
          <a:noFill/>
          <a:ln w="38100">
            <a:solidFill>
              <a:srgbClr val="6699FF"/>
            </a:solidFill>
            <a:round/>
            <a:headEnd/>
            <a:tailEnd type="triangle" w="med" len="med"/>
          </a:ln>
        </p:spPr>
      </p:cxnSp>
      <p:cxnSp>
        <p:nvCxnSpPr>
          <p:cNvPr id="72" name="AutoShape 7"/>
          <p:cNvCxnSpPr>
            <a:cxnSpLocks noChangeShapeType="1"/>
            <a:stCxn id="69" idx="3"/>
            <a:endCxn id="85" idx="1"/>
          </p:cNvCxnSpPr>
          <p:nvPr/>
        </p:nvCxnSpPr>
        <p:spPr bwMode="auto">
          <a:xfrm flipV="1">
            <a:off x="4873608" y="6011128"/>
            <a:ext cx="293699" cy="285751"/>
          </a:xfrm>
          <a:prstGeom prst="straightConnector1">
            <a:avLst/>
          </a:prstGeom>
          <a:noFill/>
          <a:ln w="38100">
            <a:solidFill>
              <a:srgbClr val="6699FF"/>
            </a:solidFill>
            <a:round/>
            <a:headEnd/>
            <a:tailEnd type="triangle" w="med" len="med"/>
          </a:ln>
        </p:spPr>
      </p:cxnSp>
      <p:sp>
        <p:nvSpPr>
          <p:cNvPr id="37" name="AutoShape 4"/>
          <p:cNvSpPr>
            <a:spLocks noChangeArrowheads="1"/>
          </p:cNvSpPr>
          <p:nvPr/>
        </p:nvSpPr>
        <p:spPr bwMode="auto">
          <a:xfrm>
            <a:off x="5595935" y="4357696"/>
            <a:ext cx="177800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メタデータハーベスト</a:t>
            </a:r>
          </a:p>
        </p:txBody>
      </p:sp>
      <p:sp>
        <p:nvSpPr>
          <p:cNvPr id="38" name="AutoShape 4"/>
          <p:cNvSpPr>
            <a:spLocks noChangeArrowheads="1"/>
          </p:cNvSpPr>
          <p:nvPr/>
        </p:nvSpPr>
        <p:spPr bwMode="auto">
          <a:xfrm>
            <a:off x="7810513" y="435769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横断検索</a:t>
            </a:r>
          </a:p>
        </p:txBody>
      </p:sp>
      <p:cxnSp>
        <p:nvCxnSpPr>
          <p:cNvPr id="39" name="AutoShape 5"/>
          <p:cNvCxnSpPr>
            <a:cxnSpLocks noChangeShapeType="1"/>
            <a:stCxn id="1035268" idx="2"/>
            <a:endCxn id="37" idx="0"/>
          </p:cNvCxnSpPr>
          <p:nvPr/>
        </p:nvCxnSpPr>
        <p:spPr bwMode="auto">
          <a:xfrm rot="5400000">
            <a:off x="6787375" y="3802878"/>
            <a:ext cx="252378" cy="857256"/>
          </a:xfrm>
          <a:prstGeom prst="straightConnector1">
            <a:avLst/>
          </a:prstGeom>
          <a:noFill/>
          <a:ln w="38100">
            <a:solidFill>
              <a:srgbClr val="6699FF"/>
            </a:solidFill>
            <a:round/>
            <a:headEnd/>
            <a:tailEnd type="triangle" w="med" len="med"/>
          </a:ln>
        </p:spPr>
      </p:cxnSp>
      <p:cxnSp>
        <p:nvCxnSpPr>
          <p:cNvPr id="42" name="AutoShape 5"/>
          <p:cNvCxnSpPr>
            <a:cxnSpLocks noChangeShapeType="1"/>
            <a:stCxn id="1035268" idx="2"/>
            <a:endCxn id="38" idx="0"/>
          </p:cNvCxnSpPr>
          <p:nvPr/>
        </p:nvCxnSpPr>
        <p:spPr bwMode="auto">
          <a:xfrm rot="16200000" flipH="1">
            <a:off x="7787509" y="3660001"/>
            <a:ext cx="252377" cy="1143008"/>
          </a:xfrm>
          <a:prstGeom prst="straightConnector1">
            <a:avLst/>
          </a:prstGeom>
          <a:noFill/>
          <a:ln w="38100">
            <a:solidFill>
              <a:srgbClr val="6699FF"/>
            </a:solidFill>
            <a:round/>
            <a:headEnd/>
            <a:tailEnd type="triangle" w="med" len="med"/>
          </a:ln>
        </p:spPr>
      </p:cxnSp>
      <p:cxnSp>
        <p:nvCxnSpPr>
          <p:cNvPr id="60" name="AutoShape 5"/>
          <p:cNvCxnSpPr>
            <a:cxnSpLocks noChangeShapeType="1"/>
            <a:stCxn id="37" idx="2"/>
            <a:endCxn id="44" idx="0"/>
          </p:cNvCxnSpPr>
          <p:nvPr/>
        </p:nvCxnSpPr>
        <p:spPr bwMode="auto">
          <a:xfrm rot="5400000">
            <a:off x="4625999" y="3141700"/>
            <a:ext cx="336474" cy="3381401"/>
          </a:xfrm>
          <a:prstGeom prst="straightConnector1">
            <a:avLst/>
          </a:prstGeom>
          <a:noFill/>
          <a:ln w="38100">
            <a:solidFill>
              <a:srgbClr val="6699FF"/>
            </a:solidFill>
            <a:round/>
            <a:headEnd/>
            <a:tailEnd type="triangle" w="med" len="med"/>
          </a:ln>
        </p:spPr>
      </p:cxnSp>
      <p:sp>
        <p:nvSpPr>
          <p:cNvPr id="81" name="AutoShape 45"/>
          <p:cNvSpPr>
            <a:spLocks noChangeArrowheads="1"/>
          </p:cNvSpPr>
          <p:nvPr/>
        </p:nvSpPr>
        <p:spPr bwMode="auto">
          <a:xfrm>
            <a:off x="5738810" y="1071546"/>
            <a:ext cx="3139719" cy="774701"/>
          </a:xfrm>
          <a:prstGeom prst="wedgeRoundRectCallout">
            <a:avLst>
              <a:gd name="adj1" fmla="val -90269"/>
              <a:gd name="adj2" fmla="val -11611"/>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dirty="0">
                <a:solidFill>
                  <a:srgbClr val="0000FF"/>
                </a:solidFill>
                <a:latin typeface="HG丸ｺﾞｼｯｸM-PRO" pitchFamily="50" charset="-128"/>
                <a:ea typeface="HG丸ｺﾞｼｯｸM-PRO" pitchFamily="50" charset="-128"/>
              </a:rPr>
              <a:t>現在、公開されている情報</a:t>
            </a:r>
            <a:endParaRPr lang="en-US" altLang="ja-JP" dirty="0">
              <a:solidFill>
                <a:srgbClr val="0000FF"/>
              </a:solidFill>
              <a:latin typeface="HG丸ｺﾞｼｯｸM-PRO" pitchFamily="50" charset="-128"/>
              <a:ea typeface="HG丸ｺﾞｼｯｸM-PRO" pitchFamily="50" charset="-128"/>
            </a:endParaRPr>
          </a:p>
          <a:p>
            <a:pPr algn="l"/>
            <a:r>
              <a:rPr lang="ja-JP" altLang="en-US" dirty="0" smtClean="0">
                <a:solidFill>
                  <a:srgbClr val="0000FF"/>
                </a:solidFill>
                <a:latin typeface="HG丸ｺﾞｼｯｸM-PRO" pitchFamily="50" charset="-128"/>
                <a:ea typeface="HG丸ｺﾞｼｯｸM-PRO" pitchFamily="50" charset="-128"/>
              </a:rPr>
              <a:t>過去、公開されていた情報</a:t>
            </a:r>
            <a:endParaRPr lang="ja-JP" altLang="en-US" dirty="0">
              <a:solidFill>
                <a:srgbClr val="0000FF"/>
              </a:solidFill>
              <a:latin typeface="HG丸ｺﾞｼｯｸM-PRO" pitchFamily="50" charset="-128"/>
              <a:ea typeface="HG丸ｺﾞｼｯｸM-PRO" pitchFamily="50" charset="-128"/>
            </a:endParaRPr>
          </a:p>
        </p:txBody>
      </p:sp>
      <p:sp>
        <p:nvSpPr>
          <p:cNvPr id="85" name="AutoShape 4"/>
          <p:cNvSpPr>
            <a:spLocks noChangeArrowheads="1"/>
          </p:cNvSpPr>
          <p:nvPr/>
        </p:nvSpPr>
        <p:spPr bwMode="auto">
          <a:xfrm>
            <a:off x="5167306" y="5857894"/>
            <a:ext cx="150019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ウェブアーカイブ</a:t>
            </a:r>
          </a:p>
        </p:txBody>
      </p:sp>
      <p:sp>
        <p:nvSpPr>
          <p:cNvPr id="86" name="AutoShape 4"/>
          <p:cNvSpPr>
            <a:spLocks noChangeArrowheads="1"/>
          </p:cNvSpPr>
          <p:nvPr/>
        </p:nvSpPr>
        <p:spPr bwMode="auto">
          <a:xfrm>
            <a:off x="5167306" y="6357960"/>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デジタルデポジット</a:t>
            </a:r>
          </a:p>
        </p:txBody>
      </p:sp>
      <p:cxnSp>
        <p:nvCxnSpPr>
          <p:cNvPr id="88" name="AutoShape 7"/>
          <p:cNvCxnSpPr>
            <a:cxnSpLocks noChangeShapeType="1"/>
            <a:stCxn id="69" idx="3"/>
            <a:endCxn id="86" idx="1"/>
          </p:cNvCxnSpPr>
          <p:nvPr/>
        </p:nvCxnSpPr>
        <p:spPr bwMode="auto">
          <a:xfrm>
            <a:off x="4873608" y="6296879"/>
            <a:ext cx="293699" cy="214315"/>
          </a:xfrm>
          <a:prstGeom prst="straightConnector1">
            <a:avLst/>
          </a:prstGeom>
          <a:noFill/>
          <a:ln w="38100">
            <a:solidFill>
              <a:srgbClr val="6699FF"/>
            </a:solidFill>
            <a:round/>
            <a:headEnd/>
            <a:tailEnd type="triangle" w="med" len="med"/>
          </a:ln>
        </p:spPr>
      </p:cxnSp>
      <p:cxnSp>
        <p:nvCxnSpPr>
          <p:cNvPr id="91" name="AutoShape 7"/>
          <p:cNvCxnSpPr>
            <a:cxnSpLocks noChangeShapeType="1"/>
            <a:stCxn id="86" idx="3"/>
            <a:endCxn id="70" idx="1"/>
          </p:cNvCxnSpPr>
          <p:nvPr/>
        </p:nvCxnSpPr>
        <p:spPr bwMode="auto">
          <a:xfrm flipV="1">
            <a:off x="6810380" y="6095225"/>
            <a:ext cx="357190" cy="415969"/>
          </a:xfrm>
          <a:prstGeom prst="straightConnector1">
            <a:avLst/>
          </a:prstGeom>
          <a:noFill/>
          <a:ln w="38100">
            <a:solidFill>
              <a:srgbClr val="6699FF"/>
            </a:solidFill>
            <a:round/>
            <a:headEnd/>
            <a:tailEnd type="triangle" w="med" len="med"/>
          </a:ln>
        </p:spPr>
      </p:cxnSp>
      <p:cxnSp>
        <p:nvCxnSpPr>
          <p:cNvPr id="94" name="AutoShape 7"/>
          <p:cNvCxnSpPr>
            <a:cxnSpLocks noChangeShapeType="1"/>
            <a:stCxn id="85" idx="3"/>
            <a:endCxn id="70" idx="1"/>
          </p:cNvCxnSpPr>
          <p:nvPr/>
        </p:nvCxnSpPr>
        <p:spPr bwMode="auto">
          <a:xfrm>
            <a:off x="6667504" y="6011128"/>
            <a:ext cx="500066" cy="84097"/>
          </a:xfrm>
          <a:prstGeom prst="straightConnector1">
            <a:avLst/>
          </a:prstGeom>
          <a:noFill/>
          <a:ln w="38100">
            <a:solidFill>
              <a:srgbClr val="6699FF"/>
            </a:solidFill>
            <a:round/>
            <a:headEnd/>
            <a:tailEnd type="triangle" w="med" len="med"/>
          </a:ln>
        </p:spPr>
      </p:cxnSp>
      <p:cxnSp>
        <p:nvCxnSpPr>
          <p:cNvPr id="105" name="AutoShape 21"/>
          <p:cNvCxnSpPr>
            <a:cxnSpLocks noChangeShapeType="1"/>
            <a:stCxn id="50" idx="3"/>
            <a:endCxn id="106" idx="1"/>
          </p:cNvCxnSpPr>
          <p:nvPr/>
        </p:nvCxnSpPr>
        <p:spPr bwMode="auto">
          <a:xfrm>
            <a:off x="6537318" y="5256026"/>
            <a:ext cx="558814" cy="112159"/>
          </a:xfrm>
          <a:prstGeom prst="straightConnector1">
            <a:avLst/>
          </a:prstGeom>
          <a:noFill/>
          <a:ln w="38100">
            <a:solidFill>
              <a:srgbClr val="6699FF"/>
            </a:solidFill>
            <a:round/>
            <a:headEnd/>
            <a:tailEnd type="triangle" w="med" len="med"/>
          </a:ln>
        </p:spPr>
      </p:cxnSp>
      <p:sp>
        <p:nvSpPr>
          <p:cNvPr id="106" name="AutoShape 9"/>
          <p:cNvSpPr>
            <a:spLocks noChangeArrowheads="1"/>
          </p:cNvSpPr>
          <p:nvPr/>
        </p:nvSpPr>
        <p:spPr bwMode="auto">
          <a:xfrm>
            <a:off x="7096132" y="5214951"/>
            <a:ext cx="13700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統合検索</a:t>
            </a:r>
          </a:p>
        </p:txBody>
      </p:sp>
      <p:cxnSp>
        <p:nvCxnSpPr>
          <p:cNvPr id="110" name="AutoShape 21"/>
          <p:cNvCxnSpPr>
            <a:cxnSpLocks noChangeShapeType="1"/>
            <a:stCxn id="1035281" idx="2"/>
            <a:endCxn id="44" idx="0"/>
          </p:cNvCxnSpPr>
          <p:nvPr/>
        </p:nvCxnSpPr>
        <p:spPr bwMode="auto">
          <a:xfrm rot="5400000">
            <a:off x="3703636" y="2933715"/>
            <a:ext cx="1466823" cy="2667021"/>
          </a:xfrm>
          <a:prstGeom prst="straightConnector1">
            <a:avLst/>
          </a:prstGeom>
          <a:noFill/>
          <a:ln w="38100">
            <a:solidFill>
              <a:srgbClr val="6699FF"/>
            </a:solidFill>
            <a:round/>
            <a:headEnd/>
            <a:tailEnd type="triangle" w="med" len="med"/>
          </a:ln>
        </p:spPr>
      </p:cxnSp>
      <p:cxnSp>
        <p:nvCxnSpPr>
          <p:cNvPr id="113" name="AutoShape 21"/>
          <p:cNvCxnSpPr>
            <a:cxnSpLocks noChangeShapeType="1"/>
            <a:stCxn id="1035270" idx="2"/>
            <a:endCxn id="44" idx="0"/>
          </p:cNvCxnSpPr>
          <p:nvPr/>
        </p:nvCxnSpPr>
        <p:spPr bwMode="auto">
          <a:xfrm rot="5400000">
            <a:off x="2917818" y="3076591"/>
            <a:ext cx="2109765" cy="1738327"/>
          </a:xfrm>
          <a:prstGeom prst="straightConnector1">
            <a:avLst/>
          </a:prstGeom>
          <a:noFill/>
          <a:ln w="38100">
            <a:solidFill>
              <a:srgbClr val="6699FF"/>
            </a:solidFill>
            <a:round/>
            <a:headEnd/>
            <a:tailEnd type="triangle" w="med" len="med"/>
          </a:ln>
        </p:spPr>
      </p:cxnSp>
      <p:sp>
        <p:nvSpPr>
          <p:cNvPr id="116" name="AutoShape 6"/>
          <p:cNvSpPr>
            <a:spLocks noChangeArrowheads="1"/>
          </p:cNvSpPr>
          <p:nvPr/>
        </p:nvSpPr>
        <p:spPr bwMode="auto">
          <a:xfrm>
            <a:off x="2452663" y="357187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データベース化</a:t>
            </a:r>
          </a:p>
        </p:txBody>
      </p:sp>
      <p:cxnSp>
        <p:nvCxnSpPr>
          <p:cNvPr id="118" name="AutoShape 7"/>
          <p:cNvCxnSpPr>
            <a:cxnSpLocks noChangeShapeType="1"/>
            <a:stCxn id="1035267" idx="2"/>
            <a:endCxn id="116" idx="0"/>
          </p:cNvCxnSpPr>
          <p:nvPr/>
        </p:nvCxnSpPr>
        <p:spPr bwMode="auto">
          <a:xfrm rot="16200000" flipH="1">
            <a:off x="2795559" y="3240084"/>
            <a:ext cx="280993" cy="382591"/>
          </a:xfrm>
          <a:prstGeom prst="straightConnector1">
            <a:avLst/>
          </a:prstGeom>
          <a:noFill/>
          <a:ln w="38100">
            <a:solidFill>
              <a:srgbClr val="6699FF"/>
            </a:solidFill>
            <a:round/>
            <a:headEnd/>
            <a:tailEnd type="triangle" w="med" len="med"/>
          </a:ln>
        </p:spPr>
      </p:cxnSp>
      <p:cxnSp>
        <p:nvCxnSpPr>
          <p:cNvPr id="121" name="AutoShape 7"/>
          <p:cNvCxnSpPr>
            <a:cxnSpLocks noChangeShapeType="1"/>
            <a:stCxn id="116" idx="2"/>
            <a:endCxn id="44" idx="0"/>
          </p:cNvCxnSpPr>
          <p:nvPr/>
        </p:nvCxnSpPr>
        <p:spPr bwMode="auto">
          <a:xfrm rot="5400000">
            <a:off x="2554298" y="4427583"/>
            <a:ext cx="1122293" cy="23815"/>
          </a:xfrm>
          <a:prstGeom prst="straightConnector1">
            <a:avLst/>
          </a:prstGeom>
          <a:noFill/>
          <a:ln w="38100">
            <a:solidFill>
              <a:srgbClr val="6699FF"/>
            </a:solidFill>
            <a:round/>
            <a:headEnd/>
            <a:tailEnd type="triangle" w="med" len="med"/>
          </a:ln>
        </p:spPr>
      </p:cxnSp>
      <p:cxnSp>
        <p:nvCxnSpPr>
          <p:cNvPr id="124" name="AutoShape 7"/>
          <p:cNvCxnSpPr>
            <a:cxnSpLocks noChangeShapeType="1"/>
            <a:stCxn id="44" idx="2"/>
            <a:endCxn id="68" idx="0"/>
          </p:cNvCxnSpPr>
          <p:nvPr/>
        </p:nvCxnSpPr>
        <p:spPr bwMode="auto">
          <a:xfrm rot="16200000" flipH="1">
            <a:off x="2961453" y="5430056"/>
            <a:ext cx="427043" cy="142876"/>
          </a:xfrm>
          <a:prstGeom prst="straightConnector1">
            <a:avLst/>
          </a:prstGeom>
          <a:noFill/>
          <a:ln w="38100">
            <a:solidFill>
              <a:srgbClr val="6699FF"/>
            </a:solidFill>
            <a:round/>
            <a:headEnd/>
            <a:tailEnd type="triangle" w="med" len="med"/>
          </a:ln>
        </p:spPr>
      </p:cxnSp>
      <p:sp>
        <p:nvSpPr>
          <p:cNvPr id="43" name="スライド番号プレースホルダ 42"/>
          <p:cNvSpPr>
            <a:spLocks noGrp="1"/>
          </p:cNvSpPr>
          <p:nvPr>
            <p:ph type="sldNum" sz="quarter" idx="11"/>
          </p:nvPr>
        </p:nvSpPr>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7</a:t>
            </a:fld>
            <a:endParaRPr lang="en-US" altLang="ja-JP">
              <a:latin typeface="HG丸ｺﾞｼｯｸM-PRO" pitchFamily="50" charset="-128"/>
              <a:ea typeface="HG丸ｺﾞｼｯｸM-PRO" pitchFamily="50" charset="-128"/>
            </a:endParaRPr>
          </a:p>
        </p:txBody>
      </p:sp>
      <p:sp>
        <p:nvSpPr>
          <p:cNvPr id="40" name="雲 39"/>
          <p:cNvSpPr/>
          <p:nvPr/>
        </p:nvSpPr>
        <p:spPr>
          <a:xfrm>
            <a:off x="1881158" y="1142984"/>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41" name="下矢印 40"/>
          <p:cNvSpPr/>
          <p:nvPr/>
        </p:nvSpPr>
        <p:spPr>
          <a:xfrm>
            <a:off x="2595538" y="235743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96678079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5"/>
          <p:cNvSpPr>
            <a:spLocks noGrp="1" noChangeArrowheads="1"/>
          </p:cNvSpPr>
          <p:nvPr>
            <p:ph type="title"/>
          </p:nvPr>
        </p:nvSpPr>
        <p:spPr>
          <a:xfrm>
            <a:off x="1981201" y="277814"/>
            <a:ext cx="8507413" cy="650857"/>
          </a:xfrm>
        </p:spPr>
        <p:txBody>
          <a:bodyPr>
            <a:normAutofit/>
          </a:bodyPr>
          <a:lstStyle/>
          <a:p>
            <a:pPr eaLnBrk="1" hangingPunct="1"/>
            <a:r>
              <a:rPr lang="ja-JP" altLang="en-US" sz="4000" dirty="0"/>
              <a:t>情報の利活用のための仕組みの概念</a:t>
            </a:r>
          </a:p>
        </p:txBody>
      </p:sp>
      <p:sp>
        <p:nvSpPr>
          <p:cNvPr id="43011" name="Oval 2"/>
          <p:cNvSpPr>
            <a:spLocks noChangeArrowheads="1"/>
          </p:cNvSpPr>
          <p:nvPr/>
        </p:nvSpPr>
        <p:spPr bwMode="auto">
          <a:xfrm rot="-5400000">
            <a:off x="5372865" y="1508929"/>
            <a:ext cx="115093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p>
            <a:endParaRPr lang="ja-JP" altLang="ja-JP">
              <a:latin typeface="HG丸ｺﾞｼｯｸM-PRO" pitchFamily="50" charset="-128"/>
              <a:ea typeface="HG丸ｺﾞｼｯｸM-PRO" pitchFamily="50" charset="-128"/>
            </a:endParaRPr>
          </a:p>
        </p:txBody>
      </p:sp>
      <p:sp>
        <p:nvSpPr>
          <p:cNvPr id="43012" name="Oval 3"/>
          <p:cNvSpPr>
            <a:spLocks noChangeArrowheads="1"/>
          </p:cNvSpPr>
          <p:nvPr/>
        </p:nvSpPr>
        <p:spPr bwMode="auto">
          <a:xfrm>
            <a:off x="2595539" y="3349632"/>
            <a:ext cx="6408737" cy="10795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latin typeface="HG丸ｺﾞｼｯｸM-PRO" pitchFamily="50" charset="-128"/>
              <a:ea typeface="HG丸ｺﾞｼｯｸM-PRO" pitchFamily="50" charset="-128"/>
            </a:endParaRPr>
          </a:p>
        </p:txBody>
      </p:sp>
      <p:sp>
        <p:nvSpPr>
          <p:cNvPr id="43013" name="Oval 4"/>
          <p:cNvSpPr>
            <a:spLocks noChangeArrowheads="1"/>
          </p:cNvSpPr>
          <p:nvPr/>
        </p:nvSpPr>
        <p:spPr bwMode="auto">
          <a:xfrm rot="-5400000">
            <a:off x="5130003" y="-605661"/>
            <a:ext cx="1360495" cy="6000792"/>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p>
            <a:endParaRPr lang="ja-JP" altLang="ja-JP">
              <a:latin typeface="HG丸ｺﾞｼｯｸM-PRO" pitchFamily="50" charset="-128"/>
              <a:ea typeface="HG丸ｺﾞｼｯｸM-PRO" pitchFamily="50" charset="-128"/>
            </a:endParaRPr>
          </a:p>
        </p:txBody>
      </p:sp>
      <p:sp>
        <p:nvSpPr>
          <p:cNvPr id="1031174" name="AutoShape 6"/>
          <p:cNvSpPr>
            <a:spLocks noChangeArrowheads="1"/>
          </p:cNvSpPr>
          <p:nvPr/>
        </p:nvSpPr>
        <p:spPr bwMode="auto">
          <a:xfrm>
            <a:off x="4452926" y="2857497"/>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検索・閲覧サービス</a:t>
            </a:r>
          </a:p>
        </p:txBody>
      </p:sp>
      <p:cxnSp>
        <p:nvCxnSpPr>
          <p:cNvPr id="43023" name="AutoShape 14"/>
          <p:cNvCxnSpPr>
            <a:cxnSpLocks noChangeShapeType="1"/>
            <a:stCxn id="38" idx="0"/>
            <a:endCxn id="1031174" idx="2"/>
          </p:cNvCxnSpPr>
          <p:nvPr/>
        </p:nvCxnSpPr>
        <p:spPr bwMode="auto">
          <a:xfrm rot="5400000" flipH="1" flipV="1">
            <a:off x="5432408" y="3212308"/>
            <a:ext cx="346087" cy="214314"/>
          </a:xfrm>
          <a:prstGeom prst="straightConnector1">
            <a:avLst/>
          </a:prstGeom>
          <a:noFill/>
          <a:ln w="38100">
            <a:solidFill>
              <a:srgbClr val="6699FF"/>
            </a:solidFill>
            <a:round/>
            <a:headEnd/>
            <a:tailEnd type="triangle" w="med" len="med"/>
          </a:ln>
        </p:spPr>
      </p:cxnSp>
      <p:cxnSp>
        <p:nvCxnSpPr>
          <p:cNvPr id="43024" name="AutoShape 15"/>
          <p:cNvCxnSpPr>
            <a:cxnSpLocks noChangeShapeType="1"/>
            <a:stCxn id="39" idx="0"/>
            <a:endCxn id="49" idx="2"/>
          </p:cNvCxnSpPr>
          <p:nvPr/>
        </p:nvCxnSpPr>
        <p:spPr bwMode="auto">
          <a:xfrm rot="16200000" flipV="1">
            <a:off x="4747844" y="3678682"/>
            <a:ext cx="630157" cy="1870877"/>
          </a:xfrm>
          <a:prstGeom prst="straightConnector1">
            <a:avLst/>
          </a:prstGeom>
          <a:noFill/>
          <a:ln w="38100">
            <a:solidFill>
              <a:srgbClr val="6699FF"/>
            </a:solidFill>
            <a:round/>
            <a:headEnd/>
            <a:tailEnd type="triangle" w="med" len="med"/>
          </a:ln>
        </p:spPr>
      </p:cxnSp>
      <p:cxnSp>
        <p:nvCxnSpPr>
          <p:cNvPr id="43035" name="AutoShape 26"/>
          <p:cNvCxnSpPr>
            <a:cxnSpLocks noChangeShapeType="1"/>
          </p:cNvCxnSpPr>
          <p:nvPr/>
        </p:nvCxnSpPr>
        <p:spPr bwMode="auto">
          <a:xfrm>
            <a:off x="7453322" y="5635648"/>
            <a:ext cx="0" cy="215900"/>
          </a:xfrm>
          <a:prstGeom prst="straightConnector1">
            <a:avLst/>
          </a:prstGeom>
          <a:noFill/>
          <a:ln w="38100">
            <a:solidFill>
              <a:srgbClr val="6699FF"/>
            </a:solidFill>
            <a:round/>
            <a:headEnd/>
            <a:tailEnd type="triangle" w="med" len="med"/>
          </a:ln>
        </p:spPr>
      </p:cxnSp>
      <p:cxnSp>
        <p:nvCxnSpPr>
          <p:cNvPr id="43038" name="AutoShape 29"/>
          <p:cNvCxnSpPr>
            <a:cxnSpLocks noChangeShapeType="1"/>
            <a:stCxn id="40" idx="0"/>
            <a:endCxn id="39" idx="2"/>
          </p:cNvCxnSpPr>
          <p:nvPr/>
        </p:nvCxnSpPr>
        <p:spPr bwMode="auto">
          <a:xfrm rot="5400000" flipH="1" flipV="1">
            <a:off x="5225244" y="4727586"/>
            <a:ext cx="282579" cy="1263654"/>
          </a:xfrm>
          <a:prstGeom prst="straightConnector1">
            <a:avLst/>
          </a:prstGeom>
          <a:noFill/>
          <a:ln w="38100">
            <a:solidFill>
              <a:srgbClr val="6699FF"/>
            </a:solidFill>
            <a:round/>
            <a:headEnd/>
            <a:tailEnd type="triangle" w="med" len="med"/>
          </a:ln>
        </p:spPr>
      </p:cxnSp>
      <p:sp>
        <p:nvSpPr>
          <p:cNvPr id="30" name="テキスト ボックス 29"/>
          <p:cNvSpPr txBox="1"/>
          <p:nvPr/>
        </p:nvSpPr>
        <p:spPr>
          <a:xfrm>
            <a:off x="1952596" y="5000636"/>
            <a:ext cx="1785950" cy="523220"/>
          </a:xfrm>
          <a:prstGeom prst="rect">
            <a:avLst/>
          </a:prstGeom>
          <a:noFill/>
        </p:spPr>
        <p:txBody>
          <a:bodyPr wrap="square" rtlCol="0">
            <a:spAutoFit/>
          </a:bodyPr>
          <a:lstStyle/>
          <a:p>
            <a:r>
              <a:rPr lang="ja-JP" altLang="en-US" sz="2800" dirty="0">
                <a:latin typeface="HG丸ｺﾞｼｯｸM-PRO" pitchFamily="50" charset="-128"/>
                <a:ea typeface="HG丸ｺﾞｼｯｸM-PRO" pitchFamily="50" charset="-128"/>
              </a:rPr>
              <a:t>収集</a:t>
            </a:r>
          </a:p>
        </p:txBody>
      </p:sp>
      <p:sp>
        <p:nvSpPr>
          <p:cNvPr id="31" name="テキスト ボックス 30"/>
          <p:cNvSpPr txBox="1"/>
          <p:nvPr/>
        </p:nvSpPr>
        <p:spPr>
          <a:xfrm>
            <a:off x="1809720" y="3429000"/>
            <a:ext cx="1785950" cy="523220"/>
          </a:xfrm>
          <a:prstGeom prst="rect">
            <a:avLst/>
          </a:prstGeom>
          <a:noFill/>
        </p:spPr>
        <p:txBody>
          <a:bodyPr wrap="square" rtlCol="0">
            <a:spAutoFit/>
          </a:bodyPr>
          <a:lstStyle/>
          <a:p>
            <a:r>
              <a:rPr lang="ja-JP" altLang="en-US" sz="2800" dirty="0">
                <a:latin typeface="HG丸ｺﾞｼｯｸM-PRO" pitchFamily="50" charset="-128"/>
                <a:ea typeface="HG丸ｺﾞｼｯｸM-PRO" pitchFamily="50" charset="-128"/>
              </a:rPr>
              <a:t>組織化</a:t>
            </a:r>
          </a:p>
        </p:txBody>
      </p:sp>
      <p:sp>
        <p:nvSpPr>
          <p:cNvPr id="32" name="テキスト ボックス 31"/>
          <p:cNvSpPr txBox="1"/>
          <p:nvPr/>
        </p:nvSpPr>
        <p:spPr>
          <a:xfrm>
            <a:off x="1524000" y="2285993"/>
            <a:ext cx="2285984" cy="461665"/>
          </a:xfrm>
          <a:prstGeom prst="rect">
            <a:avLst/>
          </a:prstGeom>
          <a:noFill/>
        </p:spPr>
        <p:txBody>
          <a:bodyPr wrap="square" rtlCol="0">
            <a:spAutoFit/>
          </a:bodyPr>
          <a:lstStyle/>
          <a:p>
            <a:r>
              <a:rPr lang="ja-JP" altLang="en-US" sz="2400" dirty="0">
                <a:latin typeface="HG丸ｺﾞｼｯｸM-PRO" pitchFamily="50" charset="-128"/>
                <a:ea typeface="HG丸ｺﾞｼｯｸM-PRO" pitchFamily="50" charset="-128"/>
              </a:rPr>
              <a:t>提供（検索）</a:t>
            </a:r>
          </a:p>
        </p:txBody>
      </p:sp>
      <p:sp>
        <p:nvSpPr>
          <p:cNvPr id="33" name="AutoShape 6"/>
          <p:cNvSpPr>
            <a:spLocks noChangeArrowheads="1"/>
          </p:cNvSpPr>
          <p:nvPr/>
        </p:nvSpPr>
        <p:spPr bwMode="auto">
          <a:xfrm>
            <a:off x="3881423" y="242886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GUI</a:t>
            </a:r>
            <a:r>
              <a:rPr lang="ja-JP" altLang="en-US" sz="1200" dirty="0">
                <a:solidFill>
                  <a:schemeClr val="accent2"/>
                </a:solidFill>
                <a:latin typeface="HG丸ｺﾞｼｯｸM-PRO" pitchFamily="50" charset="-128"/>
                <a:ea typeface="HG丸ｺﾞｼｯｸM-PRO" pitchFamily="50" charset="-128"/>
              </a:rPr>
              <a:t>の提供</a:t>
            </a:r>
          </a:p>
        </p:txBody>
      </p:sp>
      <p:sp>
        <p:nvSpPr>
          <p:cNvPr id="34" name="AutoShape 6"/>
          <p:cNvSpPr>
            <a:spLocks noChangeArrowheads="1"/>
          </p:cNvSpPr>
          <p:nvPr/>
        </p:nvSpPr>
        <p:spPr bwMode="auto">
          <a:xfrm>
            <a:off x="5953125" y="242886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API</a:t>
            </a:r>
            <a:r>
              <a:rPr lang="ja-JP" altLang="en-US" sz="1200" dirty="0">
                <a:solidFill>
                  <a:schemeClr val="accent2"/>
                </a:solidFill>
                <a:latin typeface="HG丸ｺﾞｼｯｸM-PRO" pitchFamily="50" charset="-128"/>
                <a:ea typeface="HG丸ｺﾞｼｯｸM-PRO" pitchFamily="50" charset="-128"/>
              </a:rPr>
              <a:t>の提供</a:t>
            </a:r>
          </a:p>
        </p:txBody>
      </p:sp>
      <p:sp>
        <p:nvSpPr>
          <p:cNvPr id="35" name="AutoShape 6"/>
          <p:cNvSpPr>
            <a:spLocks noChangeArrowheads="1"/>
          </p:cNvSpPr>
          <p:nvPr/>
        </p:nvSpPr>
        <p:spPr bwMode="auto">
          <a:xfrm>
            <a:off x="2524100" y="1857365"/>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直接サービス</a:t>
            </a:r>
          </a:p>
        </p:txBody>
      </p:sp>
      <p:sp>
        <p:nvSpPr>
          <p:cNvPr id="36" name="AutoShape 6"/>
          <p:cNvSpPr>
            <a:spLocks noChangeArrowheads="1"/>
          </p:cNvSpPr>
          <p:nvPr/>
        </p:nvSpPr>
        <p:spPr bwMode="auto">
          <a:xfrm>
            <a:off x="5524496" y="1857365"/>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間接サービス</a:t>
            </a:r>
          </a:p>
        </p:txBody>
      </p:sp>
      <p:sp>
        <p:nvSpPr>
          <p:cNvPr id="38" name="AutoShape 6"/>
          <p:cNvSpPr>
            <a:spLocks noChangeArrowheads="1"/>
          </p:cNvSpPr>
          <p:nvPr/>
        </p:nvSpPr>
        <p:spPr bwMode="auto">
          <a:xfrm>
            <a:off x="4238612" y="3492509"/>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情報の組織化</a:t>
            </a:r>
          </a:p>
        </p:txBody>
      </p:sp>
      <p:sp>
        <p:nvSpPr>
          <p:cNvPr id="39" name="AutoShape 6"/>
          <p:cNvSpPr>
            <a:spLocks noChangeArrowheads="1"/>
          </p:cNvSpPr>
          <p:nvPr/>
        </p:nvSpPr>
        <p:spPr bwMode="auto">
          <a:xfrm>
            <a:off x="4738678" y="4929199"/>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情報を全体で集合知化</a:t>
            </a:r>
          </a:p>
        </p:txBody>
      </p:sp>
      <p:sp>
        <p:nvSpPr>
          <p:cNvPr id="40" name="AutoShape 4"/>
          <p:cNvSpPr>
            <a:spLocks noChangeArrowheads="1"/>
          </p:cNvSpPr>
          <p:nvPr/>
        </p:nvSpPr>
        <p:spPr bwMode="auto">
          <a:xfrm>
            <a:off x="3738547" y="5500703"/>
            <a:ext cx="199231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メタデータハーベスト</a:t>
            </a:r>
          </a:p>
        </p:txBody>
      </p:sp>
      <p:sp>
        <p:nvSpPr>
          <p:cNvPr id="41" name="AutoShape 4"/>
          <p:cNvSpPr>
            <a:spLocks noChangeArrowheads="1"/>
          </p:cNvSpPr>
          <p:nvPr/>
        </p:nvSpPr>
        <p:spPr bwMode="auto">
          <a:xfrm>
            <a:off x="6167439" y="5500703"/>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横断検索</a:t>
            </a:r>
          </a:p>
        </p:txBody>
      </p:sp>
      <p:cxnSp>
        <p:nvCxnSpPr>
          <p:cNvPr id="44" name="AutoShape 29"/>
          <p:cNvCxnSpPr>
            <a:cxnSpLocks noChangeShapeType="1"/>
            <a:stCxn id="41" idx="0"/>
            <a:endCxn id="39" idx="2"/>
          </p:cNvCxnSpPr>
          <p:nvPr/>
        </p:nvCxnSpPr>
        <p:spPr bwMode="auto">
          <a:xfrm rot="16200000" flipV="1">
            <a:off x="6278955" y="4937530"/>
            <a:ext cx="282579" cy="843767"/>
          </a:xfrm>
          <a:prstGeom prst="straightConnector1">
            <a:avLst/>
          </a:prstGeom>
          <a:noFill/>
          <a:ln w="38100">
            <a:solidFill>
              <a:srgbClr val="6699FF"/>
            </a:solidFill>
            <a:round/>
            <a:headEnd/>
            <a:tailEnd type="triangle" w="med" len="med"/>
          </a:ln>
        </p:spPr>
      </p:cxnSp>
      <p:sp>
        <p:nvSpPr>
          <p:cNvPr id="49" name="AutoShape 4"/>
          <p:cNvSpPr>
            <a:spLocks noChangeArrowheads="1"/>
          </p:cNvSpPr>
          <p:nvPr/>
        </p:nvSpPr>
        <p:spPr bwMode="auto">
          <a:xfrm>
            <a:off x="3309919" y="3992575"/>
            <a:ext cx="16351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人手による組織化</a:t>
            </a:r>
          </a:p>
        </p:txBody>
      </p:sp>
      <p:sp>
        <p:nvSpPr>
          <p:cNvPr id="50" name="AutoShape 4"/>
          <p:cNvSpPr>
            <a:spLocks noChangeArrowheads="1"/>
          </p:cNvSpPr>
          <p:nvPr/>
        </p:nvSpPr>
        <p:spPr bwMode="auto">
          <a:xfrm>
            <a:off x="5738811" y="3992575"/>
            <a:ext cx="16351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自動組織化</a:t>
            </a:r>
          </a:p>
        </p:txBody>
      </p:sp>
      <p:cxnSp>
        <p:nvCxnSpPr>
          <p:cNvPr id="52" name="AutoShape 15"/>
          <p:cNvCxnSpPr>
            <a:cxnSpLocks noChangeShapeType="1"/>
            <a:stCxn id="39" idx="0"/>
            <a:endCxn id="50" idx="2"/>
          </p:cNvCxnSpPr>
          <p:nvPr/>
        </p:nvCxnSpPr>
        <p:spPr bwMode="auto">
          <a:xfrm rot="5400000" flipH="1" flipV="1">
            <a:off x="5962289" y="4335114"/>
            <a:ext cx="630157" cy="558015"/>
          </a:xfrm>
          <a:prstGeom prst="straightConnector1">
            <a:avLst/>
          </a:prstGeom>
          <a:noFill/>
          <a:ln w="38100">
            <a:solidFill>
              <a:srgbClr val="6699FF"/>
            </a:solidFill>
            <a:round/>
            <a:headEnd/>
            <a:tailEnd type="triangle" w="med" len="med"/>
          </a:ln>
        </p:spPr>
      </p:cxnSp>
      <p:cxnSp>
        <p:nvCxnSpPr>
          <p:cNvPr id="55" name="AutoShape 15"/>
          <p:cNvCxnSpPr>
            <a:cxnSpLocks noChangeShapeType="1"/>
            <a:stCxn id="50" idx="0"/>
            <a:endCxn id="38" idx="2"/>
          </p:cNvCxnSpPr>
          <p:nvPr/>
        </p:nvCxnSpPr>
        <p:spPr bwMode="auto">
          <a:xfrm rot="16200000" flipV="1">
            <a:off x="5921765" y="3357964"/>
            <a:ext cx="211141" cy="1058081"/>
          </a:xfrm>
          <a:prstGeom prst="straightConnector1">
            <a:avLst/>
          </a:prstGeom>
          <a:noFill/>
          <a:ln w="38100">
            <a:solidFill>
              <a:srgbClr val="6699FF"/>
            </a:solidFill>
            <a:round/>
            <a:headEnd/>
            <a:tailEnd type="triangle" w="med" len="med"/>
          </a:ln>
        </p:spPr>
      </p:cxnSp>
      <p:cxnSp>
        <p:nvCxnSpPr>
          <p:cNvPr id="58" name="AutoShape 15"/>
          <p:cNvCxnSpPr>
            <a:cxnSpLocks noChangeShapeType="1"/>
            <a:stCxn id="49" idx="0"/>
            <a:endCxn id="38" idx="2"/>
          </p:cNvCxnSpPr>
          <p:nvPr/>
        </p:nvCxnSpPr>
        <p:spPr bwMode="auto">
          <a:xfrm rot="5400000" flipH="1" flipV="1">
            <a:off x="4707318" y="3201600"/>
            <a:ext cx="211141" cy="1370811"/>
          </a:xfrm>
          <a:prstGeom prst="straightConnector1">
            <a:avLst/>
          </a:prstGeom>
          <a:noFill/>
          <a:ln w="38100">
            <a:solidFill>
              <a:srgbClr val="6699FF"/>
            </a:solidFill>
            <a:round/>
            <a:headEnd/>
            <a:tailEnd type="triangle" w="med" len="med"/>
          </a:ln>
        </p:spPr>
      </p:cxnSp>
      <p:cxnSp>
        <p:nvCxnSpPr>
          <p:cNvPr id="64" name="AutoShape 14"/>
          <p:cNvCxnSpPr>
            <a:cxnSpLocks noChangeShapeType="1"/>
            <a:stCxn id="1031174" idx="0"/>
            <a:endCxn id="34" idx="2"/>
          </p:cNvCxnSpPr>
          <p:nvPr/>
        </p:nvCxnSpPr>
        <p:spPr bwMode="auto">
          <a:xfrm rot="5400000" flipH="1" flipV="1">
            <a:off x="6109130" y="2338815"/>
            <a:ext cx="122161" cy="915205"/>
          </a:xfrm>
          <a:prstGeom prst="straightConnector1">
            <a:avLst/>
          </a:prstGeom>
          <a:noFill/>
          <a:ln w="38100">
            <a:solidFill>
              <a:srgbClr val="6699FF"/>
            </a:solidFill>
            <a:round/>
            <a:headEnd/>
            <a:tailEnd type="triangle" w="med" len="med"/>
          </a:ln>
        </p:spPr>
      </p:cxnSp>
      <p:cxnSp>
        <p:nvCxnSpPr>
          <p:cNvPr id="67" name="AutoShape 14"/>
          <p:cNvCxnSpPr>
            <a:cxnSpLocks noChangeShapeType="1"/>
            <a:stCxn id="1031174" idx="0"/>
            <a:endCxn id="33" idx="2"/>
          </p:cNvCxnSpPr>
          <p:nvPr/>
        </p:nvCxnSpPr>
        <p:spPr bwMode="auto">
          <a:xfrm rot="16200000" flipV="1">
            <a:off x="5073280" y="2218168"/>
            <a:ext cx="122161" cy="1156497"/>
          </a:xfrm>
          <a:prstGeom prst="straightConnector1">
            <a:avLst/>
          </a:prstGeom>
          <a:noFill/>
          <a:ln w="38100">
            <a:solidFill>
              <a:srgbClr val="6699FF"/>
            </a:solidFill>
            <a:round/>
            <a:headEnd/>
            <a:tailEnd type="triangle" w="med" len="med"/>
          </a:ln>
        </p:spPr>
      </p:cxnSp>
      <p:cxnSp>
        <p:nvCxnSpPr>
          <p:cNvPr id="70" name="AutoShape 14"/>
          <p:cNvCxnSpPr>
            <a:cxnSpLocks noChangeShapeType="1"/>
            <a:stCxn id="33" idx="0"/>
            <a:endCxn id="35" idx="2"/>
          </p:cNvCxnSpPr>
          <p:nvPr/>
        </p:nvCxnSpPr>
        <p:spPr bwMode="auto">
          <a:xfrm rot="16200000" flipV="1">
            <a:off x="4028658" y="1901415"/>
            <a:ext cx="282579" cy="772329"/>
          </a:xfrm>
          <a:prstGeom prst="straightConnector1">
            <a:avLst/>
          </a:prstGeom>
          <a:noFill/>
          <a:ln w="38100">
            <a:solidFill>
              <a:srgbClr val="6699FF"/>
            </a:solidFill>
            <a:round/>
            <a:headEnd/>
            <a:tailEnd type="triangle" w="med" len="med"/>
          </a:ln>
        </p:spPr>
      </p:cxnSp>
      <p:cxnSp>
        <p:nvCxnSpPr>
          <p:cNvPr id="73" name="AutoShape 14"/>
          <p:cNvCxnSpPr>
            <a:cxnSpLocks noChangeShapeType="1"/>
            <a:stCxn id="34" idx="0"/>
            <a:endCxn id="36" idx="2"/>
          </p:cNvCxnSpPr>
          <p:nvPr/>
        </p:nvCxnSpPr>
        <p:spPr bwMode="auto">
          <a:xfrm rot="5400000" flipH="1" flipV="1">
            <a:off x="6564706" y="2209398"/>
            <a:ext cx="282579" cy="156365"/>
          </a:xfrm>
          <a:prstGeom prst="straightConnector1">
            <a:avLst/>
          </a:prstGeom>
          <a:noFill/>
          <a:ln w="38100">
            <a:solidFill>
              <a:srgbClr val="FFC000"/>
            </a:solidFill>
            <a:round/>
            <a:headEnd/>
            <a:tailEnd type="triangle" w="med" len="med"/>
          </a:ln>
        </p:spPr>
      </p:cxnSp>
      <p:grpSp>
        <p:nvGrpSpPr>
          <p:cNvPr id="2" name="Group 84"/>
          <p:cNvGrpSpPr>
            <a:grpSpLocks/>
          </p:cNvGrpSpPr>
          <p:nvPr/>
        </p:nvGrpSpPr>
        <p:grpSpPr bwMode="auto">
          <a:xfrm>
            <a:off x="4667240" y="857232"/>
            <a:ext cx="500066" cy="571504"/>
            <a:chOff x="3696" y="1161"/>
            <a:chExt cx="609" cy="636"/>
          </a:xfrm>
        </p:grpSpPr>
        <p:sp>
          <p:nvSpPr>
            <p:cNvPr id="87"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88"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89"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90"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91"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92"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endParaRPr lang="ja-JP" altLang="en-US">
                <a:latin typeface="HG丸ｺﾞｼｯｸM-PRO" pitchFamily="50" charset="-128"/>
                <a:ea typeface="HG丸ｺﾞｼｯｸM-PRO" pitchFamily="50" charset="-128"/>
              </a:endParaRPr>
            </a:p>
          </p:txBody>
        </p:sp>
      </p:grpSp>
      <p:sp>
        <p:nvSpPr>
          <p:cNvPr id="93" name="mainfrm"/>
          <p:cNvSpPr>
            <a:spLocks noEditPoints="1" noChangeArrowheads="1"/>
          </p:cNvSpPr>
          <p:nvPr/>
        </p:nvSpPr>
        <p:spPr bwMode="auto">
          <a:xfrm>
            <a:off x="6238877" y="1000108"/>
            <a:ext cx="587377" cy="576262"/>
          </a:xfrm>
          <a:custGeom>
            <a:avLst/>
            <a:gdLst>
              <a:gd name="T0" fmla="*/ 0 w 21600"/>
              <a:gd name="T1" fmla="*/ 0 h 21600"/>
              <a:gd name="T2" fmla="*/ 10800 w 21600"/>
              <a:gd name="T3" fmla="*/ 0 h 21600"/>
              <a:gd name="T4" fmla="*/ 21600 w 21600"/>
              <a:gd name="T5" fmla="*/ 0 h 21600"/>
              <a:gd name="T6" fmla="*/ 21600 w 21600"/>
              <a:gd name="T7" fmla="*/ 10800 h 21600"/>
              <a:gd name="T8" fmla="*/ 20603 w 21600"/>
              <a:gd name="T9" fmla="*/ 21600 h 21600"/>
              <a:gd name="T10" fmla="*/ 10800 w 21600"/>
              <a:gd name="T11" fmla="*/ 21600 h 21600"/>
              <a:gd name="T12" fmla="*/ 1163 w 21600"/>
              <a:gd name="T13" fmla="*/ 21600 h 21600"/>
              <a:gd name="T14" fmla="*/ 0 w 21600"/>
              <a:gd name="T15" fmla="*/ 10800 h 21600"/>
              <a:gd name="T16" fmla="*/ 332 w 21600"/>
              <a:gd name="T17" fmla="*/ 22174 h 21600"/>
              <a:gd name="T18" fmla="*/ 21579 w 21600"/>
              <a:gd name="T19" fmla="*/ 27914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ja-JP" altLang="en-US">
              <a:latin typeface="HG丸ｺﾞｼｯｸM-PRO" pitchFamily="50" charset="-128"/>
              <a:ea typeface="HG丸ｺﾞｼｯｸM-PRO" pitchFamily="50" charset="-128"/>
            </a:endParaRPr>
          </a:p>
        </p:txBody>
      </p:sp>
      <p:cxnSp>
        <p:nvCxnSpPr>
          <p:cNvPr id="94" name="AutoShape 14"/>
          <p:cNvCxnSpPr>
            <a:cxnSpLocks noChangeShapeType="1"/>
            <a:stCxn id="35" idx="0"/>
            <a:endCxn id="88" idx="1"/>
          </p:cNvCxnSpPr>
          <p:nvPr/>
        </p:nvCxnSpPr>
        <p:spPr bwMode="auto">
          <a:xfrm rot="5400000" flipH="1" flipV="1">
            <a:off x="3938597" y="1008836"/>
            <a:ext cx="693712" cy="1003344"/>
          </a:xfrm>
          <a:prstGeom prst="straightConnector1">
            <a:avLst/>
          </a:prstGeom>
          <a:noFill/>
          <a:ln w="38100">
            <a:solidFill>
              <a:srgbClr val="6699FF"/>
            </a:solidFill>
            <a:round/>
            <a:headEnd/>
            <a:tailEnd type="triangle" w="med" len="med"/>
          </a:ln>
        </p:spPr>
      </p:cxnSp>
      <p:cxnSp>
        <p:nvCxnSpPr>
          <p:cNvPr id="97" name="AutoShape 14"/>
          <p:cNvCxnSpPr>
            <a:cxnSpLocks noChangeShapeType="1"/>
            <a:stCxn id="93" idx="7"/>
            <a:endCxn id="90" idx="1"/>
          </p:cNvCxnSpPr>
          <p:nvPr/>
        </p:nvCxnSpPr>
        <p:spPr bwMode="auto">
          <a:xfrm flipH="1" flipV="1">
            <a:off x="5047422" y="1163653"/>
            <a:ext cx="1191454" cy="124587"/>
          </a:xfrm>
          <a:prstGeom prst="straightConnector1">
            <a:avLst/>
          </a:prstGeom>
          <a:noFill/>
          <a:ln w="38100">
            <a:solidFill>
              <a:srgbClr val="6699FF"/>
            </a:solidFill>
            <a:round/>
            <a:headEnd/>
            <a:tailEnd type="triangle" w="med" len="med"/>
          </a:ln>
        </p:spPr>
      </p:cxnSp>
      <p:cxnSp>
        <p:nvCxnSpPr>
          <p:cNvPr id="111" name="AutoShape 14"/>
          <p:cNvCxnSpPr>
            <a:cxnSpLocks noChangeShapeType="1"/>
            <a:stCxn id="36" idx="0"/>
            <a:endCxn id="93" idx="5"/>
          </p:cNvCxnSpPr>
          <p:nvPr/>
        </p:nvCxnSpPr>
        <p:spPr bwMode="auto">
          <a:xfrm rot="16200000" flipV="1">
            <a:off x="6517874" y="1591061"/>
            <a:ext cx="280994" cy="251612"/>
          </a:xfrm>
          <a:prstGeom prst="straightConnector1">
            <a:avLst/>
          </a:prstGeom>
          <a:noFill/>
          <a:ln w="38100">
            <a:solidFill>
              <a:srgbClr val="FFC000"/>
            </a:solidFill>
            <a:round/>
            <a:headEnd/>
            <a:tailEnd type="triangle" w="med" len="med"/>
          </a:ln>
        </p:spPr>
      </p:cxnSp>
      <p:sp>
        <p:nvSpPr>
          <p:cNvPr id="114" name="mainfrm"/>
          <p:cNvSpPr>
            <a:spLocks noEditPoints="1" noChangeArrowheads="1"/>
          </p:cNvSpPr>
          <p:nvPr/>
        </p:nvSpPr>
        <p:spPr bwMode="auto">
          <a:xfrm>
            <a:off x="9453587" y="2571744"/>
            <a:ext cx="587377" cy="576262"/>
          </a:xfrm>
          <a:custGeom>
            <a:avLst/>
            <a:gdLst>
              <a:gd name="T0" fmla="*/ 0 w 21600"/>
              <a:gd name="T1" fmla="*/ 0 h 21600"/>
              <a:gd name="T2" fmla="*/ 10800 w 21600"/>
              <a:gd name="T3" fmla="*/ 0 h 21600"/>
              <a:gd name="T4" fmla="*/ 21600 w 21600"/>
              <a:gd name="T5" fmla="*/ 0 h 21600"/>
              <a:gd name="T6" fmla="*/ 21600 w 21600"/>
              <a:gd name="T7" fmla="*/ 10800 h 21600"/>
              <a:gd name="T8" fmla="*/ 20603 w 21600"/>
              <a:gd name="T9" fmla="*/ 21600 h 21600"/>
              <a:gd name="T10" fmla="*/ 10800 w 21600"/>
              <a:gd name="T11" fmla="*/ 21600 h 21600"/>
              <a:gd name="T12" fmla="*/ 1163 w 21600"/>
              <a:gd name="T13" fmla="*/ 21600 h 21600"/>
              <a:gd name="T14" fmla="*/ 0 w 21600"/>
              <a:gd name="T15" fmla="*/ 10800 h 21600"/>
              <a:gd name="T16" fmla="*/ 332 w 21600"/>
              <a:gd name="T17" fmla="*/ 22174 h 21600"/>
              <a:gd name="T18" fmla="*/ 21579 w 21600"/>
              <a:gd name="T19" fmla="*/ 27914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ja-JP" altLang="en-US">
              <a:latin typeface="HG丸ｺﾞｼｯｸM-PRO" pitchFamily="50" charset="-128"/>
              <a:ea typeface="HG丸ｺﾞｼｯｸM-PRO" pitchFamily="50" charset="-128"/>
            </a:endParaRPr>
          </a:p>
        </p:txBody>
      </p:sp>
      <p:cxnSp>
        <p:nvCxnSpPr>
          <p:cNvPr id="115" name="AutoShape 14"/>
          <p:cNvCxnSpPr>
            <a:cxnSpLocks noChangeShapeType="1"/>
            <a:stCxn id="1031174" idx="3"/>
            <a:endCxn id="114" idx="7"/>
          </p:cNvCxnSpPr>
          <p:nvPr/>
        </p:nvCxnSpPr>
        <p:spPr bwMode="auto">
          <a:xfrm flipV="1">
            <a:off x="6972288" y="2859875"/>
            <a:ext cx="2481298" cy="142084"/>
          </a:xfrm>
          <a:prstGeom prst="straightConnector1">
            <a:avLst/>
          </a:prstGeom>
          <a:noFill/>
          <a:ln w="38100">
            <a:solidFill>
              <a:srgbClr val="FFC000"/>
            </a:solidFill>
            <a:round/>
            <a:headEnd/>
            <a:tailEnd type="triangle" w="med" len="med"/>
          </a:ln>
        </p:spPr>
      </p:cxnSp>
      <p:cxnSp>
        <p:nvCxnSpPr>
          <p:cNvPr id="118" name="AutoShape 14"/>
          <p:cNvCxnSpPr>
            <a:cxnSpLocks noChangeShapeType="1"/>
            <a:stCxn id="38" idx="3"/>
            <a:endCxn id="114" idx="7"/>
          </p:cNvCxnSpPr>
          <p:nvPr/>
        </p:nvCxnSpPr>
        <p:spPr bwMode="auto">
          <a:xfrm flipV="1">
            <a:off x="6757974" y="2859875"/>
            <a:ext cx="2695612" cy="777096"/>
          </a:xfrm>
          <a:prstGeom prst="straightConnector1">
            <a:avLst/>
          </a:prstGeom>
          <a:noFill/>
          <a:ln w="38100">
            <a:solidFill>
              <a:srgbClr val="FFC000"/>
            </a:solidFill>
            <a:round/>
            <a:headEnd/>
            <a:tailEnd type="triangle" w="med" len="med"/>
          </a:ln>
        </p:spPr>
      </p:cxnSp>
      <p:sp>
        <p:nvSpPr>
          <p:cNvPr id="121" name="Oval 3"/>
          <p:cNvSpPr>
            <a:spLocks noChangeArrowheads="1"/>
          </p:cNvSpPr>
          <p:nvPr/>
        </p:nvSpPr>
        <p:spPr bwMode="auto">
          <a:xfrm>
            <a:off x="9096397" y="1214422"/>
            <a:ext cx="1346163" cy="3786214"/>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latin typeface="HG丸ｺﾞｼｯｸM-PRO" pitchFamily="50" charset="-128"/>
              <a:ea typeface="HG丸ｺﾞｼｯｸM-PRO" pitchFamily="50" charset="-128"/>
            </a:endParaRPr>
          </a:p>
        </p:txBody>
      </p:sp>
      <p:sp>
        <p:nvSpPr>
          <p:cNvPr id="122" name="テキスト ボックス 121"/>
          <p:cNvSpPr txBox="1"/>
          <p:nvPr/>
        </p:nvSpPr>
        <p:spPr>
          <a:xfrm>
            <a:off x="8953520" y="1714489"/>
            <a:ext cx="1571636" cy="646331"/>
          </a:xfrm>
          <a:prstGeom prst="rect">
            <a:avLst/>
          </a:prstGeom>
          <a:noFill/>
        </p:spPr>
        <p:txBody>
          <a:bodyPr wrap="square" rtlCol="0">
            <a:spAutoFit/>
          </a:bodyPr>
          <a:lstStyle/>
          <a:p>
            <a:r>
              <a:rPr lang="ja-JP" altLang="en-US" dirty="0">
                <a:latin typeface="HG丸ｺﾞｼｯｸM-PRO" pitchFamily="50" charset="-128"/>
                <a:ea typeface="HG丸ｺﾞｼｯｸM-PRO" pitchFamily="50" charset="-128"/>
              </a:rPr>
              <a:t>外部サービス</a:t>
            </a:r>
            <a:endParaRPr lang="en-US" altLang="ja-JP"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を利用</a:t>
            </a:r>
          </a:p>
        </p:txBody>
      </p:sp>
      <p:sp>
        <p:nvSpPr>
          <p:cNvPr id="126" name="フローチャート : 端子 125"/>
          <p:cNvSpPr/>
          <p:nvPr/>
        </p:nvSpPr>
        <p:spPr>
          <a:xfrm>
            <a:off x="8953552" y="6143644"/>
            <a:ext cx="857224" cy="428628"/>
          </a:xfrm>
          <a:prstGeom prst="flowChartTerminator">
            <a:avLst/>
          </a:prstGeom>
          <a:solidFill>
            <a:srgbClr val="99FF99"/>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27" name="フローチャート: 処理 126"/>
          <p:cNvSpPr/>
          <p:nvPr/>
        </p:nvSpPr>
        <p:spPr>
          <a:xfrm>
            <a:off x="5667372" y="6215082"/>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他図書館蔵書目録</a:t>
            </a:r>
          </a:p>
        </p:txBody>
      </p:sp>
      <p:sp>
        <p:nvSpPr>
          <p:cNvPr id="128" name="フローチャート: 処理 127"/>
          <p:cNvSpPr/>
          <p:nvPr/>
        </p:nvSpPr>
        <p:spPr>
          <a:xfrm>
            <a:off x="5524496"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他図書館蔵書目録</a:t>
            </a:r>
          </a:p>
        </p:txBody>
      </p:sp>
      <p:sp>
        <p:nvSpPr>
          <p:cNvPr id="129" name="フローチャート: 処理 128"/>
          <p:cNvSpPr/>
          <p:nvPr/>
        </p:nvSpPr>
        <p:spPr>
          <a:xfrm>
            <a:off x="7239008" y="6215082"/>
            <a:ext cx="1428760"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次期基盤システム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a:t>
            </a:r>
            <a:r>
              <a:rPr lang="en-US" altLang="ja-JP" sz="900" dirty="0">
                <a:latin typeface="HG丸ｺﾞｼｯｸM-PRO" pitchFamily="50" charset="-128"/>
                <a:ea typeface="HG丸ｺﾞｼｯｸM-PRO" pitchFamily="50" charset="-128"/>
              </a:rPr>
              <a:t>ILS</a:t>
            </a:r>
            <a:r>
              <a:rPr lang="ja-JP" altLang="en-US" sz="900" dirty="0">
                <a:latin typeface="HG丸ｺﾞｼｯｸM-PRO" pitchFamily="50" charset="-128"/>
                <a:ea typeface="HG丸ｺﾞｼｯｸM-PRO" pitchFamily="50" charset="-128"/>
              </a:rPr>
              <a:t>パッケージ）</a:t>
            </a:r>
          </a:p>
        </p:txBody>
      </p:sp>
      <p:sp>
        <p:nvSpPr>
          <p:cNvPr id="130" name="フローチャート: 処理 129"/>
          <p:cNvSpPr/>
          <p:nvPr/>
        </p:nvSpPr>
        <p:spPr>
          <a:xfrm>
            <a:off x="5381620" y="6357958"/>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図書館・関係機関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蔵書目録</a:t>
            </a:r>
          </a:p>
        </p:txBody>
      </p:sp>
      <p:sp>
        <p:nvSpPr>
          <p:cNvPr id="131" name="フローチャート: 処理 130"/>
          <p:cNvSpPr/>
          <p:nvPr/>
        </p:nvSpPr>
        <p:spPr>
          <a:xfrm>
            <a:off x="3738546" y="6215082"/>
            <a:ext cx="1428760"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デジタルアーカイブ</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システム</a:t>
            </a:r>
          </a:p>
        </p:txBody>
      </p:sp>
      <p:sp>
        <p:nvSpPr>
          <p:cNvPr id="132" name="フローチャート: 処理 131"/>
          <p:cNvSpPr/>
          <p:nvPr/>
        </p:nvSpPr>
        <p:spPr>
          <a:xfrm>
            <a:off x="2166910" y="6215082"/>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他図書館蔵書目録</a:t>
            </a:r>
          </a:p>
        </p:txBody>
      </p:sp>
      <p:sp>
        <p:nvSpPr>
          <p:cNvPr id="133" name="フローチャート: 処理 132"/>
          <p:cNvSpPr/>
          <p:nvPr/>
        </p:nvSpPr>
        <p:spPr>
          <a:xfrm>
            <a:off x="2024034"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他図書館蔵書目録</a:t>
            </a:r>
          </a:p>
        </p:txBody>
      </p:sp>
      <p:sp>
        <p:nvSpPr>
          <p:cNvPr id="134" name="フローチャート: 処理 133"/>
          <p:cNvSpPr/>
          <p:nvPr/>
        </p:nvSpPr>
        <p:spPr>
          <a:xfrm>
            <a:off x="1881158" y="6357958"/>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他機関デジタルアーカイブ</a:t>
            </a:r>
          </a:p>
        </p:txBody>
      </p:sp>
      <p:sp>
        <p:nvSpPr>
          <p:cNvPr id="137" name="フローチャート : 端子 136"/>
          <p:cNvSpPr/>
          <p:nvPr/>
        </p:nvSpPr>
        <p:spPr>
          <a:xfrm>
            <a:off x="8882114" y="6215082"/>
            <a:ext cx="857224" cy="428628"/>
          </a:xfrm>
          <a:prstGeom prst="flowChartTerminator">
            <a:avLst/>
          </a:prstGeom>
          <a:solidFill>
            <a:srgbClr val="99FF99"/>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000" dirty="0">
                <a:latin typeface="HG丸ｺﾞｼｯｸM-PRO" pitchFamily="50" charset="-128"/>
                <a:ea typeface="HG丸ｺﾞｼｯｸM-PRO" pitchFamily="50" charset="-128"/>
              </a:rPr>
              <a:t>他サービス</a:t>
            </a:r>
            <a:endParaRPr lang="en-US" altLang="ja-JP" sz="1000" dirty="0">
              <a:latin typeface="HG丸ｺﾞｼｯｸM-PRO" pitchFamily="50" charset="-128"/>
              <a:ea typeface="HG丸ｺﾞｼｯｸM-PRO" pitchFamily="50" charset="-128"/>
            </a:endParaRPr>
          </a:p>
          <a:p>
            <a:pPr algn="ctr"/>
            <a:r>
              <a:rPr lang="ja-JP" altLang="en-US" sz="1000" dirty="0">
                <a:latin typeface="HG丸ｺﾞｼｯｸM-PRO" pitchFamily="50" charset="-128"/>
                <a:ea typeface="HG丸ｺﾞｼｯｸM-PRO" pitchFamily="50" charset="-128"/>
              </a:rPr>
              <a:t>提供者</a:t>
            </a:r>
            <a:endParaRPr lang="en-US" altLang="ja-JP" sz="1000" dirty="0">
              <a:latin typeface="HG丸ｺﾞｼｯｸM-PRO" pitchFamily="50" charset="-128"/>
              <a:ea typeface="HG丸ｺﾞｼｯｸM-PRO" pitchFamily="50" charset="-128"/>
            </a:endParaRPr>
          </a:p>
        </p:txBody>
      </p:sp>
      <p:sp>
        <p:nvSpPr>
          <p:cNvPr id="144" name="右中かっこ 143"/>
          <p:cNvSpPr/>
          <p:nvPr/>
        </p:nvSpPr>
        <p:spPr>
          <a:xfrm rot="16200000">
            <a:off x="5774529" y="2035959"/>
            <a:ext cx="428628" cy="807249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147" name="テキスト ボックス 146"/>
          <p:cNvSpPr txBox="1"/>
          <p:nvPr/>
        </p:nvSpPr>
        <p:spPr>
          <a:xfrm>
            <a:off x="6953256" y="928671"/>
            <a:ext cx="1571636" cy="646331"/>
          </a:xfrm>
          <a:prstGeom prst="rect">
            <a:avLst/>
          </a:prstGeom>
          <a:noFill/>
        </p:spPr>
        <p:txBody>
          <a:bodyPr wrap="square" rtlCol="0">
            <a:spAutoFit/>
          </a:bodyPr>
          <a:lstStyle/>
          <a:p>
            <a:r>
              <a:rPr lang="ja-JP" altLang="en-US" dirty="0">
                <a:latin typeface="HG丸ｺﾞｼｯｸM-PRO" pitchFamily="50" charset="-128"/>
                <a:ea typeface="HG丸ｺﾞｼｯｸM-PRO" pitchFamily="50" charset="-128"/>
              </a:rPr>
              <a:t>外部サービス</a:t>
            </a:r>
            <a:endParaRPr lang="en-US" altLang="ja-JP"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へ提供</a:t>
            </a:r>
          </a:p>
        </p:txBody>
      </p:sp>
      <p:sp>
        <p:nvSpPr>
          <p:cNvPr id="62" name="スライド番号プレースホルダ 61"/>
          <p:cNvSpPr>
            <a:spLocks noGrp="1"/>
          </p:cNvSpPr>
          <p:nvPr>
            <p:ph type="sldNum" sz="quarter" idx="11"/>
          </p:nvPr>
        </p:nvSpPr>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8</a:t>
            </a:fld>
            <a:endParaRPr lang="en-US" altLang="ja-JP">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04786122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C8C26050-B920-471D-86AC-BDBA08E88286}" type="slidenum">
              <a:rPr kumimoji="0" lang="en-US" altLang="ja-JP" b="0">
                <a:solidFill>
                  <a:prstClr val="black"/>
                </a:solidFill>
              </a:rPr>
              <a:pPr eaLnBrk="1" hangingPunct="1"/>
              <a:t>9</a:t>
            </a:fld>
            <a:endParaRPr kumimoji="0" lang="en-US" altLang="ja-JP" b="0">
              <a:solidFill>
                <a:prstClr val="black"/>
              </a:solidFill>
            </a:endParaRPr>
          </a:p>
        </p:txBody>
      </p:sp>
      <p:sp>
        <p:nvSpPr>
          <p:cNvPr id="75779" name="Oval 2"/>
          <p:cNvSpPr>
            <a:spLocks noChangeArrowheads="1"/>
          </p:cNvSpPr>
          <p:nvPr/>
        </p:nvSpPr>
        <p:spPr bwMode="auto">
          <a:xfrm rot="-5400000">
            <a:off x="5196681" y="-1215231"/>
            <a:ext cx="115093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endParaRPr>
          </a:p>
        </p:txBody>
      </p:sp>
      <p:sp>
        <p:nvSpPr>
          <p:cNvPr id="75780" name="Oval 3"/>
          <p:cNvSpPr>
            <a:spLocks noChangeArrowheads="1"/>
          </p:cNvSpPr>
          <p:nvPr/>
        </p:nvSpPr>
        <p:spPr bwMode="auto">
          <a:xfrm>
            <a:off x="3719514" y="3357563"/>
            <a:ext cx="6408737" cy="10795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sz="1200">
              <a:solidFill>
                <a:prstClr val="black"/>
              </a:solidFill>
            </a:endParaRPr>
          </a:p>
        </p:txBody>
      </p:sp>
      <p:sp>
        <p:nvSpPr>
          <p:cNvPr id="75781" name="Oval 4"/>
          <p:cNvSpPr>
            <a:spLocks noChangeArrowheads="1"/>
          </p:cNvSpPr>
          <p:nvPr/>
        </p:nvSpPr>
        <p:spPr bwMode="auto">
          <a:xfrm rot="-5400000">
            <a:off x="5591970" y="3285332"/>
            <a:ext cx="1296987" cy="3600450"/>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endParaRPr>
          </a:p>
        </p:txBody>
      </p:sp>
      <p:sp>
        <p:nvSpPr>
          <p:cNvPr id="75782" name="Rectangle 5"/>
          <p:cNvSpPr>
            <a:spLocks noGrp="1" noChangeArrowheads="1"/>
          </p:cNvSpPr>
          <p:nvPr>
            <p:ph type="title"/>
          </p:nvPr>
        </p:nvSpPr>
        <p:spPr>
          <a:xfrm>
            <a:off x="1661319" y="144007"/>
            <a:ext cx="8507413" cy="1139825"/>
          </a:xfrm>
        </p:spPr>
        <p:txBody>
          <a:bodyPr>
            <a:normAutofit/>
          </a:bodyPr>
          <a:lstStyle/>
          <a:p>
            <a:pPr eaLnBrk="1" hangingPunct="1"/>
            <a:r>
              <a:rPr lang="ja-JP" altLang="en-US" sz="4000" dirty="0">
                <a:latin typeface="HG丸ｺﾞｼｯｸM-PRO" panose="020F0600000000000000" pitchFamily="50" charset="-128"/>
                <a:ea typeface="HG丸ｺﾞｼｯｸM-PRO" panose="020F0600000000000000" pitchFamily="50" charset="-128"/>
              </a:rPr>
              <a:t>情報の利活用のために必要な要件</a:t>
            </a:r>
          </a:p>
        </p:txBody>
      </p:sp>
      <p:sp>
        <p:nvSpPr>
          <p:cNvPr id="1031174" name="AutoShape 6"/>
          <p:cNvSpPr>
            <a:spLocks noChangeArrowheads="1"/>
          </p:cNvSpPr>
          <p:nvPr/>
        </p:nvSpPr>
        <p:spPr bwMode="auto">
          <a:xfrm>
            <a:off x="3935413" y="1700214"/>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情報の「見える化」（可視化）</a:t>
            </a:r>
          </a:p>
        </p:txBody>
      </p:sp>
      <p:sp>
        <p:nvSpPr>
          <p:cNvPr id="1031175" name="AutoShape 7"/>
          <p:cNvSpPr>
            <a:spLocks noChangeArrowheads="1"/>
          </p:cNvSpPr>
          <p:nvPr/>
        </p:nvSpPr>
        <p:spPr bwMode="auto">
          <a:xfrm>
            <a:off x="4440239" y="2852739"/>
            <a:ext cx="15843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情報の属性付与</a:t>
            </a:r>
          </a:p>
        </p:txBody>
      </p:sp>
      <p:sp>
        <p:nvSpPr>
          <p:cNvPr id="1031176" name="AutoShape 8"/>
          <p:cNvSpPr>
            <a:spLocks noChangeArrowheads="1"/>
          </p:cNvSpPr>
          <p:nvPr/>
        </p:nvSpPr>
        <p:spPr bwMode="auto">
          <a:xfrm>
            <a:off x="4224339" y="2276475"/>
            <a:ext cx="2016125" cy="2873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情報を全体で集合知化</a:t>
            </a:r>
          </a:p>
        </p:txBody>
      </p:sp>
      <p:sp>
        <p:nvSpPr>
          <p:cNvPr id="1031177" name="AutoShape 9"/>
          <p:cNvSpPr>
            <a:spLocks noChangeArrowheads="1"/>
          </p:cNvSpPr>
          <p:nvPr/>
        </p:nvSpPr>
        <p:spPr bwMode="auto">
          <a:xfrm>
            <a:off x="4151314" y="343058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情報と情報の関連付け</a:t>
            </a:r>
          </a:p>
        </p:txBody>
      </p:sp>
      <p:sp>
        <p:nvSpPr>
          <p:cNvPr id="1031178" name="AutoShape 10"/>
          <p:cNvSpPr>
            <a:spLocks noChangeArrowheads="1"/>
          </p:cNvSpPr>
          <p:nvPr/>
        </p:nvSpPr>
        <p:spPr bwMode="auto">
          <a:xfrm>
            <a:off x="6816726" y="285273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人の属性把握</a:t>
            </a:r>
          </a:p>
        </p:txBody>
      </p:sp>
      <p:sp>
        <p:nvSpPr>
          <p:cNvPr id="1031179" name="AutoShape 11"/>
          <p:cNvSpPr>
            <a:spLocks noChangeArrowheads="1"/>
          </p:cNvSpPr>
          <p:nvPr/>
        </p:nvSpPr>
        <p:spPr bwMode="auto">
          <a:xfrm>
            <a:off x="7608889" y="335756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人と人の関連付け</a:t>
            </a:r>
          </a:p>
        </p:txBody>
      </p:sp>
      <p:sp>
        <p:nvSpPr>
          <p:cNvPr id="1031180" name="AutoShape 12"/>
          <p:cNvSpPr>
            <a:spLocks noChangeArrowheads="1"/>
          </p:cNvSpPr>
          <p:nvPr/>
        </p:nvSpPr>
        <p:spPr bwMode="auto">
          <a:xfrm>
            <a:off x="5232401" y="4006851"/>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情報と利用した人の関係付け</a:t>
            </a:r>
          </a:p>
        </p:txBody>
      </p:sp>
      <p:cxnSp>
        <p:nvCxnSpPr>
          <p:cNvPr id="75790" name="AutoShape 13"/>
          <p:cNvCxnSpPr>
            <a:cxnSpLocks noChangeShapeType="1"/>
            <a:stCxn id="1031174" idx="2"/>
            <a:endCxn id="1031176" idx="0"/>
          </p:cNvCxnSpPr>
          <p:nvPr/>
        </p:nvCxnSpPr>
        <p:spPr bwMode="auto">
          <a:xfrm>
            <a:off x="5195888" y="1989139"/>
            <a:ext cx="36512" cy="2873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1" name="AutoShape 14"/>
          <p:cNvCxnSpPr>
            <a:cxnSpLocks noChangeShapeType="1"/>
            <a:stCxn id="1031176" idx="2"/>
            <a:endCxn id="1031175" idx="0"/>
          </p:cNvCxnSpPr>
          <p:nvPr/>
        </p:nvCxnSpPr>
        <p:spPr bwMode="auto">
          <a:xfrm>
            <a:off x="5232400" y="2563814"/>
            <a:ext cx="0" cy="2889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2" name="AutoShape 15"/>
          <p:cNvCxnSpPr>
            <a:cxnSpLocks noChangeShapeType="1"/>
            <a:stCxn id="1031175" idx="2"/>
            <a:endCxn id="1031177" idx="0"/>
          </p:cNvCxnSpPr>
          <p:nvPr/>
        </p:nvCxnSpPr>
        <p:spPr bwMode="auto">
          <a:xfrm>
            <a:off x="5232401" y="3141664"/>
            <a:ext cx="34925" cy="2889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84" name="AutoShape 16"/>
          <p:cNvSpPr>
            <a:spLocks noChangeArrowheads="1"/>
          </p:cNvSpPr>
          <p:nvPr/>
        </p:nvSpPr>
        <p:spPr bwMode="auto">
          <a:xfrm>
            <a:off x="1992313" y="2205039"/>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専門家の知識を集約</a:t>
            </a:r>
          </a:p>
        </p:txBody>
      </p:sp>
      <p:sp>
        <p:nvSpPr>
          <p:cNvPr id="1031185" name="AutoShape 17"/>
          <p:cNvSpPr>
            <a:spLocks noChangeArrowheads="1"/>
          </p:cNvSpPr>
          <p:nvPr/>
        </p:nvSpPr>
        <p:spPr bwMode="auto">
          <a:xfrm>
            <a:off x="1992313" y="2779714"/>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個人の知識を集約</a:t>
            </a:r>
          </a:p>
        </p:txBody>
      </p:sp>
      <p:sp>
        <p:nvSpPr>
          <p:cNvPr id="1031186" name="AutoShape 18"/>
          <p:cNvSpPr>
            <a:spLocks noChangeArrowheads="1"/>
          </p:cNvSpPr>
          <p:nvPr/>
        </p:nvSpPr>
        <p:spPr bwMode="auto">
          <a:xfrm>
            <a:off x="5232401" y="4511675"/>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情報の選択範囲の拡大</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情報の絞込み</a:t>
            </a:r>
          </a:p>
        </p:txBody>
      </p:sp>
      <p:cxnSp>
        <p:nvCxnSpPr>
          <p:cNvPr id="75796" name="AutoShape 19"/>
          <p:cNvCxnSpPr>
            <a:cxnSpLocks noChangeShapeType="1"/>
            <a:stCxn id="1031177" idx="2"/>
            <a:endCxn id="1031180" idx="0"/>
          </p:cNvCxnSpPr>
          <p:nvPr/>
        </p:nvCxnSpPr>
        <p:spPr bwMode="auto">
          <a:xfrm>
            <a:off x="5267325" y="3719514"/>
            <a:ext cx="1081088" cy="2873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7" name="AutoShape 20"/>
          <p:cNvCxnSpPr>
            <a:cxnSpLocks noChangeShapeType="1"/>
            <a:stCxn id="1031180" idx="2"/>
            <a:endCxn id="1031186" idx="0"/>
          </p:cNvCxnSpPr>
          <p:nvPr/>
        </p:nvCxnSpPr>
        <p:spPr bwMode="auto">
          <a:xfrm>
            <a:off x="6348413" y="4295775"/>
            <a:ext cx="0"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8" name="AutoShape 21"/>
          <p:cNvCxnSpPr>
            <a:cxnSpLocks noChangeShapeType="1"/>
            <a:stCxn id="1031179" idx="2"/>
            <a:endCxn id="1031180" idx="0"/>
          </p:cNvCxnSpPr>
          <p:nvPr/>
        </p:nvCxnSpPr>
        <p:spPr bwMode="auto">
          <a:xfrm flipH="1">
            <a:off x="6348414" y="3646488"/>
            <a:ext cx="2376487" cy="3603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90" name="AutoShape 22"/>
          <p:cNvSpPr>
            <a:spLocks noChangeArrowheads="1"/>
          </p:cNvSpPr>
          <p:nvPr/>
        </p:nvSpPr>
        <p:spPr bwMode="auto">
          <a:xfrm>
            <a:off x="5232401" y="5159375"/>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利用者属性・利用環境に</a:t>
            </a:r>
          </a:p>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応じた情報閲覧</a:t>
            </a:r>
          </a:p>
        </p:txBody>
      </p:sp>
      <p:cxnSp>
        <p:nvCxnSpPr>
          <p:cNvPr id="75800" name="AutoShape 23"/>
          <p:cNvCxnSpPr>
            <a:cxnSpLocks noChangeShapeType="1"/>
            <a:stCxn id="1031176" idx="1"/>
            <a:endCxn id="1031184" idx="3"/>
          </p:cNvCxnSpPr>
          <p:nvPr/>
        </p:nvCxnSpPr>
        <p:spPr bwMode="auto">
          <a:xfrm flipH="1" flipV="1">
            <a:off x="3827464" y="2349500"/>
            <a:ext cx="396875" cy="714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1" name="AutoShape 24"/>
          <p:cNvCxnSpPr>
            <a:cxnSpLocks noChangeShapeType="1"/>
            <a:stCxn id="1031176" idx="1"/>
            <a:endCxn id="1031185" idx="3"/>
          </p:cNvCxnSpPr>
          <p:nvPr/>
        </p:nvCxnSpPr>
        <p:spPr bwMode="auto">
          <a:xfrm flipH="1">
            <a:off x="3827464" y="2420939"/>
            <a:ext cx="396875" cy="5032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2" name="AutoShape 25"/>
          <p:cNvCxnSpPr>
            <a:cxnSpLocks noChangeShapeType="1"/>
            <a:stCxn id="1031178" idx="2"/>
            <a:endCxn id="1031179" idx="0"/>
          </p:cNvCxnSpPr>
          <p:nvPr/>
        </p:nvCxnSpPr>
        <p:spPr bwMode="auto">
          <a:xfrm>
            <a:off x="7932738" y="3141663"/>
            <a:ext cx="792162"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3" name="AutoShape 26"/>
          <p:cNvCxnSpPr>
            <a:cxnSpLocks noChangeShapeType="1"/>
            <a:stCxn id="1031186" idx="2"/>
            <a:endCxn id="1031190" idx="0"/>
          </p:cNvCxnSpPr>
          <p:nvPr/>
        </p:nvCxnSpPr>
        <p:spPr bwMode="auto">
          <a:xfrm>
            <a:off x="6348413" y="4943475"/>
            <a:ext cx="0"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96" name="AutoShape 28"/>
          <p:cNvSpPr>
            <a:spLocks noChangeArrowheads="1"/>
          </p:cNvSpPr>
          <p:nvPr/>
        </p:nvSpPr>
        <p:spPr bwMode="auto">
          <a:xfrm>
            <a:off x="7104064" y="177323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HG丸ｺﾞｼｯｸM-PRO" panose="020F0600000000000000" pitchFamily="50" charset="-128"/>
                <a:ea typeface="HG丸ｺﾞｼｯｸM-PRO" panose="020F0600000000000000" pitchFamily="50" charset="-128"/>
              </a:rPr>
              <a:t>集合知化の保存</a:t>
            </a:r>
          </a:p>
        </p:txBody>
      </p:sp>
      <p:cxnSp>
        <p:nvCxnSpPr>
          <p:cNvPr id="75806" name="AutoShape 29"/>
          <p:cNvCxnSpPr>
            <a:cxnSpLocks noChangeShapeType="1"/>
            <a:stCxn id="1031176" idx="3"/>
            <a:endCxn id="1031196" idx="1"/>
          </p:cNvCxnSpPr>
          <p:nvPr/>
        </p:nvCxnSpPr>
        <p:spPr bwMode="auto">
          <a:xfrm flipV="1">
            <a:off x="6240463" y="1917700"/>
            <a:ext cx="863600" cy="5032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2" name="下矢印吹き出し 1"/>
          <p:cNvSpPr/>
          <p:nvPr/>
        </p:nvSpPr>
        <p:spPr>
          <a:xfrm>
            <a:off x="2495600" y="1123950"/>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HG丸ｺﾞｼｯｸM-PRO" panose="020F0600000000000000" pitchFamily="50" charset="-128"/>
                <a:ea typeface="HG丸ｺﾞｼｯｸM-PRO" panose="020F0600000000000000" pitchFamily="50" charset="-128"/>
              </a:rPr>
              <a:t>市場動向、利用者ニーズを解決するために</a:t>
            </a:r>
          </a:p>
        </p:txBody>
      </p:sp>
      <p:sp>
        <p:nvSpPr>
          <p:cNvPr id="33" name="下矢印吹き出し 32"/>
          <p:cNvSpPr/>
          <p:nvPr/>
        </p:nvSpPr>
        <p:spPr>
          <a:xfrm>
            <a:off x="2495600" y="5964237"/>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HG丸ｺﾞｼｯｸM-PRO" panose="020F0600000000000000" pitchFamily="50" charset="-128"/>
                <a:ea typeface="HG丸ｺﾞｼｯｸM-PRO" panose="020F0600000000000000" pitchFamily="50" charset="-128"/>
              </a:rPr>
              <a:t>必要な要件を実現するための機能</a:t>
            </a:r>
          </a:p>
        </p:txBody>
      </p:sp>
      <p:sp>
        <p:nvSpPr>
          <p:cNvPr id="3" name="テキスト ボックス 2"/>
          <p:cNvSpPr txBox="1"/>
          <p:nvPr/>
        </p:nvSpPr>
        <p:spPr>
          <a:xfrm>
            <a:off x="235974" y="344587"/>
            <a:ext cx="1523384" cy="369332"/>
          </a:xfrm>
          <a:prstGeom prst="rect">
            <a:avLst/>
          </a:prstGeom>
          <a:noFill/>
        </p:spPr>
        <p:txBody>
          <a:bodyPr wrap="square" rtlCol="0">
            <a:spAutoFit/>
          </a:bodyPr>
          <a:lstStyle/>
          <a:p>
            <a:r>
              <a:rPr lang="en-US" altLang="ja-JP" dirty="0"/>
              <a:t>【</a:t>
            </a:r>
            <a:r>
              <a:rPr lang="ja-JP" altLang="en-US" dirty="0" smtClean="0"/>
              <a:t>詳細</a:t>
            </a:r>
            <a:r>
              <a:rPr lang="en-US" altLang="ja-JP" dirty="0" smtClean="0"/>
              <a:t>】</a:t>
            </a:r>
            <a:endParaRPr kumimoji="1" lang="ja-JP" altLang="en-US" dirty="0"/>
          </a:p>
        </p:txBody>
      </p:sp>
    </p:spTree>
    <p:extLst>
      <p:ext uri="{BB962C8B-B14F-4D97-AF65-F5344CB8AC3E}">
        <p14:creationId xmlns:p14="http://schemas.microsoft.com/office/powerpoint/2010/main" val="1726116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49566</TotalTime>
  <Words>27002</Words>
  <Application>Microsoft Office PowerPoint</Application>
  <PresentationFormat>ワイド画面</PresentationFormat>
  <Paragraphs>2833</Paragraphs>
  <Slides>66</Slides>
  <Notes>57</Notes>
  <HiddenSlides>9</HiddenSlides>
  <MMClips>0</MMClips>
  <ScaleCrop>false</ScaleCrop>
  <HeadingPairs>
    <vt:vector size="10"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66</vt:i4>
      </vt:variant>
      <vt:variant>
        <vt:lpstr>目的別スライド ショー</vt:lpstr>
      </vt:variant>
      <vt:variant>
        <vt:i4>1</vt:i4>
      </vt:variant>
    </vt:vector>
  </HeadingPairs>
  <TitlesOfParts>
    <vt:vector size="79" baseType="lpstr">
      <vt:lpstr>Arial Unicode MS</vt:lpstr>
      <vt:lpstr>HG丸ｺﾞｼｯｸM-PRO</vt:lpstr>
      <vt:lpstr>Meiryo UI</vt:lpstr>
      <vt:lpstr>ＭＳ Ｐゴシック</vt:lpstr>
      <vt:lpstr>ＭＳ Ｐ明朝</vt:lpstr>
      <vt:lpstr>新細明體</vt:lpstr>
      <vt:lpstr>宋体</vt:lpstr>
      <vt:lpstr>メイリオ</vt:lpstr>
      <vt:lpstr>Arial</vt:lpstr>
      <vt:lpstr>Calibri</vt:lpstr>
      <vt:lpstr>Office テーマ</vt:lpstr>
      <vt:lpstr>Visio</vt:lpstr>
      <vt:lpstr>Digital Transformation時代の公共図書館サービスシステムのあり方【詳細】</vt:lpstr>
      <vt:lpstr>情報の利活用のために必要な要件と 機能、実現のための技術要素</vt:lpstr>
      <vt:lpstr>市場動向等の再認識</vt:lpstr>
      <vt:lpstr>多様なユーザニーズの認識</vt:lpstr>
      <vt:lpstr>情報探索に関するユーザニーズ</vt:lpstr>
      <vt:lpstr>情報の組織化</vt:lpstr>
      <vt:lpstr>情報の「見える化」、集合知化、保存</vt:lpstr>
      <vt:lpstr>情報の利活用のための仕組みの概念</vt:lpstr>
      <vt:lpstr>情報の利活用のために必要な要件</vt:lpstr>
      <vt:lpstr>必要な要件を実現するための機能</vt:lpstr>
      <vt:lpstr>機能ごとに必要な技術要素 情報の「見える化」（可視化）</vt:lpstr>
      <vt:lpstr>機能ごとに必要な技術要素 情報を全体で集合知化</vt:lpstr>
      <vt:lpstr>機能ごとに必要な技術要素 集合知の永久保存</vt:lpstr>
      <vt:lpstr>機能ごとに必要な技術要素 情報の組織化・情報と人の関係付け</vt:lpstr>
      <vt:lpstr>機能ごとに必要な技術要素 情報の検索機能・閲覧機能</vt:lpstr>
      <vt:lpstr>☆人と情報が関係付けられたサービス （クラウドの世界でのサービスの連携）</vt:lpstr>
      <vt:lpstr>☆情報探索サービスの将来像 (クラウドの世界でのサービスの連携)</vt:lpstr>
      <vt:lpstr>☆対等な関係でのデジタルアーカイブの構築イメージ</vt:lpstr>
      <vt:lpstr>今後の公共図書館に望まれる図書館システム</vt:lpstr>
      <vt:lpstr>公共図書館での情報提供・利活用システムはどうあるべきか？</vt:lpstr>
      <vt:lpstr>インターネット・市町村立図書館で利用可能な書籍の充実 （NDL・県立図書館へ行けない国民の情報格差の是正）</vt:lpstr>
      <vt:lpstr>一般国民の情報へのアクセスを保証　補足説明</vt:lpstr>
      <vt:lpstr>課題論点</vt:lpstr>
      <vt:lpstr>課題提起１</vt:lpstr>
      <vt:lpstr>課題提起２</vt:lpstr>
      <vt:lpstr>課題提起３</vt:lpstr>
      <vt:lpstr>課題提起４</vt:lpstr>
      <vt:lpstr>課題提起５</vt:lpstr>
      <vt:lpstr>課題解決に当たっての私の意識１</vt:lpstr>
      <vt:lpstr>課題解決に当たっての私の意識２</vt:lpstr>
      <vt:lpstr>課題解決に当たっての私の意識３</vt:lpstr>
      <vt:lpstr>今後の公共図書館に望まれる図書館システム</vt:lpstr>
      <vt:lpstr>☆公共図書館のシステム構成イメージ</vt:lpstr>
      <vt:lpstr>☆これからの図書館、博物館、美術館等の機能</vt:lpstr>
      <vt:lpstr>電子図書館サービスシステム構築に向けた 外部機関の支援【期待】</vt:lpstr>
      <vt:lpstr>文化資産アーカイブ構築の一環で 国が支援 【知財計画2015】</vt:lpstr>
      <vt:lpstr>アーカイブ構築に必要なタスクと必要なスキル</vt:lpstr>
      <vt:lpstr>公共図書館職員に必要なITスキル</vt:lpstr>
      <vt:lpstr>デジタル文化財のアーカイブ構築のタスクと必要なスキル</vt:lpstr>
      <vt:lpstr>文化資源の保有機関は何に留意して何をしていくべきか【私見】</vt:lpstr>
      <vt:lpstr>利活用の促進のために、 情報保有機関が実施すべきこと、留意すべきこと</vt:lpstr>
      <vt:lpstr>司書等に求められるもの</vt:lpstr>
      <vt:lpstr>ナショナルアーカイブにおけるLOD化</vt:lpstr>
      <vt:lpstr>☆ベリーピッキングモデルで考える探索と検索</vt:lpstr>
      <vt:lpstr>現在のNDLSearchの主な連携状況（書籍関連）</vt:lpstr>
      <vt:lpstr>☆例えば、現在のNDLサーチで 「源氏物語」を検索すると</vt:lpstr>
      <vt:lpstr>☆文化資産として関連付けて保存すべきインスタンス 【源氏物語を例に】</vt:lpstr>
      <vt:lpstr>知識情報の集約と提供の概念</vt:lpstr>
      <vt:lpstr>☆関係付けるべきインスタンス</vt:lpstr>
      <vt:lpstr>情報を関連付けるための情報</vt:lpstr>
      <vt:lpstr>☆人と情報が関係付けられたサービス （クラウドの世界でのサービスの連携）</vt:lpstr>
      <vt:lpstr>☆情報探索サービスの将来像 (クラウドの世界でのサービスの連携)</vt:lpstr>
      <vt:lpstr>☆対等な関係でのデジタルアーカイブの構築イメージ</vt:lpstr>
      <vt:lpstr>☆ナショナルアーカイブにおけるLOD化</vt:lpstr>
      <vt:lpstr>国のオープンデータ戦略</vt:lpstr>
      <vt:lpstr>☆図書館のさまざまなデータを標準化する意義， 規格の重要性等</vt:lpstr>
      <vt:lpstr>☆電子書籍のフォーマット及び書誌データ</vt:lpstr>
      <vt:lpstr>OAI-PMHからResourceSyncへ さらにIIIFへ</vt:lpstr>
      <vt:lpstr>新しいメタデータ・コンテンツ交換プロトコル　ResourceSync</vt:lpstr>
      <vt:lpstr>デジタルアーカイブの新しい規格　IIIF</vt:lpstr>
      <vt:lpstr>Linked Open Data化の推進</vt:lpstr>
      <vt:lpstr>☆ Linked Open Data化の推進</vt:lpstr>
      <vt:lpstr>☆出版情報を含めた書誌関連ER図</vt:lpstr>
      <vt:lpstr>☆ Open Dataの定義</vt:lpstr>
      <vt:lpstr>「ナショナルアーカイブ」の構築を目指して</vt:lpstr>
      <vt:lpstr>インターナショナルアーカイブを目指して</vt:lpstr>
      <vt:lpstr>TP&amp;Dフォーラム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masaki nakayama</cp:lastModifiedBy>
  <cp:revision>923</cp:revision>
  <cp:lastPrinted>2016-03-18T02:42:44Z</cp:lastPrinted>
  <dcterms:created xsi:type="dcterms:W3CDTF">2015-08-12T01:03:55Z</dcterms:created>
  <dcterms:modified xsi:type="dcterms:W3CDTF">2016-05-29T04:19:53Z</dcterms:modified>
</cp:coreProperties>
</file>